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0" r:id="rId3"/>
    <p:sldId id="326" r:id="rId4"/>
    <p:sldId id="329" r:id="rId5"/>
    <p:sldId id="324" r:id="rId6"/>
    <p:sldId id="328" r:id="rId7"/>
    <p:sldId id="327" r:id="rId8"/>
    <p:sldId id="32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me\AppData\Local\Temp\MOBILIDADE%20OUTGOING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País </a:t>
            </a:r>
            <a:r>
              <a:rPr lang="en-US" dirty="0" err="1"/>
              <a:t>Destino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Planilha1!$I$1</c:f>
              <c:strCache>
                <c:ptCount val="1"/>
                <c:pt idx="0">
                  <c:v>Destino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A22-418F-BF91-CA597D667C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A22-418F-BF91-CA597D667C0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A22-418F-BF91-CA597D667C0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A22-418F-BF91-CA597D667C04}"/>
              </c:ext>
            </c:extLst>
          </c:dPt>
          <c:dLbls>
            <c:dLbl>
              <c:idx val="0"/>
              <c:layout>
                <c:manualLayout>
                  <c:x val="-0.18177270341207361"/>
                  <c:y val="1.24833191689146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22-418F-BF91-CA597D667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Planilha1!$G$2:$G$5</c:f>
              <c:strCache>
                <c:ptCount val="4"/>
                <c:pt idx="0">
                  <c:v>França</c:v>
                </c:pt>
                <c:pt idx="1">
                  <c:v>Portugal</c:v>
                </c:pt>
                <c:pt idx="2">
                  <c:v>Espanha</c:v>
                </c:pt>
                <c:pt idx="3">
                  <c:v>Outros</c:v>
                </c:pt>
              </c:strCache>
            </c:strRef>
          </c:cat>
          <c:val>
            <c:numRef>
              <c:f>Planilha1!$I$2:$I$5</c:f>
              <c:numCache>
                <c:formatCode>0%</c:formatCode>
                <c:ptCount val="4"/>
                <c:pt idx="0">
                  <c:v>0.48275862068965519</c:v>
                </c:pt>
                <c:pt idx="1">
                  <c:v>0.18965517241379309</c:v>
                </c:pt>
                <c:pt idx="2">
                  <c:v>0.11206896551724138</c:v>
                </c:pt>
                <c:pt idx="3">
                  <c:v>0.21551724137931033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22-418F-BF91-CA597D667C0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Planilha1!$D$2</c:f>
              <c:strCache>
                <c:ptCount val="1"/>
                <c:pt idx="0">
                  <c:v>OUTgoing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Planilha1!$C$3:$C$7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Planilha1!$D$3:$D$7</c:f>
              <c:numCache>
                <c:formatCode>General</c:formatCode>
                <c:ptCount val="5"/>
                <c:pt idx="0">
                  <c:v>89</c:v>
                </c:pt>
                <c:pt idx="1">
                  <c:v>107</c:v>
                </c:pt>
                <c:pt idx="2">
                  <c:v>109</c:v>
                </c:pt>
                <c:pt idx="3">
                  <c:v>116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7-40A0-8F1C-89044D0E0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34100767"/>
        <c:axId val="2119748351"/>
      </c:barChart>
      <c:catAx>
        <c:axId val="213410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9748351"/>
        <c:crosses val="autoZero"/>
        <c:auto val="1"/>
        <c:lblAlgn val="ctr"/>
        <c:lblOffset val="100"/>
        <c:noMultiLvlLbl val="0"/>
      </c:catAx>
      <c:valAx>
        <c:axId val="21197483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410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9DF9D-B395-2245-A135-2A865377E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82D035-4461-E544-A29F-847656D33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7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4" indent="0" algn="ctr">
              <a:buNone/>
              <a:defRPr sz="1600"/>
            </a:lvl4pPr>
            <a:lvl5pPr marL="1828753" indent="0" algn="ctr">
              <a:buNone/>
              <a:defRPr sz="1600"/>
            </a:lvl5pPr>
            <a:lvl6pPr marL="2285942" indent="0" algn="ctr">
              <a:buNone/>
              <a:defRPr sz="1600"/>
            </a:lvl6pPr>
            <a:lvl7pPr marL="2743130" indent="0" algn="ctr">
              <a:buNone/>
              <a:defRPr sz="1600"/>
            </a:lvl7pPr>
            <a:lvl8pPr marL="3200317" indent="0" algn="ctr">
              <a:buNone/>
              <a:defRPr sz="1600"/>
            </a:lvl8pPr>
            <a:lvl9pPr marL="365750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06C565-F4E3-8A40-BF90-ED09AE7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0E630F-A4A2-5846-9C35-DA643FFE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301A50-08DD-1F45-AEBE-D2C931CC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9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8BEEF-5FBF-7D42-98C9-438D7D90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2D545C-8151-CA49-B956-E13F4CFC9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FDF73B-A70C-1540-AED7-FC9C8806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510AF7-075D-3646-89BB-BCFACD53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463C1-F598-714C-B92A-4AA4DC68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49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D2818-E69D-B748-9CE2-F49BB8C7F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FC0832-6914-CE4D-AC61-908AC2C1D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50C95D-7135-FA45-A22D-B2D5966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34345-73C1-664B-856C-3CA3B045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39A050-0224-7C4B-8C42-399CF6A0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61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D8DB7-B622-BD4E-98DA-4F670E85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9B0247-3C9C-D942-8722-4B53A3CA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8092C-4049-CD4F-88A0-3BAC3AB6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2DA9E6-2880-D247-86B8-A09748F4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0B3CB-3645-6E4F-8B4C-6C572D7B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90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3D13E-43FD-A444-816F-764CB628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7F402C-C74F-A843-A2C0-7E694469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30F165-5784-3A46-8C13-ED2B3B1B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C91EC5-D854-6547-A7E5-B9C8404E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3B792-FD26-8244-AD38-CCE54463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72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C638A-DDB7-5F40-B0FE-F4F4C869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C8D738-8BC2-444E-8228-7313ADE1A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ED5D33-8D5A-3C41-84E6-8EB97305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EDE1CA-7820-A04B-8659-29B8A969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11DD72-6E64-8B40-9DF8-FAEE5F03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A34465-AC2D-5D48-AD7E-89E132CA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91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2278B-9654-9040-A1CB-7BB87E00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8AE359-00BD-824E-AD70-B671B5AB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3" indent="0">
              <a:buNone/>
              <a:defRPr sz="1600" b="1"/>
            </a:lvl5pPr>
            <a:lvl6pPr marL="2285942" indent="0">
              <a:buNone/>
              <a:defRPr sz="1600" b="1"/>
            </a:lvl6pPr>
            <a:lvl7pPr marL="2743130" indent="0">
              <a:buNone/>
              <a:defRPr sz="1600" b="1"/>
            </a:lvl7pPr>
            <a:lvl8pPr marL="3200317" indent="0">
              <a:buNone/>
              <a:defRPr sz="1600" b="1"/>
            </a:lvl8pPr>
            <a:lvl9pPr marL="3657506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48B7C2-E8A0-1242-85B2-C744E052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80B8E6-4CBB-9E45-98F2-46BB3FF0D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4" indent="0">
              <a:buNone/>
              <a:defRPr sz="1600" b="1"/>
            </a:lvl4pPr>
            <a:lvl5pPr marL="1828753" indent="0">
              <a:buNone/>
              <a:defRPr sz="1600" b="1"/>
            </a:lvl5pPr>
            <a:lvl6pPr marL="2285942" indent="0">
              <a:buNone/>
              <a:defRPr sz="1600" b="1"/>
            </a:lvl6pPr>
            <a:lvl7pPr marL="2743130" indent="0">
              <a:buNone/>
              <a:defRPr sz="1600" b="1"/>
            </a:lvl7pPr>
            <a:lvl8pPr marL="3200317" indent="0">
              <a:buNone/>
              <a:defRPr sz="1600" b="1"/>
            </a:lvl8pPr>
            <a:lvl9pPr marL="3657506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ADBA17-7723-7547-86F3-245427AE3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BD3C3A-DD2F-C147-8FC2-2861B5F2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ECE648-7B99-F045-ABD8-E26CECFF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76A779-1B34-D043-B915-6F954913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33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5C667-4FE3-B64B-B9A7-F0E83F93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227986-2480-EF46-8EBF-2DC29E01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67D662-729A-9545-BDF7-0B4C16BC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CEBF4D-AFDA-DC40-85F7-99C42239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4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2A5C2A-B0D5-C94A-B581-C36E7DAB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7CBCB3-D40D-9647-BDE9-2A5CDD47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A9965A-4C01-FE4F-9887-ED4B46E8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E37D0-D5F4-4D47-AE71-E62DC0D3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6770E2-1C86-BE49-9726-1A953A29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7ECB97-20D7-304C-93DB-04B94FA0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0"/>
            </a:lvl2pPr>
            <a:lvl3pPr marL="914376" indent="0">
              <a:buNone/>
              <a:defRPr sz="1200"/>
            </a:lvl3pPr>
            <a:lvl4pPr marL="1371564" indent="0">
              <a:buNone/>
              <a:defRPr sz="1000"/>
            </a:lvl4pPr>
            <a:lvl5pPr marL="1828753" indent="0">
              <a:buNone/>
              <a:defRPr sz="1000"/>
            </a:lvl5pPr>
            <a:lvl6pPr marL="2285942" indent="0">
              <a:buNone/>
              <a:defRPr sz="1000"/>
            </a:lvl6pPr>
            <a:lvl7pPr marL="2743130" indent="0">
              <a:buNone/>
              <a:defRPr sz="1000"/>
            </a:lvl7pPr>
            <a:lvl8pPr marL="3200317" indent="0">
              <a:buNone/>
              <a:defRPr sz="1000"/>
            </a:lvl8pPr>
            <a:lvl9pPr marL="3657506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47A670-B292-E54E-9373-117A70FE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CD0F82-ABB2-C94E-B209-569EF980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41C9F6-F53A-6846-9123-E5A60476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9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EA64C-1F8A-8744-B465-DBA245EA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2D6317-7534-114D-8CE3-62C497EEC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6" indent="0">
              <a:buNone/>
              <a:defRPr sz="2400"/>
            </a:lvl3pPr>
            <a:lvl4pPr marL="1371564" indent="0">
              <a:buNone/>
              <a:defRPr sz="2000"/>
            </a:lvl4pPr>
            <a:lvl5pPr marL="1828753" indent="0">
              <a:buNone/>
              <a:defRPr sz="2000"/>
            </a:lvl5pPr>
            <a:lvl6pPr marL="2285942" indent="0">
              <a:buNone/>
              <a:defRPr sz="2000"/>
            </a:lvl6pPr>
            <a:lvl7pPr marL="2743130" indent="0">
              <a:buNone/>
              <a:defRPr sz="2000"/>
            </a:lvl7pPr>
            <a:lvl8pPr marL="3200317" indent="0">
              <a:buNone/>
              <a:defRPr sz="2000"/>
            </a:lvl8pPr>
            <a:lvl9pPr marL="365750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5D8D46-CE88-3447-963C-F01773F16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0"/>
            </a:lvl2pPr>
            <a:lvl3pPr marL="914376" indent="0">
              <a:buNone/>
              <a:defRPr sz="1200"/>
            </a:lvl3pPr>
            <a:lvl4pPr marL="1371564" indent="0">
              <a:buNone/>
              <a:defRPr sz="1000"/>
            </a:lvl4pPr>
            <a:lvl5pPr marL="1828753" indent="0">
              <a:buNone/>
              <a:defRPr sz="1000"/>
            </a:lvl5pPr>
            <a:lvl6pPr marL="2285942" indent="0">
              <a:buNone/>
              <a:defRPr sz="1000"/>
            </a:lvl6pPr>
            <a:lvl7pPr marL="2743130" indent="0">
              <a:buNone/>
              <a:defRPr sz="1000"/>
            </a:lvl7pPr>
            <a:lvl8pPr marL="3200317" indent="0">
              <a:buNone/>
              <a:defRPr sz="1000"/>
            </a:lvl8pPr>
            <a:lvl9pPr marL="3657506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5FDC2C-3B30-134F-AE23-40988791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97F441-A272-3E4D-BD0A-F0549B72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4BDD2E-DEB6-F441-98FE-18BB4297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7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E90CCA-D619-0445-BD0B-C78D3993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483968-2F53-9F4A-BA93-A954C38E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7A22B1-7FB0-844D-9DBF-074324BD9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F8EB-B423-9C4D-894A-2A341547C643}" type="datetimeFigureOut">
              <a:rPr lang="pt-BR" smtClean="0"/>
              <a:t>12/04/2022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46289-AF65-094F-9BB5-E1632CA8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3BF11-623F-5E4B-B92C-F003B2406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A46C-435C-FF47-B300-DA67420D53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2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0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9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7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3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2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0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4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2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7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F78788-3686-7D45-A230-882B049C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BE093-DE58-473F-8D63-F905F47107B1}"/>
              </a:ext>
            </a:extLst>
          </p:cNvPr>
          <p:cNvSpPr txBox="1">
            <a:spLocks noChangeArrowheads="1"/>
          </p:cNvSpPr>
          <p:nvPr/>
        </p:nvSpPr>
        <p:spPr>
          <a:xfrm>
            <a:off x="685007" y="795339"/>
            <a:ext cx="5484812" cy="6977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Welcome!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4C162-F05C-4272-99B0-D54EEF9A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607" y="305595"/>
            <a:ext cx="1600200" cy="16002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8654B-D661-4E39-84DB-4E7896031D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808" y="1600995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9920D-56CB-495B-B130-961AC76C6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608" y="534198"/>
            <a:ext cx="1524000" cy="142875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D9E0296-C883-4D40-BDEF-B42DD122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427" y="3147399"/>
            <a:ext cx="5484812" cy="78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 b="1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br>
              <a:rPr lang="en-US" kern="0" dirty="0">
                <a:solidFill>
                  <a:schemeClr val="tx1"/>
                </a:solidFill>
              </a:rPr>
            </a:br>
            <a:r>
              <a:rPr lang="en-US" sz="6000" kern="0" dirty="0" err="1">
                <a:solidFill>
                  <a:schemeClr val="tx1"/>
                </a:solidFill>
              </a:rPr>
              <a:t>Bienvenue</a:t>
            </a:r>
            <a:r>
              <a:rPr lang="en-US" kern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E854F3D-16CC-42CE-A915-AA3E744F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098" y="1958228"/>
            <a:ext cx="5484812" cy="78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 b="1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kern="0" dirty="0" err="1">
                <a:solidFill>
                  <a:schemeClr val="tx1"/>
                </a:solidFill>
              </a:rPr>
              <a:t>Bienvenido</a:t>
            </a:r>
            <a:r>
              <a:rPr lang="en-US" kern="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A945ED3-1DA9-4EFE-9240-AD7C0454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701" y="4670115"/>
            <a:ext cx="7139812" cy="98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600" b="1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br>
              <a:rPr lang="en-US" sz="7200" kern="0" dirty="0">
                <a:solidFill>
                  <a:schemeClr val="tx1"/>
                </a:solidFill>
              </a:rPr>
            </a:br>
            <a:r>
              <a:rPr lang="en-US" sz="7200" kern="0" dirty="0" err="1">
                <a:solidFill>
                  <a:schemeClr val="bg1"/>
                </a:solidFill>
              </a:rPr>
              <a:t>Bem</a:t>
            </a:r>
            <a:r>
              <a:rPr lang="en-US" sz="7200" kern="0" dirty="0">
                <a:solidFill>
                  <a:schemeClr val="bg1"/>
                </a:solidFill>
              </a:rPr>
              <a:t> </a:t>
            </a:r>
            <a:r>
              <a:rPr lang="en-US" sz="7200" kern="0" dirty="0" err="1">
                <a:solidFill>
                  <a:schemeClr val="bg1"/>
                </a:solidFill>
              </a:rPr>
              <a:t>Vindo</a:t>
            </a:r>
            <a:r>
              <a:rPr lang="en-US" sz="7200" kern="0" dirty="0">
                <a:solidFill>
                  <a:schemeClr val="bg1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9820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026">
            <a:extLst>
              <a:ext uri="{FF2B5EF4-FFF2-40B4-BE49-F238E27FC236}">
                <a16:creationId xmlns:a16="http://schemas.microsoft.com/office/drawing/2014/main" id="{082B58DC-BDE3-4E2E-829D-4404F6F4C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0962" y="554415"/>
            <a:ext cx="7962900" cy="1295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chemeClr val="tx1"/>
                </a:solidFill>
              </a:rPr>
              <a:t>Intercâmbio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Acadêmico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Internacional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8DFDA3A-9A42-4FC6-8C24-1B269B3D0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758" y="1896980"/>
            <a:ext cx="8728747" cy="1295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Missão da Escola Politécnica: </a:t>
            </a:r>
          </a:p>
          <a:p>
            <a:pPr marL="0" indent="0">
              <a:buNone/>
            </a:pPr>
            <a:r>
              <a:rPr lang="pt-BR" sz="2000" dirty="0"/>
              <a:t>Promover a formação técnica e humana dos seus alunos por meio de ensino, pesquisa e extensão em um ambiente inovador e de excelência, valorizando a experiência multicultural, social e democrática. 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073D74F9-3DB8-4B36-A85F-B33A657CBF76}"/>
              </a:ext>
            </a:extLst>
          </p:cNvPr>
          <p:cNvSpPr txBox="1">
            <a:spLocks/>
          </p:cNvSpPr>
          <p:nvPr/>
        </p:nvSpPr>
        <p:spPr>
          <a:xfrm>
            <a:off x="717257" y="3983920"/>
            <a:ext cx="8804248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>
                <a:solidFill>
                  <a:srgbClr val="5C2305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Objetivo do Intercâmbio: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</a:rPr>
              <a:t>- </a:t>
            </a:r>
            <a:r>
              <a:rPr lang="pt-BR" sz="2000" u="sng" dirty="0">
                <a:solidFill>
                  <a:schemeClr val="tx1"/>
                </a:solidFill>
              </a:rPr>
              <a:t>Complementar</a:t>
            </a:r>
            <a:r>
              <a:rPr lang="pt-BR" sz="2000" dirty="0">
                <a:solidFill>
                  <a:schemeClr val="tx1"/>
                </a:solidFill>
              </a:rPr>
              <a:t> a formação do Engenheiro, conscientizando-o do seu papel na sociedade global.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0F3C8E-1AE6-4AF3-9CF6-7D6F2AEEC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05" y="1849800"/>
            <a:ext cx="2287906" cy="40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" y="0"/>
            <a:ext cx="12192000" cy="6858000"/>
          </a:xfrm>
          <a:prstGeom prst="rect">
            <a:avLst/>
          </a:prstGeom>
        </p:spPr>
      </p:pic>
      <p:sp>
        <p:nvSpPr>
          <p:cNvPr id="5" name="Retângulo 18">
            <a:extLst>
              <a:ext uri="{FF2B5EF4-FFF2-40B4-BE49-F238E27FC236}">
                <a16:creationId xmlns:a16="http://schemas.microsoft.com/office/drawing/2014/main" id="{77ECB46E-CF28-48EB-BF79-1DFAB6BEAFBA}"/>
              </a:ext>
            </a:extLst>
          </p:cNvPr>
          <p:cNvSpPr/>
          <p:nvPr/>
        </p:nvSpPr>
        <p:spPr>
          <a:xfrm>
            <a:off x="2231209" y="5562603"/>
            <a:ext cx="31574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latin typeface="+mj-lt"/>
              </a:rPr>
              <a:t>Cerca</a:t>
            </a:r>
            <a:r>
              <a:rPr lang="en-US" sz="2000" b="1" dirty="0">
                <a:latin typeface="+mj-lt"/>
              </a:rPr>
              <a:t> de  20 </a:t>
            </a:r>
            <a:r>
              <a:rPr lang="en-US" sz="2000" b="1" dirty="0" err="1">
                <a:latin typeface="+mj-lt"/>
              </a:rPr>
              <a:t>bolsas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todo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ano</a:t>
            </a:r>
            <a:r>
              <a:rPr lang="en-US" sz="2000" b="1" dirty="0">
                <a:latin typeface="+mj-lt"/>
              </a:rPr>
              <a:t> </a:t>
            </a:r>
            <a:endParaRPr lang="pt-BR" sz="2000" b="1" dirty="0">
              <a:latin typeface="+mj-lt"/>
            </a:endParaRPr>
          </a:p>
        </p:txBody>
      </p:sp>
      <p:sp>
        <p:nvSpPr>
          <p:cNvPr id="6" name="Retângulo 18">
            <a:extLst>
              <a:ext uri="{FF2B5EF4-FFF2-40B4-BE49-F238E27FC236}">
                <a16:creationId xmlns:a16="http://schemas.microsoft.com/office/drawing/2014/main" id="{AC299982-5188-4C07-BDFC-D8642CFFBD2C}"/>
              </a:ext>
            </a:extLst>
          </p:cNvPr>
          <p:cNvSpPr/>
          <p:nvPr/>
        </p:nvSpPr>
        <p:spPr>
          <a:xfrm>
            <a:off x="1784758" y="4724402"/>
            <a:ext cx="3809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+ de 1800 </a:t>
            </a:r>
            <a:r>
              <a:rPr lang="en-US" sz="2000" b="1" dirty="0" err="1">
                <a:latin typeface="+mj-lt"/>
              </a:rPr>
              <a:t>alunos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já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realizaram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intercâmbio</a:t>
            </a:r>
            <a:endParaRPr lang="pt-BR" sz="2000" b="1" dirty="0">
              <a:latin typeface="+mj-lt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5A00755-BA37-46B1-ACCC-6AB8DAA29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57730"/>
              </p:ext>
            </p:extLst>
          </p:nvPr>
        </p:nvGraphicFramePr>
        <p:xfrm>
          <a:off x="6375636" y="2122351"/>
          <a:ext cx="381000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026">
            <a:extLst>
              <a:ext uri="{FF2B5EF4-FFF2-40B4-BE49-F238E27FC236}">
                <a16:creationId xmlns:a16="http://schemas.microsoft.com/office/drawing/2014/main" id="{E4BFEFC5-A41A-4C50-8C40-BCD3086C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439168"/>
            <a:ext cx="79629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chemeClr val="tx1"/>
                </a:solidFill>
              </a:rPr>
              <a:t>Alunos</a:t>
            </a:r>
            <a:r>
              <a:rPr lang="en-US" sz="3600" b="1" dirty="0">
                <a:solidFill>
                  <a:schemeClr val="tx1"/>
                </a:solidFill>
              </a:rPr>
              <a:t> da </a:t>
            </a:r>
            <a:r>
              <a:rPr lang="en-US" sz="3600" b="1" dirty="0" err="1">
                <a:solidFill>
                  <a:schemeClr val="tx1"/>
                </a:solidFill>
              </a:rPr>
              <a:t>Poli</a:t>
            </a:r>
            <a:r>
              <a:rPr lang="en-US" sz="3600" b="1" dirty="0">
                <a:solidFill>
                  <a:schemeClr val="tx1"/>
                </a:solidFill>
              </a:rPr>
              <a:t>-UFRJ </a:t>
            </a:r>
            <a:r>
              <a:rPr lang="en-US" sz="3600" b="1" dirty="0" err="1">
                <a:solidFill>
                  <a:schemeClr val="tx1"/>
                </a:solidFill>
              </a:rPr>
              <a:t>em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Intercâmbio</a:t>
            </a:r>
            <a:endParaRPr lang="en-US" sz="3600" b="1" kern="0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2626F6D-45F9-4F25-8C56-1B62A686A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567468"/>
              </p:ext>
            </p:extLst>
          </p:nvPr>
        </p:nvGraphicFramePr>
        <p:xfrm>
          <a:off x="1318470" y="1850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5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A80F352-9821-4EE7-993D-021F7B8A139A}"/>
              </a:ext>
            </a:extLst>
          </p:cNvPr>
          <p:cNvSpPr txBox="1">
            <a:spLocks/>
          </p:cNvSpPr>
          <p:nvPr/>
        </p:nvSpPr>
        <p:spPr bwMode="auto">
          <a:xfrm>
            <a:off x="1447801" y="1524001"/>
            <a:ext cx="7315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pPr marL="457177" indent="-457177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Duplos</a:t>
            </a:r>
            <a:r>
              <a:rPr lang="en-US" sz="2400" b="1" dirty="0">
                <a:solidFill>
                  <a:schemeClr val="tx1"/>
                </a:solidFill>
              </a:rPr>
              <a:t> Diplomas</a:t>
            </a:r>
          </a:p>
          <a:p>
            <a:pPr marL="457177" indent="-457177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Projetos</a:t>
            </a:r>
            <a:r>
              <a:rPr lang="en-US" sz="2400" b="1" dirty="0">
                <a:solidFill>
                  <a:schemeClr val="tx1"/>
                </a:solidFill>
              </a:rPr>
              <a:t> Brafitec (</a:t>
            </a:r>
            <a:r>
              <a:rPr lang="en-US" sz="2400" b="1" dirty="0" err="1">
                <a:solidFill>
                  <a:schemeClr val="tx1"/>
                </a:solidFill>
              </a:rPr>
              <a:t>França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457177" indent="-457177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Programas</a:t>
            </a:r>
            <a:r>
              <a:rPr lang="en-US" sz="2400" b="1" dirty="0">
                <a:solidFill>
                  <a:schemeClr val="tx1"/>
                </a:solidFill>
              </a:rPr>
              <a:t> Erasmus+ (Europa)</a:t>
            </a:r>
          </a:p>
          <a:p>
            <a:pPr marL="457177" indent="-457177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Poli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pelo</a:t>
            </a:r>
            <a:r>
              <a:rPr lang="en-US" sz="2400" b="1" dirty="0">
                <a:solidFill>
                  <a:schemeClr val="tx1"/>
                </a:solidFill>
              </a:rPr>
              <a:t> Mundo</a:t>
            </a:r>
          </a:p>
          <a:p>
            <a:pPr marL="457177" indent="-457177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chemeClr val="tx1"/>
                </a:solidFill>
              </a:rPr>
              <a:t>Rede </a:t>
            </a:r>
            <a:r>
              <a:rPr lang="en-US" sz="2400" b="1" dirty="0" err="1">
                <a:solidFill>
                  <a:schemeClr val="tx1"/>
                </a:solidFill>
              </a:rPr>
              <a:t>Magalhães</a:t>
            </a:r>
            <a:r>
              <a:rPr lang="en-US" sz="2400" b="1" dirty="0">
                <a:solidFill>
                  <a:schemeClr val="tx1"/>
                </a:solidFill>
              </a:rPr>
              <a:t> (Europa e </a:t>
            </a:r>
            <a:r>
              <a:rPr lang="en-US" sz="2400" b="1" dirty="0" err="1">
                <a:solidFill>
                  <a:schemeClr val="tx1"/>
                </a:solidFill>
              </a:rPr>
              <a:t>América.Lat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457177" indent="-457177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Programas</a:t>
            </a:r>
            <a:r>
              <a:rPr lang="en-US" sz="2400" b="1" dirty="0">
                <a:solidFill>
                  <a:schemeClr val="tx1"/>
                </a:solidFill>
              </a:rPr>
              <a:t> da </a:t>
            </a:r>
            <a:r>
              <a:rPr lang="en-US" sz="2400" b="1" dirty="0" err="1">
                <a:solidFill>
                  <a:schemeClr val="tx1"/>
                </a:solidFill>
              </a:rPr>
              <a:t>Reitoria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1026">
            <a:extLst>
              <a:ext uri="{FF2B5EF4-FFF2-40B4-BE49-F238E27FC236}">
                <a16:creationId xmlns:a16="http://schemas.microsoft.com/office/drawing/2014/main" id="{0C0650ED-7F30-41C1-9E5C-843ABA2B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751680"/>
            <a:ext cx="7848600" cy="69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chemeClr val="tx1"/>
                </a:solidFill>
              </a:rPr>
              <a:t>Possibilidades</a:t>
            </a:r>
            <a:r>
              <a:rPr lang="en-US" sz="3600" b="1" dirty="0">
                <a:solidFill>
                  <a:schemeClr val="tx1"/>
                </a:solidFill>
              </a:rPr>
              <a:t> de </a:t>
            </a:r>
            <a:r>
              <a:rPr lang="en-US" sz="3600" b="1" dirty="0" err="1">
                <a:solidFill>
                  <a:schemeClr val="tx1"/>
                </a:solidFill>
              </a:rPr>
              <a:t>Intercâmbio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  <a:endParaRPr lang="en-US" sz="3600" b="1" kern="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1986D6-9823-48A5-88B4-3BB512976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8" t="6517" r="3170" b="9432"/>
          <a:stretch/>
        </p:blipFill>
        <p:spPr>
          <a:xfrm>
            <a:off x="9345335" y="2069983"/>
            <a:ext cx="2394855" cy="39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22405E8-80FA-4C61-ABA7-8FE9ED472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0500" y="761522"/>
            <a:ext cx="6096001" cy="914400"/>
          </a:xfrm>
          <a:noFill/>
          <a:ln/>
        </p:spPr>
        <p:txBody>
          <a:bodyPr>
            <a:normAutofit/>
          </a:bodyPr>
          <a:lstStyle/>
          <a:p>
            <a:pPr algn="r"/>
            <a:r>
              <a:rPr lang="en-US" sz="3600" b="1" dirty="0" err="1">
                <a:solidFill>
                  <a:schemeClr val="tx1"/>
                </a:solidFill>
              </a:rPr>
              <a:t>Requisitos</a:t>
            </a:r>
            <a:r>
              <a:rPr lang="en-US" sz="3600" b="1" dirty="0">
                <a:solidFill>
                  <a:schemeClr val="tx1"/>
                </a:solidFill>
              </a:rPr>
              <a:t> para </a:t>
            </a:r>
            <a:r>
              <a:rPr lang="en-US" sz="3600" b="1" dirty="0" err="1">
                <a:solidFill>
                  <a:schemeClr val="tx1"/>
                </a:solidFill>
              </a:rPr>
              <a:t>mobilidade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CE754-7C83-482D-A733-AA19F8119F4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1801991"/>
            <a:ext cx="6553200" cy="372903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 err="1"/>
              <a:t>Seleção</a:t>
            </a:r>
            <a:r>
              <a:rPr lang="en-US" sz="2400" b="1" dirty="0"/>
              <a:t> por </a:t>
            </a:r>
            <a:r>
              <a:rPr lang="en-US" sz="2400" b="1" dirty="0" err="1"/>
              <a:t>mérito</a:t>
            </a:r>
            <a:r>
              <a:rPr lang="en-US" sz="2400" b="1" dirty="0"/>
              <a:t>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/>
              <a:t>Período</a:t>
            </a:r>
            <a:r>
              <a:rPr lang="en-US" sz="2200" dirty="0"/>
              <a:t> (</a:t>
            </a:r>
            <a:r>
              <a:rPr lang="en-US" sz="2200" dirty="0" err="1"/>
              <a:t>Créditos</a:t>
            </a:r>
            <a:r>
              <a:rPr lang="en-US" sz="2200" dirty="0"/>
              <a:t> </a:t>
            </a:r>
            <a:r>
              <a:rPr lang="en-US" sz="2200" dirty="0" err="1"/>
              <a:t>Obtidos</a:t>
            </a:r>
            <a:r>
              <a:rPr lang="en-US" sz="2200" dirty="0"/>
              <a:t>);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Nota (CRA);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Proficiência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língua</a:t>
            </a:r>
            <a:r>
              <a:rPr lang="en-US" dirty="0"/>
              <a:t>;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UFRJ;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Experiências</a:t>
            </a:r>
            <a:r>
              <a:rPr lang="en-US" dirty="0"/>
              <a:t> extra-UFRJ.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7B9613-6A46-4A22-B09D-7AD33BB0B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1" y="1801991"/>
            <a:ext cx="2800537" cy="41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62A38B-E8E7-4E41-A83E-09F152FE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226" y="3976550"/>
            <a:ext cx="5486400" cy="122514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</a:rPr>
              <a:t>Buddy Program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Programa</a:t>
            </a:r>
            <a:r>
              <a:rPr lang="en-US" sz="2400" dirty="0">
                <a:solidFill>
                  <a:schemeClr val="tx1"/>
                </a:solidFill>
              </a:rPr>
              <a:t> para </a:t>
            </a:r>
            <a:r>
              <a:rPr lang="en-US" sz="2400" dirty="0" err="1">
                <a:solidFill>
                  <a:schemeClr val="tx1"/>
                </a:solidFill>
              </a:rPr>
              <a:t>receber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alunos</a:t>
            </a:r>
            <a:r>
              <a:rPr lang="en-US" sz="2400" dirty="0">
                <a:solidFill>
                  <a:schemeClr val="tx1"/>
                </a:solidFill>
              </a:rPr>
              <a:t> e </a:t>
            </a:r>
            <a:r>
              <a:rPr lang="en-US" sz="2400" dirty="0" err="1">
                <a:solidFill>
                  <a:schemeClr val="tx1"/>
                </a:solidFill>
              </a:rPr>
              <a:t>apoiá</a:t>
            </a:r>
            <a:r>
              <a:rPr lang="en-US" sz="2400" dirty="0">
                <a:solidFill>
                  <a:schemeClr val="tx1"/>
                </a:solidFill>
              </a:rPr>
              <a:t>-los </a:t>
            </a:r>
            <a:r>
              <a:rPr lang="en-US" sz="2400" dirty="0" err="1">
                <a:solidFill>
                  <a:schemeClr val="tx1"/>
                </a:solidFill>
              </a:rPr>
              <a:t>nas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atividades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escolha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disciplinas</a:t>
            </a:r>
            <a:r>
              <a:rPr lang="en-US" sz="2400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0F6A97-8685-4B1A-87A1-CF99C8038588}"/>
              </a:ext>
            </a:extLst>
          </p:cNvPr>
          <p:cNvSpPr txBox="1">
            <a:spLocks/>
          </p:cNvSpPr>
          <p:nvPr/>
        </p:nvSpPr>
        <p:spPr bwMode="auto">
          <a:xfrm>
            <a:off x="2771512" y="607627"/>
            <a:ext cx="57531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</a:rPr>
              <a:t>Aulas</a:t>
            </a:r>
            <a:r>
              <a:rPr lang="en-US" sz="3600" b="1" dirty="0">
                <a:solidFill>
                  <a:schemeClr val="tx1"/>
                </a:solidFill>
              </a:rPr>
              <a:t> de </a:t>
            </a:r>
            <a:r>
              <a:rPr lang="en-US" sz="3600" b="1" dirty="0" err="1">
                <a:solidFill>
                  <a:schemeClr val="tx1"/>
                </a:solidFill>
              </a:rPr>
              <a:t>Línguas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Estrangeiras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2254C2-39ED-4449-B68B-83361F96FC3A}"/>
              </a:ext>
            </a:extLst>
          </p:cNvPr>
          <p:cNvSpPr txBox="1">
            <a:spLocks/>
          </p:cNvSpPr>
          <p:nvPr/>
        </p:nvSpPr>
        <p:spPr bwMode="auto">
          <a:xfrm>
            <a:off x="587229" y="1717330"/>
            <a:ext cx="9320116" cy="154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>
                <a:solidFill>
                  <a:srgbClr val="5C2305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sz="2400" dirty="0" err="1">
                <a:solidFill>
                  <a:schemeClr val="tx1"/>
                </a:solidFill>
              </a:rPr>
              <a:t>Há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cursos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oferecidos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Faculdade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Letras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baixo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custo</a:t>
            </a:r>
            <a:r>
              <a:rPr lang="en-US" sz="2400" dirty="0">
                <a:solidFill>
                  <a:schemeClr val="tx1"/>
                </a:solidFill>
              </a:rPr>
              <a:t>: CLAC (</a:t>
            </a:r>
            <a:r>
              <a:rPr lang="en-US" sz="2400" dirty="0" err="1">
                <a:solidFill>
                  <a:schemeClr val="tx1"/>
                </a:solidFill>
              </a:rPr>
              <a:t>diversas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línguas</a:t>
            </a:r>
            <a:r>
              <a:rPr lang="en-US" sz="2400" dirty="0">
                <a:solidFill>
                  <a:schemeClr val="tx1"/>
                </a:solidFill>
              </a:rPr>
              <a:t>) e </a:t>
            </a:r>
            <a:r>
              <a:rPr lang="en-US" sz="2400" dirty="0" err="1">
                <a:solidFill>
                  <a:schemeClr val="tx1"/>
                </a:solidFill>
              </a:rPr>
              <a:t>Idiomas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Fronteiras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inglês</a:t>
            </a:r>
            <a:r>
              <a:rPr lang="en-US" sz="2400" dirty="0">
                <a:solidFill>
                  <a:schemeClr val="tx1"/>
                </a:solidFill>
              </a:rPr>
              <a:t>). As </a:t>
            </a:r>
            <a:r>
              <a:rPr lang="en-US" sz="2400" dirty="0" err="1">
                <a:solidFill>
                  <a:schemeClr val="tx1"/>
                </a:solidFill>
              </a:rPr>
              <a:t>vagas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são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limitadas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</a:rPr>
              <a:t>Sugerimos</a:t>
            </a:r>
            <a:r>
              <a:rPr lang="en-US" sz="2400" dirty="0">
                <a:solidFill>
                  <a:schemeClr val="tx1"/>
                </a:solidFill>
              </a:rPr>
              <a:t> que </a:t>
            </a:r>
            <a:r>
              <a:rPr lang="en-US" sz="2400" dirty="0" err="1">
                <a:solidFill>
                  <a:schemeClr val="tx1"/>
                </a:solidFill>
              </a:rPr>
              <a:t>os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alunos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preparem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partir</a:t>
            </a:r>
            <a:r>
              <a:rPr lang="en-US" sz="2400" dirty="0">
                <a:solidFill>
                  <a:schemeClr val="tx1"/>
                </a:solidFill>
              </a:rPr>
              <a:t> do 1º </a:t>
            </a:r>
            <a:r>
              <a:rPr lang="en-US" sz="2400" dirty="0" err="1">
                <a:solidFill>
                  <a:schemeClr val="tx1"/>
                </a:solidFill>
              </a:rPr>
              <a:t>semestre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UFRJ.</a:t>
            </a:r>
          </a:p>
        </p:txBody>
      </p:sp>
      <p:sp>
        <p:nvSpPr>
          <p:cNvPr id="8" name="Título 11">
            <a:extLst>
              <a:ext uri="{FF2B5EF4-FFF2-40B4-BE49-F238E27FC236}">
                <a16:creationId xmlns:a16="http://schemas.microsoft.com/office/drawing/2014/main" id="{A5EB6DB7-7222-487F-B345-BC0AD6A7BF83}"/>
              </a:ext>
            </a:extLst>
          </p:cNvPr>
          <p:cNvSpPr txBox="1">
            <a:spLocks/>
          </p:cNvSpPr>
          <p:nvPr/>
        </p:nvSpPr>
        <p:spPr bwMode="auto">
          <a:xfrm>
            <a:off x="1749804" y="4589125"/>
            <a:ext cx="2514600" cy="62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pt-BR" sz="4000" kern="0" dirty="0" err="1">
                <a:solidFill>
                  <a:srgbClr val="FF7900"/>
                </a:solidFill>
                <a:latin typeface="Elephant" panose="02020904090505020303" pitchFamily="18" charset="0"/>
              </a:rPr>
              <a:t>I</a:t>
            </a:r>
            <a:r>
              <a:rPr lang="pt-BR" sz="4000" kern="0" dirty="0" err="1">
                <a:solidFill>
                  <a:schemeClr val="tx1"/>
                </a:solidFill>
                <a:latin typeface="Elephant" panose="02020904090505020303" pitchFamily="18" charset="0"/>
              </a:rPr>
              <a:t>nter</a:t>
            </a:r>
            <a:r>
              <a:rPr lang="pt-BR" sz="4000" kern="0" dirty="0" err="1">
                <a:solidFill>
                  <a:srgbClr val="FF7900"/>
                </a:solidFill>
                <a:latin typeface="Elephant" panose="02020904090505020303" pitchFamily="18" charset="0"/>
              </a:rPr>
              <a:t>p</a:t>
            </a:r>
            <a:r>
              <a:rPr lang="pt-BR" sz="4000" kern="0" dirty="0" err="1">
                <a:solidFill>
                  <a:schemeClr val="tx1"/>
                </a:solidFill>
                <a:latin typeface="Elephant" panose="02020904090505020303" pitchFamily="18" charset="0"/>
              </a:rPr>
              <a:t>oli</a:t>
            </a:r>
            <a:endParaRPr lang="pt-BR" sz="4000" kern="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094175-C9B8-4390-A1A6-3B3EB693E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25" y="3678998"/>
            <a:ext cx="1011853" cy="10118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F60A7F-314E-4EC9-A64C-E9E51AC74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345" y="2942479"/>
            <a:ext cx="2206950" cy="31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9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6C89019-8210-4DA7-B972-077941DC8D64}"/>
              </a:ext>
            </a:extLst>
          </p:cNvPr>
          <p:cNvSpPr txBox="1"/>
          <p:nvPr/>
        </p:nvSpPr>
        <p:spPr>
          <a:xfrm>
            <a:off x="4203290" y="4327911"/>
            <a:ext cx="3060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Quicksand" panose="00000500000000000000" pitchFamily="2" charset="0"/>
              </a:rPr>
              <a:t>ROGÉRIO NASCIMENTO</a:t>
            </a:r>
          </a:p>
          <a:p>
            <a:pPr algn="ctr"/>
            <a:r>
              <a:rPr lang="pt-BR" sz="1400" dirty="0">
                <a:latin typeface="Quicksand" panose="00000500000000000000" pitchFamily="2" charset="0"/>
              </a:rPr>
              <a:t>Diretor Adjunto</a:t>
            </a:r>
          </a:p>
          <a:p>
            <a:pPr algn="ctr"/>
            <a:endParaRPr lang="pt-BR" sz="1400" b="1" dirty="0">
              <a:latin typeface="Quicksand" panose="000005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2ABDEA-B3ED-4B93-AC4D-A86B646FB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4" y="2611315"/>
            <a:ext cx="1679156" cy="1676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B20E63-A532-4704-B5B2-895767DB4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82" y="2608472"/>
            <a:ext cx="1677199" cy="1665353"/>
          </a:xfrm>
          <a:prstGeom prst="rect">
            <a:avLst/>
          </a:prstGeom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4514537C-6B5E-4054-87F6-5551F97F1C8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6253" y="908538"/>
            <a:ext cx="10880725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8AD8EA7-3F85-46D2-898F-A2F169FC4CB7}"/>
              </a:ext>
            </a:extLst>
          </p:cNvPr>
          <p:cNvSpPr>
            <a:spLocks/>
          </p:cNvSpPr>
          <p:nvPr/>
        </p:nvSpPr>
        <p:spPr bwMode="auto">
          <a:xfrm>
            <a:off x="4890146" y="2601637"/>
            <a:ext cx="1728192" cy="1680328"/>
          </a:xfrm>
          <a:custGeom>
            <a:avLst/>
            <a:gdLst>
              <a:gd name="T0" fmla="*/ 0 w 683"/>
              <a:gd name="T1" fmla="*/ 42 h 679"/>
              <a:gd name="T2" fmla="*/ 42 w 683"/>
              <a:gd name="T3" fmla="*/ 0 h 679"/>
              <a:gd name="T4" fmla="*/ 641 w 683"/>
              <a:gd name="T5" fmla="*/ 0 h 679"/>
              <a:gd name="T6" fmla="*/ 683 w 683"/>
              <a:gd name="T7" fmla="*/ 42 h 679"/>
              <a:gd name="T8" fmla="*/ 683 w 683"/>
              <a:gd name="T9" fmla="*/ 637 h 679"/>
              <a:gd name="T10" fmla="*/ 641 w 683"/>
              <a:gd name="T11" fmla="*/ 679 h 679"/>
              <a:gd name="T12" fmla="*/ 42 w 683"/>
              <a:gd name="T13" fmla="*/ 679 h 679"/>
              <a:gd name="T14" fmla="*/ 0 w 683"/>
              <a:gd name="T15" fmla="*/ 637 h 679"/>
              <a:gd name="T16" fmla="*/ 0 w 683"/>
              <a:gd name="T17" fmla="*/ 4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3" h="679">
                <a:moveTo>
                  <a:pt x="0" y="42"/>
                </a:moveTo>
                <a:cubicBezTo>
                  <a:pt x="0" y="19"/>
                  <a:pt x="18" y="0"/>
                  <a:pt x="42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5" y="0"/>
                  <a:pt x="683" y="19"/>
                  <a:pt x="683" y="42"/>
                </a:cubicBezTo>
                <a:cubicBezTo>
                  <a:pt x="683" y="637"/>
                  <a:pt x="683" y="637"/>
                  <a:pt x="683" y="637"/>
                </a:cubicBezTo>
                <a:cubicBezTo>
                  <a:pt x="683" y="660"/>
                  <a:pt x="665" y="679"/>
                  <a:pt x="641" y="679"/>
                </a:cubicBezTo>
                <a:cubicBezTo>
                  <a:pt x="42" y="679"/>
                  <a:pt x="42" y="679"/>
                  <a:pt x="42" y="679"/>
                </a:cubicBezTo>
                <a:cubicBezTo>
                  <a:pt x="18" y="679"/>
                  <a:pt x="0" y="660"/>
                  <a:pt x="0" y="637"/>
                </a:cubicBezTo>
                <a:lnTo>
                  <a:pt x="0" y="42"/>
                </a:lnTo>
                <a:close/>
              </a:path>
            </a:pathLst>
          </a:custGeom>
          <a:noFill/>
          <a:ln w="53975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23D6B9F8-18B7-461A-87C2-B21130EDDAD4}"/>
              </a:ext>
            </a:extLst>
          </p:cNvPr>
          <p:cNvSpPr>
            <a:spLocks/>
          </p:cNvSpPr>
          <p:nvPr/>
        </p:nvSpPr>
        <p:spPr bwMode="auto">
          <a:xfrm>
            <a:off x="7684073" y="2621989"/>
            <a:ext cx="1677199" cy="1637423"/>
          </a:xfrm>
          <a:custGeom>
            <a:avLst/>
            <a:gdLst>
              <a:gd name="T0" fmla="*/ 0 w 679"/>
              <a:gd name="T1" fmla="*/ 42 h 674"/>
              <a:gd name="T2" fmla="*/ 41 w 679"/>
              <a:gd name="T3" fmla="*/ 0 h 674"/>
              <a:gd name="T4" fmla="*/ 637 w 679"/>
              <a:gd name="T5" fmla="*/ 0 h 674"/>
              <a:gd name="T6" fmla="*/ 679 w 679"/>
              <a:gd name="T7" fmla="*/ 42 h 674"/>
              <a:gd name="T8" fmla="*/ 679 w 679"/>
              <a:gd name="T9" fmla="*/ 633 h 674"/>
              <a:gd name="T10" fmla="*/ 637 w 679"/>
              <a:gd name="T11" fmla="*/ 674 h 674"/>
              <a:gd name="T12" fmla="*/ 41 w 679"/>
              <a:gd name="T13" fmla="*/ 674 h 674"/>
              <a:gd name="T14" fmla="*/ 0 w 679"/>
              <a:gd name="T15" fmla="*/ 633 h 674"/>
              <a:gd name="T16" fmla="*/ 0 w 679"/>
              <a:gd name="T17" fmla="*/ 42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9" h="674">
                <a:moveTo>
                  <a:pt x="0" y="42"/>
                </a:moveTo>
                <a:cubicBezTo>
                  <a:pt x="0" y="19"/>
                  <a:pt x="18" y="0"/>
                  <a:pt x="41" y="0"/>
                </a:cubicBezTo>
                <a:cubicBezTo>
                  <a:pt x="637" y="0"/>
                  <a:pt x="637" y="0"/>
                  <a:pt x="637" y="0"/>
                </a:cubicBezTo>
                <a:cubicBezTo>
                  <a:pt x="660" y="0"/>
                  <a:pt x="679" y="19"/>
                  <a:pt x="679" y="42"/>
                </a:cubicBezTo>
                <a:cubicBezTo>
                  <a:pt x="679" y="633"/>
                  <a:pt x="679" y="633"/>
                  <a:pt x="679" y="633"/>
                </a:cubicBezTo>
                <a:cubicBezTo>
                  <a:pt x="679" y="656"/>
                  <a:pt x="660" y="674"/>
                  <a:pt x="637" y="674"/>
                </a:cubicBezTo>
                <a:cubicBezTo>
                  <a:pt x="41" y="674"/>
                  <a:pt x="41" y="674"/>
                  <a:pt x="41" y="674"/>
                </a:cubicBezTo>
                <a:cubicBezTo>
                  <a:pt x="18" y="674"/>
                  <a:pt x="0" y="656"/>
                  <a:pt x="0" y="633"/>
                </a:cubicBezTo>
                <a:lnTo>
                  <a:pt x="0" y="42"/>
                </a:lnTo>
                <a:close/>
              </a:path>
            </a:pathLst>
          </a:custGeom>
          <a:noFill/>
          <a:ln w="53975" cap="flat">
            <a:solidFill>
              <a:srgbClr val="57575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Line 25">
            <a:extLst>
              <a:ext uri="{FF2B5EF4-FFF2-40B4-BE49-F238E27FC236}">
                <a16:creationId xmlns:a16="http://schemas.microsoft.com/office/drawing/2014/main" id="{63EA8E26-962B-485C-8EC2-882981DAE6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4522" y="4483712"/>
            <a:ext cx="1783712" cy="20023"/>
          </a:xfrm>
          <a:prstGeom prst="line">
            <a:avLst/>
          </a:prstGeom>
          <a:noFill/>
          <a:ln w="26988" cap="flat">
            <a:solidFill>
              <a:srgbClr val="F9C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0EC6A0A4-36C8-4CC6-B26D-D9FB6BCB45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5453" y="4568012"/>
            <a:ext cx="2045255" cy="17059"/>
          </a:xfrm>
          <a:prstGeom prst="line">
            <a:avLst/>
          </a:prstGeom>
          <a:noFill/>
          <a:ln w="26988" cap="flat">
            <a:solidFill>
              <a:srgbClr val="F9C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0E6668-D38C-4DC2-A522-484F6D9FCA39}"/>
              </a:ext>
            </a:extLst>
          </p:cNvPr>
          <p:cNvSpPr txBox="1"/>
          <p:nvPr/>
        </p:nvSpPr>
        <p:spPr>
          <a:xfrm>
            <a:off x="7239421" y="4246825"/>
            <a:ext cx="254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Quicksand" panose="00000500000000000000" pitchFamily="2" charset="0"/>
              </a:rPr>
              <a:t>MARIZA GONÇALVES</a:t>
            </a:r>
          </a:p>
          <a:p>
            <a:pPr algn="ctr"/>
            <a:r>
              <a:rPr lang="pt-BR" sz="1400" dirty="0">
                <a:latin typeface="Quicksand" panose="00000500000000000000" pitchFamily="2" charset="0"/>
              </a:rPr>
              <a:t>INCOMING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0FFA5B1-C03D-45FD-8D96-AF82342E2008}"/>
              </a:ext>
            </a:extLst>
          </p:cNvPr>
          <p:cNvGrpSpPr/>
          <p:nvPr/>
        </p:nvGrpSpPr>
        <p:grpSpPr>
          <a:xfrm>
            <a:off x="2294965" y="2619122"/>
            <a:ext cx="1621656" cy="1684339"/>
            <a:chOff x="1614679" y="3429000"/>
            <a:chExt cx="2284413" cy="2270125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2F25942-EBEF-4C69-82E3-2046C7A9D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0885" y="3440400"/>
              <a:ext cx="2232000" cy="2232000"/>
            </a:xfrm>
            <a:prstGeom prst="rect">
              <a:avLst/>
            </a:prstGeom>
          </p:spPr>
        </p:pic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D19EA27F-7616-4F3D-A947-FED1C7BE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679" y="3429000"/>
              <a:ext cx="2284413" cy="2270125"/>
            </a:xfrm>
            <a:custGeom>
              <a:avLst/>
              <a:gdLst>
                <a:gd name="T0" fmla="*/ 0 w 679"/>
                <a:gd name="T1" fmla="*/ 42 h 674"/>
                <a:gd name="T2" fmla="*/ 41 w 679"/>
                <a:gd name="T3" fmla="*/ 0 h 674"/>
                <a:gd name="T4" fmla="*/ 637 w 679"/>
                <a:gd name="T5" fmla="*/ 0 h 674"/>
                <a:gd name="T6" fmla="*/ 679 w 679"/>
                <a:gd name="T7" fmla="*/ 42 h 674"/>
                <a:gd name="T8" fmla="*/ 679 w 679"/>
                <a:gd name="T9" fmla="*/ 633 h 674"/>
                <a:gd name="T10" fmla="*/ 637 w 679"/>
                <a:gd name="T11" fmla="*/ 674 h 674"/>
                <a:gd name="T12" fmla="*/ 41 w 679"/>
                <a:gd name="T13" fmla="*/ 674 h 674"/>
                <a:gd name="T14" fmla="*/ 0 w 679"/>
                <a:gd name="T15" fmla="*/ 633 h 674"/>
                <a:gd name="T16" fmla="*/ 0 w 679"/>
                <a:gd name="T17" fmla="*/ 4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9" h="674">
                  <a:moveTo>
                    <a:pt x="0" y="42"/>
                  </a:moveTo>
                  <a:cubicBezTo>
                    <a:pt x="0" y="19"/>
                    <a:pt x="18" y="0"/>
                    <a:pt x="41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60" y="0"/>
                    <a:pt x="679" y="19"/>
                    <a:pt x="679" y="42"/>
                  </a:cubicBezTo>
                  <a:cubicBezTo>
                    <a:pt x="679" y="633"/>
                    <a:pt x="679" y="633"/>
                    <a:pt x="679" y="633"/>
                  </a:cubicBezTo>
                  <a:cubicBezTo>
                    <a:pt x="679" y="656"/>
                    <a:pt x="660" y="674"/>
                    <a:pt x="637" y="674"/>
                  </a:cubicBezTo>
                  <a:cubicBezTo>
                    <a:pt x="41" y="674"/>
                    <a:pt x="41" y="674"/>
                    <a:pt x="41" y="674"/>
                  </a:cubicBezTo>
                  <a:cubicBezTo>
                    <a:pt x="18" y="674"/>
                    <a:pt x="0" y="656"/>
                    <a:pt x="0" y="633"/>
                  </a:cubicBezTo>
                  <a:lnTo>
                    <a:pt x="0" y="42"/>
                  </a:lnTo>
                  <a:close/>
                </a:path>
              </a:pathLst>
            </a:custGeom>
            <a:noFill/>
            <a:ln w="53975" cap="flat">
              <a:solidFill>
                <a:srgbClr val="57575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27FE627-25C7-4667-B44A-F54C8FAC2452}"/>
              </a:ext>
            </a:extLst>
          </p:cNvPr>
          <p:cNvSpPr txBox="1"/>
          <p:nvPr/>
        </p:nvSpPr>
        <p:spPr>
          <a:xfrm>
            <a:off x="1881303" y="4354247"/>
            <a:ext cx="254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Quicksand" panose="00000500000000000000" pitchFamily="2" charset="0"/>
              </a:rPr>
              <a:t>MARIANA GOMBERG</a:t>
            </a:r>
          </a:p>
          <a:p>
            <a:pPr algn="ctr"/>
            <a:r>
              <a:rPr lang="pt-BR" sz="1400" dirty="0">
                <a:latin typeface="Quicksand" panose="00000500000000000000" pitchFamily="2" charset="0"/>
              </a:rPr>
              <a:t>OUTGOING</a:t>
            </a:r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B369E4B0-2A8F-4C41-BBD4-3FE39EF25E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6984" y="4615857"/>
            <a:ext cx="1800200" cy="0"/>
          </a:xfrm>
          <a:prstGeom prst="line">
            <a:avLst/>
          </a:prstGeom>
          <a:noFill/>
          <a:ln w="26988" cap="flat">
            <a:solidFill>
              <a:srgbClr val="F9C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18DFC48-ABA2-4BA0-AE40-E9789F796F0C}"/>
              </a:ext>
            </a:extLst>
          </p:cNvPr>
          <p:cNvSpPr txBox="1"/>
          <p:nvPr/>
        </p:nvSpPr>
        <p:spPr>
          <a:xfrm>
            <a:off x="2950250" y="1593585"/>
            <a:ext cx="717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Exotic 350" pitchFamily="50" charset="0"/>
              </a:rPr>
              <a:t>Diretoria Adjunta de Relações Internacionais</a:t>
            </a:r>
          </a:p>
        </p:txBody>
      </p:sp>
      <p:grpSp>
        <p:nvGrpSpPr>
          <p:cNvPr id="24" name="Grupo 1">
            <a:extLst>
              <a:ext uri="{FF2B5EF4-FFF2-40B4-BE49-F238E27FC236}">
                <a16:creationId xmlns:a16="http://schemas.microsoft.com/office/drawing/2014/main" id="{98DAD02A-C3FE-49A8-84EA-DBA368AEAC0D}"/>
              </a:ext>
            </a:extLst>
          </p:cNvPr>
          <p:cNvGrpSpPr/>
          <p:nvPr/>
        </p:nvGrpSpPr>
        <p:grpSpPr>
          <a:xfrm>
            <a:off x="1728352" y="798761"/>
            <a:ext cx="6879060" cy="1725968"/>
            <a:chOff x="2231604" y="810450"/>
            <a:chExt cx="6879060" cy="1699265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F9635F57-ECB9-415C-8246-68E1FDE7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655736"/>
              <a:ext cx="6545264" cy="0"/>
            </a:xfrm>
            <a:custGeom>
              <a:avLst/>
              <a:gdLst>
                <a:gd name="T0" fmla="*/ 0 w 4123"/>
                <a:gd name="T1" fmla="*/ 4123 w 4123"/>
                <a:gd name="T2" fmla="*/ 0 w 41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123">
                  <a:moveTo>
                    <a:pt x="0" y="0"/>
                  </a:moveTo>
                  <a:lnTo>
                    <a:pt x="41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064887C0-B728-4042-BCB9-8428F6D3B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113" y="1655736"/>
              <a:ext cx="654526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C74B48CA-6D72-4675-9F85-5D2FBFDF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113" y="1655736"/>
              <a:ext cx="6545264" cy="0"/>
            </a:xfrm>
            <a:prstGeom prst="line">
              <a:avLst/>
            </a:prstGeom>
            <a:noFill/>
            <a:ln w="26988" cap="rnd">
              <a:solidFill>
                <a:srgbClr val="F9D7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772415C5-C94D-45B7-B201-894977A9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9" y="1504926"/>
              <a:ext cx="320675" cy="298445"/>
            </a:xfrm>
            <a:custGeom>
              <a:avLst/>
              <a:gdLst>
                <a:gd name="T0" fmla="*/ 0 w 98"/>
                <a:gd name="T1" fmla="*/ 30 h 91"/>
                <a:gd name="T2" fmla="*/ 4 w 98"/>
                <a:gd name="T3" fmla="*/ 42 h 91"/>
                <a:gd name="T4" fmla="*/ 4 w 98"/>
                <a:gd name="T5" fmla="*/ 50 h 91"/>
                <a:gd name="T6" fmla="*/ 0 w 98"/>
                <a:gd name="T7" fmla="*/ 62 h 91"/>
                <a:gd name="T8" fmla="*/ 6 w 98"/>
                <a:gd name="T9" fmla="*/ 62 h 91"/>
                <a:gd name="T10" fmla="*/ 16 w 98"/>
                <a:gd name="T11" fmla="*/ 50 h 91"/>
                <a:gd name="T12" fmla="*/ 41 w 98"/>
                <a:gd name="T13" fmla="*/ 50 h 91"/>
                <a:gd name="T14" fmla="*/ 41 w 98"/>
                <a:gd name="T15" fmla="*/ 60 h 91"/>
                <a:gd name="T16" fmla="*/ 28 w 98"/>
                <a:gd name="T17" fmla="*/ 91 h 91"/>
                <a:gd name="T18" fmla="*/ 36 w 98"/>
                <a:gd name="T19" fmla="*/ 91 h 91"/>
                <a:gd name="T20" fmla="*/ 43 w 98"/>
                <a:gd name="T21" fmla="*/ 81 h 91"/>
                <a:gd name="T22" fmla="*/ 52 w 98"/>
                <a:gd name="T23" fmla="*/ 80 h 91"/>
                <a:gd name="T24" fmla="*/ 52 w 98"/>
                <a:gd name="T25" fmla="*/ 76 h 91"/>
                <a:gd name="T26" fmla="*/ 48 w 98"/>
                <a:gd name="T27" fmla="*/ 76 h 91"/>
                <a:gd name="T28" fmla="*/ 53 w 98"/>
                <a:gd name="T29" fmla="*/ 68 h 91"/>
                <a:gd name="T30" fmla="*/ 61 w 98"/>
                <a:gd name="T31" fmla="*/ 68 h 91"/>
                <a:gd name="T32" fmla="*/ 61 w 98"/>
                <a:gd name="T33" fmla="*/ 63 h 91"/>
                <a:gd name="T34" fmla="*/ 58 w 98"/>
                <a:gd name="T35" fmla="*/ 63 h 91"/>
                <a:gd name="T36" fmla="*/ 58 w 98"/>
                <a:gd name="T37" fmla="*/ 62 h 91"/>
                <a:gd name="T38" fmla="*/ 67 w 98"/>
                <a:gd name="T39" fmla="*/ 50 h 91"/>
                <a:gd name="T40" fmla="*/ 87 w 98"/>
                <a:gd name="T41" fmla="*/ 50 h 91"/>
                <a:gd name="T42" fmla="*/ 86 w 98"/>
                <a:gd name="T43" fmla="*/ 41 h 91"/>
                <a:gd name="T44" fmla="*/ 67 w 98"/>
                <a:gd name="T45" fmla="*/ 41 h 91"/>
                <a:gd name="T46" fmla="*/ 58 w 98"/>
                <a:gd name="T47" fmla="*/ 29 h 91"/>
                <a:gd name="T48" fmla="*/ 62 w 98"/>
                <a:gd name="T49" fmla="*/ 29 h 91"/>
                <a:gd name="T50" fmla="*/ 60 w 98"/>
                <a:gd name="T51" fmla="*/ 24 h 91"/>
                <a:gd name="T52" fmla="*/ 54 w 98"/>
                <a:gd name="T53" fmla="*/ 24 h 91"/>
                <a:gd name="T54" fmla="*/ 48 w 98"/>
                <a:gd name="T55" fmla="*/ 15 h 91"/>
                <a:gd name="T56" fmla="*/ 52 w 98"/>
                <a:gd name="T57" fmla="*/ 15 h 91"/>
                <a:gd name="T58" fmla="*/ 51 w 98"/>
                <a:gd name="T59" fmla="*/ 11 h 91"/>
                <a:gd name="T60" fmla="*/ 45 w 98"/>
                <a:gd name="T61" fmla="*/ 11 h 91"/>
                <a:gd name="T62" fmla="*/ 34 w 98"/>
                <a:gd name="T63" fmla="*/ 0 h 91"/>
                <a:gd name="T64" fmla="*/ 28 w 98"/>
                <a:gd name="T65" fmla="*/ 0 h 91"/>
                <a:gd name="T66" fmla="*/ 43 w 98"/>
                <a:gd name="T67" fmla="*/ 38 h 91"/>
                <a:gd name="T68" fmla="*/ 39 w 98"/>
                <a:gd name="T69" fmla="*/ 41 h 91"/>
                <a:gd name="T70" fmla="*/ 16 w 98"/>
                <a:gd name="T71" fmla="*/ 42 h 91"/>
                <a:gd name="T72" fmla="*/ 6 w 98"/>
                <a:gd name="T73" fmla="*/ 30 h 91"/>
                <a:gd name="T74" fmla="*/ 0 w 98"/>
                <a:gd name="T75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91">
                  <a:moveTo>
                    <a:pt x="0" y="30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7"/>
                    <a:pt x="4" y="50"/>
                  </a:cubicBezTo>
                  <a:cubicBezTo>
                    <a:pt x="3" y="53"/>
                    <a:pt x="0" y="62"/>
                    <a:pt x="0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4" y="50"/>
                    <a:pt x="41" y="60"/>
                  </a:cubicBezTo>
                  <a:cubicBezTo>
                    <a:pt x="37" y="70"/>
                    <a:pt x="28" y="91"/>
                    <a:pt x="28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5" y="78"/>
                    <a:pt x="52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4" y="66"/>
                    <a:pt x="61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51"/>
                    <a:pt x="87" y="50"/>
                    <a:pt x="87" y="50"/>
                  </a:cubicBezTo>
                  <a:cubicBezTo>
                    <a:pt x="87" y="50"/>
                    <a:pt x="98" y="46"/>
                    <a:pt x="86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5" y="25"/>
                    <a:pt x="60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6" y="13"/>
                    <a:pt x="51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36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44" y="33"/>
                    <a:pt x="43" y="38"/>
                  </a:cubicBezTo>
                  <a:cubicBezTo>
                    <a:pt x="43" y="38"/>
                    <a:pt x="44" y="41"/>
                    <a:pt x="39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6" y="30"/>
                    <a:pt x="6" y="30"/>
                    <a:pt x="6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D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E8666EAE-ACB2-442D-8F8E-56CE3D85858D}"/>
                </a:ext>
              </a:extLst>
            </p:cNvPr>
            <p:cNvSpPr txBox="1"/>
            <p:nvPr/>
          </p:nvSpPr>
          <p:spPr>
            <a:xfrm>
              <a:off x="4968215" y="2055192"/>
              <a:ext cx="3701939" cy="454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tx2">
                      <a:lumMod val="75000"/>
                    </a:schemeClr>
                  </a:solidFill>
                  <a:latin typeface="Exotic 350" pitchFamily="50" charset="0"/>
                </a:rPr>
                <a:t>Escola Politécnica - UFRJ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FAEF499D-A84A-4E52-9830-88D9D9EDD48C}"/>
                </a:ext>
              </a:extLst>
            </p:cNvPr>
            <p:cNvSpPr txBox="1"/>
            <p:nvPr/>
          </p:nvSpPr>
          <p:spPr>
            <a:xfrm>
              <a:off x="2231604" y="810450"/>
              <a:ext cx="4376539" cy="90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5400" dirty="0">
                  <a:solidFill>
                    <a:schemeClr val="tx2">
                      <a:lumMod val="75000"/>
                    </a:schemeClr>
                  </a:solidFill>
                  <a:latin typeface="Exotic 350" pitchFamily="50" charset="0"/>
                </a:rPr>
                <a:t>DARI-Poli</a:t>
              </a: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382D51E-B31B-455A-BB00-335C2FF570A2}"/>
              </a:ext>
            </a:extLst>
          </p:cNvPr>
          <p:cNvSpPr txBox="1"/>
          <p:nvPr/>
        </p:nvSpPr>
        <p:spPr>
          <a:xfrm>
            <a:off x="3588365" y="5325698"/>
            <a:ext cx="503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Exotic 350" pitchFamily="50" charset="0"/>
              </a:rPr>
              <a:t>internacional@poli.ufj.br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E0F5509-2B9F-41B6-9874-FC655573EA25}"/>
              </a:ext>
            </a:extLst>
          </p:cNvPr>
          <p:cNvSpPr txBox="1"/>
          <p:nvPr/>
        </p:nvSpPr>
        <p:spPr>
          <a:xfrm>
            <a:off x="4036667" y="6150451"/>
            <a:ext cx="3393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www.poli.ufrj.br</a:t>
            </a:r>
          </a:p>
        </p:txBody>
      </p:sp>
    </p:spTree>
    <p:extLst>
      <p:ext uri="{BB962C8B-B14F-4D97-AF65-F5344CB8AC3E}">
        <p14:creationId xmlns:p14="http://schemas.microsoft.com/office/powerpoint/2010/main" val="24330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86EC83-B75E-3240-9435-35BB01F0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D8540D6-38C9-4D5C-8729-371DFF8BC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682" y="2496774"/>
            <a:ext cx="5296636" cy="9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4800" b="1" kern="0" dirty="0" err="1">
                <a:solidFill>
                  <a:schemeClr val="tx1"/>
                </a:solidFill>
              </a:rPr>
              <a:t>Sessão</a:t>
            </a:r>
            <a:r>
              <a:rPr lang="en-US" sz="4800" b="1" kern="0" dirty="0">
                <a:solidFill>
                  <a:schemeClr val="tx1"/>
                </a:solidFill>
              </a:rPr>
              <a:t> de </a:t>
            </a:r>
            <a:r>
              <a:rPr lang="en-US" sz="4800" b="1" kern="0" dirty="0" err="1">
                <a:solidFill>
                  <a:schemeClr val="tx1"/>
                </a:solidFill>
              </a:rPr>
              <a:t>Perguntas</a:t>
            </a:r>
            <a:endParaRPr lang="en-US" sz="4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250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Elephant</vt:lpstr>
      <vt:lpstr>Exotic 350</vt:lpstr>
      <vt:lpstr>Quicksand</vt:lpstr>
      <vt:lpstr>Wingdings</vt:lpstr>
      <vt:lpstr>1_Tema do Office</vt:lpstr>
      <vt:lpstr>Apresentação do PowerPoint</vt:lpstr>
      <vt:lpstr>Intercâmbio Acadêmico Internacional</vt:lpstr>
      <vt:lpstr>Apresentação do PowerPoint</vt:lpstr>
      <vt:lpstr>Apresentação do PowerPoint</vt:lpstr>
      <vt:lpstr>Requisitos para mobilidade?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Morgado</dc:creator>
  <cp:lastModifiedBy>DARI-Direção</cp:lastModifiedBy>
  <cp:revision>22</cp:revision>
  <dcterms:created xsi:type="dcterms:W3CDTF">2020-10-22T23:10:16Z</dcterms:created>
  <dcterms:modified xsi:type="dcterms:W3CDTF">2022-04-12T12:47:40Z</dcterms:modified>
</cp:coreProperties>
</file>