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Montserrat Light" charset="1" panose="00000400000000000000"/>
      <p:regular r:id="rId12"/>
    </p:embeddedFont>
    <p:embeddedFont>
      <p:font typeface="Montserrat Light Bold" charset="1" panose="00000800000000000000"/>
      <p:regular r:id="rId13"/>
    </p:embeddedFont>
    <p:embeddedFont>
      <p:font typeface="Montserrat Light Italics" charset="1" panose="00000400000000000000"/>
      <p:regular r:id="rId14"/>
    </p:embeddedFont>
    <p:embeddedFont>
      <p:font typeface="Montserrat Light Bold Italics" charset="1" panose="000008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97250" y="0"/>
            <a:ext cx="4381500" cy="8191500"/>
          </a:xfrm>
          <a:prstGeom prst="rect">
            <a:avLst/>
          </a:prstGeom>
          <a:solidFill>
            <a:srgbClr val="05565E"/>
          </a:solidFill>
        </p:spPr>
      </p:sp>
      <p:sp>
        <p:nvSpPr>
          <p:cNvPr name="AutoShape 3" id="3"/>
          <p:cNvSpPr/>
          <p:nvPr/>
        </p:nvSpPr>
        <p:spPr>
          <a:xfrm rot="0">
            <a:off x="457200" y="-495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name="AutoShape 4" id="4"/>
          <p:cNvSpPr/>
          <p:nvPr/>
        </p:nvSpPr>
        <p:spPr>
          <a:xfrm rot="0">
            <a:off x="-57150" y="4133850"/>
            <a:ext cx="1028700" cy="7010400"/>
          </a:xfrm>
          <a:prstGeom prst="rect">
            <a:avLst/>
          </a:prstGeom>
          <a:solidFill>
            <a:srgbClr val="05565E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2150696" y="1211898"/>
            <a:ext cx="9100258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pc="352" sz="3200">
                <a:solidFill>
                  <a:srgbClr val="202020"/>
                </a:solidFill>
                <a:latin typeface="Montserrat Classic"/>
              </a:rPr>
              <a:t>14 DE ABRIL DE 2022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150696" y="3983990"/>
            <a:ext cx="10666201" cy="5193665"/>
            <a:chOff x="0" y="0"/>
            <a:chExt cx="14221601" cy="692488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90500"/>
              <a:ext cx="14221601" cy="54195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400"/>
                </a:lnSpc>
              </a:pPr>
              <a:r>
                <a:rPr lang="en-US" spc="124" sz="10400">
                  <a:solidFill>
                    <a:srgbClr val="202020"/>
                  </a:solidFill>
                  <a:latin typeface="Montserrat Classic Bold"/>
                </a:rPr>
                <a:t>CAPÍTULO ESTUDANTIL SPE UFRJ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6410748"/>
              <a:ext cx="12133677" cy="5141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90"/>
                </a:lnSpc>
              </a:pPr>
              <a:r>
                <a:rPr lang="en-US" spc="23" sz="2350">
                  <a:solidFill>
                    <a:srgbClr val="202020"/>
                  </a:solidFill>
                  <a:latin typeface="Montserrat Classic"/>
                </a:rPr>
                <a:t>Recepção de Calouros 2022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318660" y="5750485"/>
            <a:ext cx="3273906" cy="3273906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5400000">
            <a:off x="16612927" y="580728"/>
            <a:ext cx="1292746" cy="1376638"/>
            <a:chOff x="0" y="0"/>
            <a:chExt cx="1723661" cy="1835518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 flipH="false" flipV="false" rot="0"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 flipH="false" flipV="false" rot="0"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 flipH="false" flipV="false" rot="0">
              <a:off x="0" y="1311395"/>
              <a:ext cx="1723661" cy="524123"/>
            </a:xfrm>
            <a:prstGeom prst="rect">
              <a:avLst/>
            </a:prstGeom>
          </p:spPr>
        </p:pic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rcRect l="0" t="0" r="461" b="0"/>
          <a:stretch>
            <a:fillRect/>
          </a:stretch>
        </p:blipFill>
        <p:spPr>
          <a:xfrm flipH="false" flipV="false" rot="0">
            <a:off x="12257595" y="598303"/>
            <a:ext cx="3368607" cy="23028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20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7164050" y="-114300"/>
            <a:ext cx="2247900" cy="10401300"/>
          </a:xfrm>
          <a:prstGeom prst="rect">
            <a:avLst/>
          </a:prstGeom>
          <a:solidFill>
            <a:srgbClr val="05565E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810295" y="1811335"/>
            <a:ext cx="9747955" cy="1066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222"/>
              </a:lnSpc>
            </a:pPr>
            <a:r>
              <a:rPr lang="en-US" spc="67" sz="7475">
                <a:solidFill>
                  <a:srgbClr val="F4F4F4"/>
                </a:solidFill>
                <a:latin typeface="Montserrat Classic Bold"/>
              </a:rPr>
              <a:t>O que é SPE?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495300" y="-266700"/>
            <a:ext cx="38100" cy="7467595"/>
          </a:xfrm>
          <a:prstGeom prst="rect">
            <a:avLst/>
          </a:prstGeom>
          <a:solidFill>
            <a:srgbClr val="F4F4F4"/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937350" y="6596362"/>
            <a:ext cx="2941500" cy="29415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5400000">
            <a:off x="16517677" y="773502"/>
            <a:ext cx="1292746" cy="1376638"/>
            <a:chOff x="0" y="0"/>
            <a:chExt cx="1723661" cy="1835518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 flipH="false" flipV="false" rot="0"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 flipH="false" flipV="false" rot="0"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 flipH="false" flipV="false" rot="0">
              <a:off x="0" y="1311395"/>
              <a:ext cx="1723661" cy="524123"/>
            </a:xfrm>
            <a:prstGeom prst="rect">
              <a:avLst/>
            </a:prstGeom>
          </p:spPr>
        </p:pic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2730905" y="5945666"/>
            <a:ext cx="3429895" cy="3312634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810295" y="3443605"/>
            <a:ext cx="14123340" cy="331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F4F4F4"/>
                </a:solidFill>
                <a:latin typeface="Montserrat Light"/>
              </a:rPr>
              <a:t>Fundada em 1957, a Society of Petroleum Engineers é uma organização sem fins lucrativos que visa aumentar a capacidade da comunidade de petróleo e gás de atender à demanda energética mundial de forma segura, ambientalmente responsável e de maneira sustentável.</a:t>
            </a:r>
          </a:p>
          <a:p>
            <a:pPr>
              <a:lnSpc>
                <a:spcPts val="3779"/>
              </a:lnSpc>
            </a:pPr>
          </a:p>
          <a:p>
            <a:pPr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F4F4F4"/>
                </a:solidFill>
                <a:latin typeface="Montserrat Light"/>
              </a:rPr>
              <a:t>Está presente em mais de 140 países e conta com mais de 150.000 membros (engenheiros, pesquisadores, cientistas, estudantes...),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name="AutoShape 3" id="3"/>
          <p:cNvSpPr/>
          <p:nvPr/>
        </p:nvSpPr>
        <p:spPr>
          <a:xfrm rot="0">
            <a:off x="-2631722" y="617855"/>
            <a:ext cx="10172700" cy="2019300"/>
          </a:xfrm>
          <a:prstGeom prst="rect">
            <a:avLst/>
          </a:prstGeom>
          <a:solidFill>
            <a:srgbClr val="05565E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812524" y="1336410"/>
            <a:ext cx="5710635" cy="761418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633339" y="7812192"/>
            <a:ext cx="3251922" cy="3251922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5400000">
            <a:off x="11166151" y="575909"/>
            <a:ext cx="1292746" cy="1376638"/>
            <a:chOff x="0" y="0"/>
            <a:chExt cx="1723661" cy="1835518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 flipH="false" flipV="false" rot="0"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 flipH="false" flipV="false" rot="0"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 flipH="false" flipV="false" rot="0">
              <a:off x="0" y="1311395"/>
              <a:ext cx="1723661" cy="524123"/>
            </a:xfrm>
            <a:prstGeom prst="rect">
              <a:avLst/>
            </a:prstGeom>
          </p:spPr>
        </p:pic>
      </p:grpSp>
      <p:sp>
        <p:nvSpPr>
          <p:cNvPr name="TextBox 10" id="10"/>
          <p:cNvSpPr txBox="true"/>
          <p:nvPr/>
        </p:nvSpPr>
        <p:spPr>
          <a:xfrm rot="0">
            <a:off x="1485900" y="1330903"/>
            <a:ext cx="9138355" cy="1945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90"/>
              </a:lnSpc>
            </a:pPr>
            <a:r>
              <a:rPr lang="en-US" spc="62" sz="6900">
                <a:solidFill>
                  <a:srgbClr val="202020"/>
                </a:solidFill>
                <a:latin typeface="Montserrat Classic Bold"/>
              </a:rPr>
              <a:t>Capítulo Estudantil SPE UFRJ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35925" y="4501491"/>
            <a:ext cx="9638305" cy="4313236"/>
            <a:chOff x="0" y="0"/>
            <a:chExt cx="12851073" cy="5750981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57150"/>
              <a:ext cx="12851073" cy="1762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534"/>
                </a:lnSpc>
              </a:pPr>
              <a:r>
                <a:rPr lang="en-US" spc="50" sz="2524">
                  <a:solidFill>
                    <a:srgbClr val="202020"/>
                  </a:solidFill>
                  <a:latin typeface="Montserrat Light"/>
                </a:rPr>
                <a:t>Fundado em 2004, o Capítulo tem sede na </a:t>
              </a:r>
              <a:r>
                <a:rPr lang="en-US" spc="29" sz="2524">
                  <a:solidFill>
                    <a:srgbClr val="202020"/>
                  </a:solidFill>
                  <a:latin typeface="Arimo"/>
                </a:rPr>
                <a:t>Escola Politécnica de engenharia da UFRJ localizada na Cidade Universitária, Rio de Janeiro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3391723"/>
              <a:ext cx="12851073" cy="2359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534"/>
                </a:lnSpc>
              </a:pPr>
              <a:r>
                <a:rPr lang="en-US" spc="50" sz="2524">
                  <a:solidFill>
                    <a:srgbClr val="202020"/>
                  </a:solidFill>
                  <a:latin typeface="Montserrat Light"/>
                </a:rPr>
                <a:t>Nosso propósito é a disseminação do </a:t>
              </a:r>
              <a:r>
                <a:rPr lang="en-US" spc="29" sz="2524">
                  <a:solidFill>
                    <a:srgbClr val="202020"/>
                  </a:solidFill>
                  <a:latin typeface="Arimo"/>
                </a:rPr>
                <a:t>conhecimento, da teoria e da prática de todos os aspectos da Engenharia de</a:t>
              </a:r>
            </a:p>
            <a:p>
              <a:pPr>
                <a:lnSpc>
                  <a:spcPts val="3534"/>
                </a:lnSpc>
              </a:pPr>
              <a:r>
                <a:rPr lang="en-US" spc="29" sz="2524">
                  <a:solidFill>
                    <a:srgbClr val="202020"/>
                  </a:solidFill>
                  <a:latin typeface="Arimo"/>
                </a:rPr>
                <a:t>Petróleo e a promoção do desenvolvimento profissional dos interessados na indústria do O&amp;G.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92589" y="3307749"/>
            <a:ext cx="6345489" cy="5096567"/>
            <a:chOff x="0" y="0"/>
            <a:chExt cx="8460652" cy="679542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0"/>
              <a:ext cx="8460652" cy="685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pc="135" sz="3399">
                  <a:solidFill>
                    <a:srgbClr val="202020"/>
                  </a:solidFill>
                  <a:latin typeface="Montserrat Classic Bold"/>
                </a:rPr>
                <a:t>SPETRO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035125"/>
              <a:ext cx="8460652" cy="56891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Montserrat Light"/>
                </a:rPr>
                <a:t>A SPETRO surgiu em 2005, um ano após</a:t>
              </a:r>
            </a:p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Arimo"/>
                </a:rPr>
                <a:t>o então recém criado curso de</a:t>
              </a:r>
            </a:p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Arimo"/>
                </a:rPr>
                <a:t>Engenharia de Petróleo da UFRJ.</a:t>
              </a:r>
            </a:p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Montserrat Light"/>
                </a:rPr>
                <a:t>De lá para cá, a SPETRO se consilidou</a:t>
              </a:r>
            </a:p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Montserrat Light"/>
                </a:rPr>
                <a:t>como a maior Semana de Petróleo do</a:t>
              </a:r>
            </a:p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Montserrat Light"/>
                </a:rPr>
                <a:t>Brasil, contando com a participação de</a:t>
              </a:r>
            </a:p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Montserrat Light"/>
                </a:rPr>
                <a:t>estudantes de todo país e até de fora</a:t>
              </a:r>
            </a:p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Montserrat Light"/>
                </a:rPr>
                <a:t>dele, tornando-se referência de qualidade</a:t>
              </a:r>
            </a:p>
            <a:p>
              <a:pPr>
                <a:lnSpc>
                  <a:spcPts val="3429"/>
                </a:lnSpc>
              </a:pPr>
              <a:r>
                <a:rPr lang="en-US" sz="2449">
                  <a:solidFill>
                    <a:srgbClr val="202020"/>
                  </a:solidFill>
                  <a:latin typeface="Montserrat Light"/>
                </a:rPr>
                <a:t>e organização</a:t>
              </a: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625558" y="4995685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name="AutoShape 6" id="6"/>
          <p:cNvSpPr/>
          <p:nvPr/>
        </p:nvSpPr>
        <p:spPr>
          <a:xfrm rot="0">
            <a:off x="0" y="-38100"/>
            <a:ext cx="3352800" cy="2971800"/>
          </a:xfrm>
          <a:prstGeom prst="rect">
            <a:avLst/>
          </a:prstGeom>
          <a:solidFill>
            <a:srgbClr val="05565E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3644778" y="730110"/>
            <a:ext cx="14257948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75"/>
              </a:lnSpc>
            </a:pPr>
            <a:r>
              <a:rPr lang="en-US" spc="494" sz="5500">
                <a:solidFill>
                  <a:srgbClr val="202020"/>
                </a:solidFill>
                <a:latin typeface="Montserrat Classic Bold"/>
              </a:rPr>
              <a:t>ATIVIDADES REALIZADAS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119307" y="3540036"/>
            <a:ext cx="360024" cy="3600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565E"/>
            </a:solidFill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791991" y="2084387"/>
            <a:ext cx="2911298" cy="2911298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60211" y="0"/>
            <a:ext cx="2432378" cy="234922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10773752" y="3307749"/>
            <a:ext cx="6345489" cy="2096192"/>
            <a:chOff x="0" y="0"/>
            <a:chExt cx="8460652" cy="2794922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0"/>
              <a:ext cx="8460652" cy="685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pc="135" sz="3399">
                  <a:solidFill>
                    <a:srgbClr val="202020"/>
                  </a:solidFill>
                  <a:latin typeface="Montserrat Classic Bold"/>
                </a:rPr>
                <a:t>PETROHOUR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035125"/>
              <a:ext cx="8460652" cy="16886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Montserrat Light"/>
                </a:rPr>
                <a:t>Palestras afim de proporcionar um</a:t>
              </a:r>
            </a:p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Montserrat Light"/>
                </a:rPr>
                <a:t>maior conhecimento em relação à área</a:t>
              </a:r>
            </a:p>
            <a:p>
              <a:pPr>
                <a:lnSpc>
                  <a:spcPts val="3429"/>
                </a:lnSpc>
              </a:pPr>
              <a:r>
                <a:rPr lang="en-US" sz="2449">
                  <a:solidFill>
                    <a:srgbClr val="202020"/>
                  </a:solidFill>
                  <a:latin typeface="Montserrat Light"/>
                </a:rPr>
                <a:t>petrolífera.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908937" y="3540036"/>
            <a:ext cx="360024" cy="360024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565E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773752" y="6617542"/>
            <a:ext cx="6345489" cy="2524817"/>
            <a:chOff x="0" y="0"/>
            <a:chExt cx="8460652" cy="3366422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0"/>
              <a:ext cx="8460652" cy="685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pc="135" sz="3399">
                  <a:solidFill>
                    <a:srgbClr val="202020"/>
                  </a:solidFill>
                  <a:latin typeface="Montserrat Classic Bold"/>
                </a:rPr>
                <a:t>ENERGY4ME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035125"/>
              <a:ext cx="8460652" cy="22601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Montserrat Light"/>
                </a:rPr>
                <a:t>Projeto afim de promover uma</a:t>
              </a:r>
            </a:p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Arimo"/>
                </a:rPr>
                <a:t>sociedade consciente e educada em</a:t>
              </a:r>
            </a:p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Arimo"/>
                </a:rPr>
                <a:t>energia e criar interesse em carreiras</a:t>
              </a:r>
            </a:p>
            <a:p>
              <a:pPr>
                <a:lnSpc>
                  <a:spcPts val="3429"/>
                </a:lnSpc>
              </a:pPr>
              <a:r>
                <a:rPr lang="en-US" sz="2449">
                  <a:solidFill>
                    <a:srgbClr val="202020"/>
                  </a:solidFill>
                  <a:latin typeface="Arimo"/>
                </a:rPr>
                <a:t>em STEM.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908937" y="7015750"/>
            <a:ext cx="360024" cy="360024"/>
            <a:chOff x="0" y="0"/>
            <a:chExt cx="6350000" cy="6350000"/>
          </a:xfrm>
        </p:grpSpPr>
        <p:sp>
          <p:nvSpPr>
            <p:cNvPr name="Freeform 21" id="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565E"/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92589" y="3307749"/>
            <a:ext cx="6345489" cy="4239317"/>
            <a:chOff x="0" y="0"/>
            <a:chExt cx="8460652" cy="565242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0"/>
              <a:ext cx="8460652" cy="685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pc="135" sz="3399">
                  <a:solidFill>
                    <a:srgbClr val="202020"/>
                  </a:solidFill>
                  <a:latin typeface="Montserrat Classic Bold"/>
                </a:rPr>
                <a:t>WORKSHOP OIL JOURNEY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035125"/>
              <a:ext cx="8460652" cy="45461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Montserrat Light"/>
                </a:rPr>
                <a:t>Com intuito de contribuir para a formação dos futuros engenheiros de petróleo da UFRJ, transmitindo, através do contato direto com profissionais do mercado de O&amp;G, uma visão mais clara sobre a área e sanando as dúvidas sobre atuação na carreira.</a:t>
              </a:r>
            </a:p>
            <a:p>
              <a:pPr>
                <a:lnSpc>
                  <a:spcPts val="342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625558" y="4995685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name="AutoShape 6" id="6"/>
          <p:cNvSpPr/>
          <p:nvPr/>
        </p:nvSpPr>
        <p:spPr>
          <a:xfrm rot="0">
            <a:off x="0" y="-38100"/>
            <a:ext cx="3352800" cy="2971800"/>
          </a:xfrm>
          <a:prstGeom prst="rect">
            <a:avLst/>
          </a:prstGeom>
          <a:solidFill>
            <a:srgbClr val="05565E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3644778" y="730110"/>
            <a:ext cx="14257948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75"/>
              </a:lnSpc>
            </a:pPr>
            <a:r>
              <a:rPr lang="en-US" spc="494" sz="5500">
                <a:solidFill>
                  <a:srgbClr val="202020"/>
                </a:solidFill>
                <a:latin typeface="Montserrat Classic Bold"/>
              </a:rPr>
              <a:t>ATIVIDADES REALIZADAS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119307" y="3540036"/>
            <a:ext cx="360024" cy="360024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565E"/>
            </a:solidFill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791991" y="2084387"/>
            <a:ext cx="2911298" cy="2911298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60211" y="0"/>
            <a:ext cx="2432378" cy="234922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10773752" y="3307749"/>
            <a:ext cx="6345489" cy="3810692"/>
            <a:chOff x="0" y="0"/>
            <a:chExt cx="8460652" cy="5080922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0"/>
              <a:ext cx="8460652" cy="685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pc="135" sz="3399">
                  <a:solidFill>
                    <a:srgbClr val="202020"/>
                  </a:solidFill>
                  <a:latin typeface="Montserrat Classic Bold"/>
                </a:rPr>
                <a:t>WEBINARS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035125"/>
              <a:ext cx="8460652" cy="39746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Montserrat Light"/>
                </a:rPr>
                <a:t>Conferências online que realizamos com</a:t>
              </a:r>
            </a:p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Arimo"/>
                </a:rPr>
                <a:t>diversos profissionais em nosso canal do</a:t>
              </a:r>
            </a:p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Arimo"/>
                </a:rPr>
                <a:t>Youtube. Os Webinars têm como intuito</a:t>
              </a:r>
            </a:p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Arimo"/>
                </a:rPr>
                <a:t>ser mais um transmissor de conhecimento</a:t>
              </a:r>
            </a:p>
            <a:p>
              <a:pPr>
                <a:lnSpc>
                  <a:spcPts val="3429"/>
                </a:lnSpc>
              </a:pPr>
              <a:r>
                <a:rPr lang="en-US" sz="2449">
                  <a:solidFill>
                    <a:srgbClr val="202020"/>
                  </a:solidFill>
                  <a:latin typeface="Arimo"/>
                </a:rPr>
                <a:t>da área, tendo um alcance e facilidade de acesso maiores.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908937" y="3540036"/>
            <a:ext cx="360024" cy="360024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565E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892589" y="7547065"/>
            <a:ext cx="14226652" cy="2096192"/>
            <a:chOff x="0" y="0"/>
            <a:chExt cx="18968869" cy="2794922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0"/>
              <a:ext cx="18968869" cy="685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pc="135" sz="3400">
                  <a:solidFill>
                    <a:srgbClr val="202020"/>
                  </a:solidFill>
                  <a:latin typeface="Montserrat Classic Bold"/>
                </a:rPr>
                <a:t>AÇÕES SOCIAIS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035125"/>
              <a:ext cx="18968869" cy="16886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30"/>
                </a:lnSpc>
              </a:pPr>
              <a:r>
                <a:rPr lang="en-US" sz="2450">
                  <a:solidFill>
                    <a:srgbClr val="202020"/>
                  </a:solidFill>
                  <a:latin typeface="Montserrat Light"/>
                </a:rPr>
                <a:t>Plantio de mudas, mulheres em vulnerabilidade socioeconômica, mês da sustentabilidade, dia mundial do meio ambiente e muitas outras.</a:t>
              </a:r>
            </a:p>
            <a:p>
              <a:pPr>
                <a:lnSpc>
                  <a:spcPts val="342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119307" y="7778981"/>
            <a:ext cx="360024" cy="360024"/>
            <a:chOff x="0" y="0"/>
            <a:chExt cx="6350000" cy="6350000"/>
          </a:xfrm>
        </p:grpSpPr>
        <p:sp>
          <p:nvSpPr>
            <p:cNvPr name="Freeform 21" id="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565E"/>
            </a:solid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56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544800" y="-98071"/>
            <a:ext cx="3962400" cy="9525000"/>
          </a:xfrm>
          <a:prstGeom prst="rect">
            <a:avLst/>
          </a:prstGeom>
          <a:solidFill>
            <a:srgbClr val="FDFDFC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204011" y="1447043"/>
            <a:ext cx="12320332" cy="2762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99"/>
              </a:lnSpc>
            </a:pPr>
            <a:r>
              <a:rPr lang="en-US" spc="699" sz="9999">
                <a:solidFill>
                  <a:srgbClr val="202020"/>
                </a:solidFill>
                <a:latin typeface="Montserrat Classic Bold"/>
              </a:rPr>
              <a:t>PRÊMIO SPE INTERNACIONAL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990600" y="2400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38749" y="7961801"/>
            <a:ext cx="2325199" cy="2325199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5400000">
            <a:off x="-74890" y="487266"/>
            <a:ext cx="1472663" cy="1568231"/>
            <a:chOff x="0" y="0"/>
            <a:chExt cx="1963551" cy="2090975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 flipH="false" flipV="false" rot="0">
              <a:off x="0" y="0"/>
              <a:ext cx="1963551" cy="597067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 flipH="false" flipV="false" rot="0">
              <a:off x="0" y="743807"/>
              <a:ext cx="1963551" cy="597067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 flipH="false" flipV="false" rot="0">
              <a:off x="0" y="1493908"/>
              <a:ext cx="1963551" cy="597067"/>
            </a:xfrm>
            <a:prstGeom prst="rect">
              <a:avLst/>
            </a:prstGeom>
          </p:spPr>
        </p:pic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850" t="0" r="850" b="0"/>
          <a:stretch>
            <a:fillRect/>
          </a:stretch>
        </p:blipFill>
        <p:spPr>
          <a:xfrm flipH="false" flipV="false" rot="0">
            <a:off x="15544800" y="3000375"/>
            <a:ext cx="2743200" cy="2980604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967580" y="5203190"/>
            <a:ext cx="12793192" cy="2566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F4F4F4"/>
                </a:solidFill>
                <a:latin typeface="Montserrat Light"/>
              </a:rPr>
              <a:t>EM 2021, RECEBEMOS O PRÊMIO DE EXCELÊNCIA DA SOCIEDADE </a:t>
            </a:r>
            <a:r>
              <a:rPr lang="en-US" sz="2450">
                <a:solidFill>
                  <a:srgbClr val="F4F4F4"/>
                </a:solidFill>
                <a:latin typeface="Arimo"/>
              </a:rPr>
              <a:t>DOS ENGENHEIROS DE PETRÓLEO (SPE). É O SEGUNDO MAIOR PRÊMIO QUE UM CAPÍTULO ESTUANDTIL DA SPE PODE CONSEGUIR. UM PRÊMIO QUE RECONHECE 20% DE TODOS OS CAPÍTULOS ESTUANTIS ELEGÍVEIS QUE ALCANÇARAM UM NÍVEL ADMIRÁVEL DE SUCESSO.</a:t>
            </a:r>
          </a:p>
          <a:p>
            <a:pPr>
              <a:lnSpc>
                <a:spcPts val="342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747652" y="2019300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8547627" y="4636770"/>
            <a:ext cx="438150" cy="438150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565E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547627" y="1975190"/>
            <a:ext cx="438150" cy="438150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565E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8547627" y="7422175"/>
            <a:ext cx="438150" cy="438150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565E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102142" y="1647825"/>
            <a:ext cx="7157158" cy="1531029"/>
            <a:chOff x="0" y="0"/>
            <a:chExt cx="9542877" cy="2041372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66675"/>
              <a:ext cx="9542877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pc="300" sz="3000">
                  <a:solidFill>
                    <a:srgbClr val="202020"/>
                  </a:solidFill>
                  <a:latin typeface="Montserrat Classic"/>
                </a:rPr>
                <a:t>NETWORKING, DESCONTOS EM EVENTOS DA ÁREA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505221"/>
              <a:ext cx="9542877" cy="5031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1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102142" y="4309405"/>
            <a:ext cx="7157158" cy="1531029"/>
            <a:chOff x="0" y="0"/>
            <a:chExt cx="9542877" cy="2041372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9542877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pc="300" sz="3000">
                  <a:solidFill>
                    <a:srgbClr val="202020"/>
                  </a:solidFill>
                  <a:latin typeface="Montserrat Classic"/>
                </a:rPr>
                <a:t>POSSIBILIDADE DE BOLSAS DE ESTUDO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505221"/>
              <a:ext cx="9542877" cy="5031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1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102142" y="7094811"/>
            <a:ext cx="7157158" cy="1531029"/>
            <a:chOff x="0" y="0"/>
            <a:chExt cx="9542877" cy="2041372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9542877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pc="300" sz="3000">
                  <a:solidFill>
                    <a:srgbClr val="202020"/>
                  </a:solidFill>
                  <a:latin typeface="Montserrat Classic"/>
                </a:rPr>
                <a:t> ACESSO À BIBLIOTECA ONLINE SPE E MUITO MAIS!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505221"/>
              <a:ext cx="9542877" cy="5031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19"/>
                </a:lnSpc>
              </a:pPr>
            </a:p>
          </p:txBody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898619" y="-637798"/>
            <a:ext cx="3375628" cy="3375628"/>
          </a:xfrm>
          <a:prstGeom prst="rect">
            <a:avLst/>
          </a:prstGeom>
        </p:spPr>
      </p:pic>
      <p:sp>
        <p:nvSpPr>
          <p:cNvPr name="AutoShape 19" id="19"/>
          <p:cNvSpPr/>
          <p:nvPr/>
        </p:nvSpPr>
        <p:spPr>
          <a:xfrm rot="0">
            <a:off x="419100" y="2814906"/>
            <a:ext cx="25545" cy="5517657"/>
          </a:xfrm>
          <a:prstGeom prst="rect">
            <a:avLst/>
          </a:prstGeom>
          <a:solidFill>
            <a:srgbClr val="202020"/>
          </a:solidFill>
        </p:spPr>
      </p:sp>
      <p:sp>
        <p:nvSpPr>
          <p:cNvPr name="AutoShape 20" id="20"/>
          <p:cNvSpPr/>
          <p:nvPr/>
        </p:nvSpPr>
        <p:spPr>
          <a:xfrm rot="0">
            <a:off x="-636266" y="8298475"/>
            <a:ext cx="2186932" cy="2537451"/>
          </a:xfrm>
          <a:prstGeom prst="rect">
            <a:avLst/>
          </a:prstGeom>
          <a:solidFill>
            <a:srgbClr val="05565E"/>
          </a:solidFill>
        </p:spPr>
      </p:sp>
      <p:sp>
        <p:nvSpPr>
          <p:cNvPr name="TextBox 21" id="21"/>
          <p:cNvSpPr txBox="true"/>
          <p:nvPr/>
        </p:nvSpPr>
        <p:spPr>
          <a:xfrm rot="0">
            <a:off x="1028700" y="3148625"/>
            <a:ext cx="6635194" cy="449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pc="72" sz="8000">
                <a:solidFill>
                  <a:srgbClr val="202020"/>
                </a:solidFill>
                <a:latin typeface="Montserrat Classic Bold"/>
              </a:rPr>
              <a:t>Vantagens de se tornar um membro  da SPE</a:t>
            </a:r>
          </a:p>
        </p:txBody>
      </p:sp>
      <p:grpSp>
        <p:nvGrpSpPr>
          <p:cNvPr name="Group 22" id="22"/>
          <p:cNvGrpSpPr/>
          <p:nvPr/>
        </p:nvGrpSpPr>
        <p:grpSpPr>
          <a:xfrm rot="5400000">
            <a:off x="968016" y="8756215"/>
            <a:ext cx="1165300" cy="1240921"/>
            <a:chOff x="0" y="0"/>
            <a:chExt cx="1553733" cy="1654562"/>
          </a:xfrm>
        </p:grpSpPr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 flipH="false" flipV="false" rot="0">
              <a:off x="0" y="0"/>
              <a:ext cx="1553733" cy="472452"/>
            </a:xfrm>
            <a:prstGeom prst="rect">
              <a:avLst/>
            </a:prstGeom>
          </p:spPr>
        </p:pic>
        <p:pic>
          <p:nvPicPr>
            <p:cNvPr name="Picture 24" id="2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 flipH="false" flipV="false" rot="0">
              <a:off x="0" y="588565"/>
              <a:ext cx="1553733" cy="472452"/>
            </a:xfrm>
            <a:prstGeom prst="rect">
              <a:avLst/>
            </a:prstGeom>
          </p:spPr>
        </p:pic>
        <p:pic>
          <p:nvPicPr>
            <p:cNvPr name="Picture 25" id="25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 flipH="false" flipV="false" rot="0">
              <a:off x="0" y="1182110"/>
              <a:ext cx="1553733" cy="4724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195565" y="2474900"/>
            <a:ext cx="2879383" cy="8383600"/>
          </a:xfrm>
          <a:prstGeom prst="rect">
            <a:avLst/>
          </a:prstGeom>
          <a:solidFill>
            <a:srgbClr val="05565E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9535445" y="7188200"/>
            <a:ext cx="7723855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800"/>
              </a:lnSpc>
            </a:pPr>
            <a:r>
              <a:rPr lang="en-US" spc="72" sz="8000">
                <a:solidFill>
                  <a:srgbClr val="202020"/>
                </a:solidFill>
                <a:latin typeface="Montserrat Classic Bold"/>
              </a:rPr>
              <a:t>Fale</a:t>
            </a:r>
          </a:p>
          <a:p>
            <a:pPr algn="r">
              <a:lnSpc>
                <a:spcPts val="8800"/>
              </a:lnSpc>
            </a:pPr>
            <a:r>
              <a:rPr lang="en-US" spc="72" sz="8000">
                <a:solidFill>
                  <a:srgbClr val="202020"/>
                </a:solidFill>
                <a:latin typeface="Montserrat Classic Bold"/>
              </a:rPr>
              <a:t>conosco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2359854" y="4074795"/>
            <a:ext cx="6784146" cy="3352800"/>
            <a:chOff x="0" y="0"/>
            <a:chExt cx="9045528" cy="447040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997797"/>
              <a:ext cx="9045528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pc="55" sz="2800">
                  <a:solidFill>
                    <a:srgbClr val="202020"/>
                  </a:solidFill>
                  <a:latin typeface="Montserrat Light"/>
                </a:rPr>
                <a:t>capitulo@poli.ufrj.br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66675"/>
              <a:ext cx="9045528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pc="300" sz="3000">
                  <a:solidFill>
                    <a:srgbClr val="202020"/>
                  </a:solidFill>
                  <a:latin typeface="Montserrat Classic"/>
                </a:rPr>
                <a:t>E-MAIL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3847677"/>
              <a:ext cx="9045528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pc="55" sz="2800">
                  <a:solidFill>
                    <a:srgbClr val="202020"/>
                  </a:solidFill>
                  <a:latin typeface="Montserrat Light"/>
                </a:rPr>
                <a:t>@speufrj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783205"/>
              <a:ext cx="9045528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pc="300" sz="3000">
                  <a:solidFill>
                    <a:srgbClr val="202020"/>
                  </a:solidFill>
                  <a:latin typeface="Montserrat Classic"/>
                </a:rPr>
                <a:t>INSTAGRAM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20477" y="828366"/>
            <a:ext cx="2503388" cy="2503388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>
            <a:off x="1028700" y="-2286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name="Group 11" id="11"/>
          <p:cNvGrpSpPr/>
          <p:nvPr/>
        </p:nvGrpSpPr>
        <p:grpSpPr>
          <a:xfrm rot="5400000">
            <a:off x="593147" y="8637839"/>
            <a:ext cx="1165300" cy="1240921"/>
            <a:chOff x="0" y="0"/>
            <a:chExt cx="1553733" cy="1654562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 flipH="false" flipV="false" rot="0">
              <a:off x="0" y="0"/>
              <a:ext cx="1553733" cy="472452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 flipH="false" flipV="false" rot="0">
              <a:off x="0" y="588565"/>
              <a:ext cx="1553733" cy="472452"/>
            </a:xfrm>
            <a:prstGeom prst="rect">
              <a:avLst/>
            </a:prstGeom>
          </p:spPr>
        </p:pic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 flipH="false" flipV="false" rot="0">
              <a:off x="0" y="1182110"/>
              <a:ext cx="1553733" cy="472452"/>
            </a:xfrm>
            <a:prstGeom prst="rect">
              <a:avLst/>
            </a:prstGeom>
          </p:spPr>
        </p:pic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rcRect l="0" t="0" r="461" b="0"/>
          <a:stretch>
            <a:fillRect/>
          </a:stretch>
        </p:blipFill>
        <p:spPr>
          <a:xfrm flipH="false" flipV="false" rot="0">
            <a:off x="1175796" y="384994"/>
            <a:ext cx="3368607" cy="2302879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 rot="0">
            <a:off x="8613056" y="5143500"/>
            <a:ext cx="6253202" cy="1215390"/>
            <a:chOff x="0" y="0"/>
            <a:chExt cx="8337603" cy="1620520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997797"/>
              <a:ext cx="8337603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pc="55" sz="2800">
                  <a:solidFill>
                    <a:srgbClr val="202020"/>
                  </a:solidFill>
                  <a:latin typeface="Montserrat Light"/>
                </a:rPr>
                <a:t>SPE UFRJ Student Chapter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-66675"/>
              <a:ext cx="8337603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pc="300" sz="3000">
                  <a:solidFill>
                    <a:srgbClr val="202020"/>
                  </a:solidFill>
                  <a:latin typeface="Montserrat Classic"/>
                </a:rPr>
                <a:t>LINKEDIN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DAE9z5yMQsc</dc:identifier>
  <dcterms:modified xsi:type="dcterms:W3CDTF">2011-08-01T06:04:30Z</dcterms:modified>
  <cp:revision>1</cp:revision>
  <dc:title>GT - Capítulo 2022 </dc:title>
</cp:coreProperties>
</file>