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embeddedFontLst>
    <p:embeddedFont>
      <p:font typeface="Montserrat SemiBold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Montserrat Medium"/>
      <p:regular r:id="rId37"/>
      <p:bold r:id="rId38"/>
      <p:italic r:id="rId39"/>
      <p:boldItalic r:id="rId40"/>
    </p:embeddedFont>
    <p:embeddedFont>
      <p:font typeface="Montserrat Light"/>
      <p:regular r:id="rId41"/>
      <p:bold r:id="rId42"/>
      <p:italic r:id="rId43"/>
      <p:boldItalic r:id="rId44"/>
    </p:embeddedFont>
    <p:embeddedFont>
      <p:font typeface="Comfortaa"/>
      <p:regular r:id="rId45"/>
      <p:bold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751">
          <p15:clr>
            <a:srgbClr val="A4A3A4"/>
          </p15:clr>
        </p15:guide>
        <p15:guide id="2" pos="3135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7" roundtripDataSignature="AMtx7mjyDEdvJHyVffm2jSEzTmfTmqXr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751" orient="horz"/>
        <p:guide pos="313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Medium-boldItalic.fntdata"/><Relationship Id="rId20" Type="http://schemas.openxmlformats.org/officeDocument/2006/relationships/slide" Target="slides/slide15.xml"/><Relationship Id="rId42" Type="http://schemas.openxmlformats.org/officeDocument/2006/relationships/font" Target="fonts/MontserratLight-bold.fntdata"/><Relationship Id="rId41" Type="http://schemas.openxmlformats.org/officeDocument/2006/relationships/font" Target="fonts/MontserratLight-regular.fntdata"/><Relationship Id="rId22" Type="http://schemas.openxmlformats.org/officeDocument/2006/relationships/slide" Target="slides/slide17.xml"/><Relationship Id="rId44" Type="http://schemas.openxmlformats.org/officeDocument/2006/relationships/font" Target="fonts/MontserratLight-boldItalic.fntdata"/><Relationship Id="rId21" Type="http://schemas.openxmlformats.org/officeDocument/2006/relationships/slide" Target="slides/slide16.xml"/><Relationship Id="rId43" Type="http://schemas.openxmlformats.org/officeDocument/2006/relationships/font" Target="fonts/MontserratLight-italic.fntdata"/><Relationship Id="rId24" Type="http://schemas.openxmlformats.org/officeDocument/2006/relationships/slide" Target="slides/slide19.xml"/><Relationship Id="rId46" Type="http://schemas.openxmlformats.org/officeDocument/2006/relationships/font" Target="fonts/Comfortaa-bold.fntdata"/><Relationship Id="rId23" Type="http://schemas.openxmlformats.org/officeDocument/2006/relationships/slide" Target="slides/slide18.xml"/><Relationship Id="rId45" Type="http://schemas.openxmlformats.org/officeDocument/2006/relationships/font" Target="fonts/Comfortaa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italic.fntdata"/><Relationship Id="rId30" Type="http://schemas.openxmlformats.org/officeDocument/2006/relationships/font" Target="fonts/MontserratSemiBold-bold.fntdata"/><Relationship Id="rId11" Type="http://schemas.openxmlformats.org/officeDocument/2006/relationships/slide" Target="slides/slide6.xml"/><Relationship Id="rId33" Type="http://schemas.openxmlformats.org/officeDocument/2006/relationships/font" Target="fonts/Montserrat-regular.fntdata"/><Relationship Id="rId10" Type="http://schemas.openxmlformats.org/officeDocument/2006/relationships/slide" Target="slides/slide5.xml"/><Relationship Id="rId32" Type="http://schemas.openxmlformats.org/officeDocument/2006/relationships/font" Target="fonts/MontserratSemiBold-boldItalic.fntdata"/><Relationship Id="rId13" Type="http://schemas.openxmlformats.org/officeDocument/2006/relationships/slide" Target="slides/slide8.xml"/><Relationship Id="rId35" Type="http://schemas.openxmlformats.org/officeDocument/2006/relationships/font" Target="fonts/Montserrat-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bold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regular.fntdata"/><Relationship Id="rId14" Type="http://schemas.openxmlformats.org/officeDocument/2006/relationships/slide" Target="slides/slide9.xml"/><Relationship Id="rId36" Type="http://schemas.openxmlformats.org/officeDocument/2006/relationships/font" Target="fonts/Montserrat-boldItalic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Medium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3921b73f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2" name="Google Shape;342;gf3921b73f5_0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afd088f0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1afd088f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f3921b73f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0" name="Google Shape;400;gf3921b73f5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6" name="Google Shape;18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nteúdo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 branco" type="blank">
  <p:cSld name="BLANK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6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3.png"/><Relationship Id="rId6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ng"/><Relationship Id="rId4" Type="http://schemas.openxmlformats.org/officeDocument/2006/relationships/image" Target="../media/image39.jpg"/><Relationship Id="rId5" Type="http://schemas.openxmlformats.org/officeDocument/2006/relationships/image" Target="../media/image50.jpg"/><Relationship Id="rId6" Type="http://schemas.openxmlformats.org/officeDocument/2006/relationships/image" Target="../media/image4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png"/><Relationship Id="rId4" Type="http://schemas.openxmlformats.org/officeDocument/2006/relationships/image" Target="../media/image51.png"/><Relationship Id="rId5" Type="http://schemas.openxmlformats.org/officeDocument/2006/relationships/image" Target="../media/image44.png"/><Relationship Id="rId6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9" Type="http://schemas.openxmlformats.org/officeDocument/2006/relationships/image" Target="../media/image53.jpg"/><Relationship Id="rId5" Type="http://schemas.openxmlformats.org/officeDocument/2006/relationships/image" Target="../media/image43.png"/><Relationship Id="rId6" Type="http://schemas.openxmlformats.org/officeDocument/2006/relationships/image" Target="../media/image52.jpg"/><Relationship Id="rId7" Type="http://schemas.openxmlformats.org/officeDocument/2006/relationships/image" Target="../media/image45.jpg"/><Relationship Id="rId8" Type="http://schemas.openxmlformats.org/officeDocument/2006/relationships/image" Target="../media/image4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Relationship Id="rId4" Type="http://schemas.openxmlformats.org/officeDocument/2006/relationships/image" Target="../media/image55.jp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1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Relationship Id="rId5" Type="http://schemas.openxmlformats.org/officeDocument/2006/relationships/image" Target="../media/image78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6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7.jpg"/><Relationship Id="rId4" Type="http://schemas.openxmlformats.org/officeDocument/2006/relationships/image" Target="../media/image7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7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8.png"/><Relationship Id="rId4" Type="http://schemas.openxmlformats.org/officeDocument/2006/relationships/image" Target="../media/image7.png"/><Relationship Id="rId9" Type="http://schemas.openxmlformats.org/officeDocument/2006/relationships/image" Target="../media/image71.png"/><Relationship Id="rId5" Type="http://schemas.openxmlformats.org/officeDocument/2006/relationships/image" Target="../media/image66.png"/><Relationship Id="rId6" Type="http://schemas.openxmlformats.org/officeDocument/2006/relationships/image" Target="../media/image70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740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5816459" y="2456321"/>
            <a:ext cx="54697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Liga pela Universalização da Participação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 Políticas Públicas Ambientais</a:t>
            </a:r>
            <a:endParaRPr/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7452" y="2069408"/>
            <a:ext cx="2893242" cy="146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1004" y="413547"/>
            <a:ext cx="1638060" cy="56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55334" y="245189"/>
            <a:ext cx="1776192" cy="897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"/>
          <p:cNvCxnSpPr/>
          <p:nvPr/>
        </p:nvCxnSpPr>
        <p:spPr>
          <a:xfrm>
            <a:off x="5411821" y="1484603"/>
            <a:ext cx="0" cy="2757267"/>
          </a:xfrm>
          <a:prstGeom prst="straightConnector1">
            <a:avLst/>
          </a:prstGeom>
          <a:noFill/>
          <a:ln cap="rnd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Foto em preto e branco de uma rocha&#10;&#10;Descrição gerada automaticamente" id="89" name="Google Shape;89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24694" y="3674554"/>
            <a:ext cx="7222949" cy="3290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/>
          <p:nvPr/>
        </p:nvSpPr>
        <p:spPr>
          <a:xfrm>
            <a:off x="8378048" y="3550595"/>
            <a:ext cx="3161489" cy="3124521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4515254" y="3533993"/>
            <a:ext cx="3161489" cy="3124521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230" y="173156"/>
            <a:ext cx="3255844" cy="325584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3806215" y="1188060"/>
            <a:ext cx="4410182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Bate-papo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com o LUPPA</a:t>
            </a:r>
            <a:endParaRPr b="0" i="0" sz="48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3" name="Google Shape;233;p25"/>
          <p:cNvSpPr txBox="1"/>
          <p:nvPr/>
        </p:nvSpPr>
        <p:spPr>
          <a:xfrm>
            <a:off x="8238061" y="1801078"/>
            <a:ext cx="38523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Bate-papo com especialistas e representantes nas políticas públicas ambientais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  <p:pic>
        <p:nvPicPr>
          <p:cNvPr id="235" name="Google Shape;235;p25"/>
          <p:cNvPicPr preferRelativeResize="0"/>
          <p:nvPr/>
        </p:nvPicPr>
        <p:blipFill rotWithShape="1">
          <a:blip r:embed="rId4">
            <a:alphaModFix/>
          </a:blip>
          <a:srcRect b="12573" l="59483" r="23849" t="57572"/>
          <a:stretch/>
        </p:blipFill>
        <p:spPr>
          <a:xfrm>
            <a:off x="8577465" y="3720901"/>
            <a:ext cx="2743201" cy="276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 rotWithShape="1">
          <a:blip r:embed="rId5">
            <a:alphaModFix/>
          </a:blip>
          <a:srcRect b="13295" l="41172" r="42159" t="58216"/>
          <a:stretch/>
        </p:blipFill>
        <p:spPr>
          <a:xfrm>
            <a:off x="4724399" y="3740357"/>
            <a:ext cx="2743201" cy="2636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/>
          <p:nvPr/>
        </p:nvSpPr>
        <p:spPr>
          <a:xfrm>
            <a:off x="817124" y="3550595"/>
            <a:ext cx="3161489" cy="3124521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 rotWithShape="1">
          <a:blip r:embed="rId6">
            <a:alphaModFix/>
          </a:blip>
          <a:srcRect b="12889" l="22857" r="60474" t="57255"/>
          <a:stretch/>
        </p:blipFill>
        <p:spPr>
          <a:xfrm>
            <a:off x="1061511" y="3720901"/>
            <a:ext cx="2743201" cy="276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10938367" y="759417"/>
            <a:ext cx="12536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Político</a:t>
            </a:r>
            <a:endParaRPr/>
          </a:p>
        </p:txBody>
      </p:sp>
      <p:pic>
        <p:nvPicPr>
          <p:cNvPr id="240" name="Google Shape;240;p25"/>
          <p:cNvPicPr preferRelativeResize="0"/>
          <p:nvPr/>
        </p:nvPicPr>
        <p:blipFill rotWithShape="1">
          <a:blip r:embed="rId7">
            <a:alphaModFix amt="36000"/>
          </a:blip>
          <a:srcRect b="0" l="0" r="0" t="0"/>
          <a:stretch/>
        </p:blipFill>
        <p:spPr>
          <a:xfrm>
            <a:off x="9839386" y="211845"/>
            <a:ext cx="1597897" cy="81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/>
          <p:nvPr/>
        </p:nvSpPr>
        <p:spPr>
          <a:xfrm>
            <a:off x="8826340" y="4308446"/>
            <a:ext cx="2749161" cy="2337709"/>
          </a:xfrm>
          <a:prstGeom prst="rect">
            <a:avLst/>
          </a:prstGeom>
          <a:solidFill>
            <a:srgbClr val="87A2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3420458" y="1067194"/>
            <a:ext cx="60944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6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LUPPA Entrevistas</a:t>
            </a:r>
            <a:endParaRPr b="0" i="0" sz="36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 b="38335" l="58847" r="26538" t="41212"/>
          <a:stretch/>
        </p:blipFill>
        <p:spPr>
          <a:xfrm>
            <a:off x="9046617" y="4576632"/>
            <a:ext cx="2343953" cy="18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7723163" y="2144293"/>
            <a:ext cx="385233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Entrevistas sobre temas atuais com lideranças, políticos e especialistas.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, Ícone&#10;&#10;Descrição gerada automaticamente" id="250" name="Google Shape;25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405" y="705905"/>
            <a:ext cx="3348803" cy="334880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/>
          <p:nvPr/>
        </p:nvSpPr>
        <p:spPr>
          <a:xfrm>
            <a:off x="937621" y="4269913"/>
            <a:ext cx="2749161" cy="2337709"/>
          </a:xfrm>
          <a:prstGeom prst="rect">
            <a:avLst/>
          </a:prstGeom>
          <a:solidFill>
            <a:srgbClr val="87A2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5">
            <a:alphaModFix/>
          </a:blip>
          <a:srcRect b="37454" l="25143" r="60240" t="41273"/>
          <a:stretch/>
        </p:blipFill>
        <p:spPr>
          <a:xfrm>
            <a:off x="1161359" y="4518264"/>
            <a:ext cx="2344367" cy="191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/>
          <p:nvPr/>
        </p:nvSpPr>
        <p:spPr>
          <a:xfrm>
            <a:off x="5112041" y="3944119"/>
            <a:ext cx="2611122" cy="2660962"/>
          </a:xfrm>
          <a:prstGeom prst="rect">
            <a:avLst/>
          </a:prstGeom>
          <a:solidFill>
            <a:srgbClr val="87A2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 rotWithShape="1">
          <a:blip r:embed="rId5">
            <a:alphaModFix/>
          </a:blip>
          <a:srcRect b="36145" l="42179" r="44053" t="39639"/>
          <a:stretch/>
        </p:blipFill>
        <p:spPr>
          <a:xfrm>
            <a:off x="5334398" y="4184786"/>
            <a:ext cx="2208179" cy="217962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10938367" y="759417"/>
            <a:ext cx="12536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Político</a:t>
            </a:r>
            <a:endParaRPr/>
          </a:p>
        </p:txBody>
      </p:sp>
      <p:pic>
        <p:nvPicPr>
          <p:cNvPr id="256" name="Google Shape;256;p26"/>
          <p:cNvPicPr preferRelativeResize="0"/>
          <p:nvPr/>
        </p:nvPicPr>
        <p:blipFill rotWithShape="1">
          <a:blip r:embed="rId6">
            <a:alphaModFix amt="36000"/>
          </a:blip>
          <a:srcRect b="0" l="0" r="0" t="0"/>
          <a:stretch/>
        </p:blipFill>
        <p:spPr>
          <a:xfrm>
            <a:off x="9839386" y="211845"/>
            <a:ext cx="1597897" cy="81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"/>
          <p:cNvSpPr/>
          <p:nvPr/>
        </p:nvSpPr>
        <p:spPr>
          <a:xfrm>
            <a:off x="8762146" y="3308986"/>
            <a:ext cx="3161489" cy="3124521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27"/>
          <p:cNvSpPr/>
          <p:nvPr/>
        </p:nvSpPr>
        <p:spPr>
          <a:xfrm>
            <a:off x="4772611" y="3322113"/>
            <a:ext cx="3161489" cy="3124521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27"/>
          <p:cNvSpPr/>
          <p:nvPr/>
        </p:nvSpPr>
        <p:spPr>
          <a:xfrm>
            <a:off x="783076" y="3322113"/>
            <a:ext cx="3161489" cy="3124521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7"/>
          <p:cNvSpPr txBox="1"/>
          <p:nvPr/>
        </p:nvSpPr>
        <p:spPr>
          <a:xfrm>
            <a:off x="3476729" y="627310"/>
            <a:ext cx="60944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6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LUPPA Eventos</a:t>
            </a:r>
            <a:endParaRPr b="0" i="0" sz="36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  <p:pic>
        <p:nvPicPr>
          <p:cNvPr descr="Texto&#10;&#10;Descrição gerada automaticamente" id="266" name="Google Shape;26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274" y="336810"/>
            <a:ext cx="2770206" cy="277020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7"/>
          <p:cNvSpPr txBox="1"/>
          <p:nvPr/>
        </p:nvSpPr>
        <p:spPr>
          <a:xfrm>
            <a:off x="4182123" y="2159224"/>
            <a:ext cx="77774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Manutenção de uma agenda atualizada sobre eventos, ações e pautas ambientais, além de postagens comemorativas.</a:t>
            </a:r>
            <a:endParaRPr b="0" i="0" sz="1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 rotWithShape="1">
          <a:blip r:embed="rId4">
            <a:alphaModFix/>
          </a:blip>
          <a:srcRect b="26962" l="38076" r="39308" t="33223"/>
          <a:stretch/>
        </p:blipFill>
        <p:spPr>
          <a:xfrm>
            <a:off x="8964256" y="3535544"/>
            <a:ext cx="2757268" cy="27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 rotWithShape="1">
          <a:blip r:embed="rId5">
            <a:alphaModFix/>
          </a:blip>
          <a:srcRect b="13570" l="38627" r="39910" t="48820"/>
          <a:stretch/>
        </p:blipFill>
        <p:spPr>
          <a:xfrm>
            <a:off x="5044986" y="3541818"/>
            <a:ext cx="2616740" cy="257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7"/>
          <p:cNvPicPr preferRelativeResize="0"/>
          <p:nvPr/>
        </p:nvPicPr>
        <p:blipFill rotWithShape="1">
          <a:blip r:embed="rId6">
            <a:alphaModFix/>
          </a:blip>
          <a:srcRect b="34761" l="61499" r="15885" t="25040"/>
          <a:stretch/>
        </p:blipFill>
        <p:spPr>
          <a:xfrm>
            <a:off x="985186" y="3541818"/>
            <a:ext cx="2757268" cy="275549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7"/>
          <p:cNvSpPr txBox="1"/>
          <p:nvPr/>
        </p:nvSpPr>
        <p:spPr>
          <a:xfrm>
            <a:off x="10938367" y="759417"/>
            <a:ext cx="12536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Político</a:t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 rotWithShape="1">
          <a:blip r:embed="rId7">
            <a:alphaModFix amt="36000"/>
          </a:blip>
          <a:srcRect b="0" l="0" r="0" t="0"/>
          <a:stretch/>
        </p:blipFill>
        <p:spPr>
          <a:xfrm>
            <a:off x="9839386" y="211845"/>
            <a:ext cx="1597897" cy="81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/>
          <p:nvPr/>
        </p:nvSpPr>
        <p:spPr>
          <a:xfrm>
            <a:off x="1410999" y="2185673"/>
            <a:ext cx="4041843" cy="4012542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 rotWithShape="1">
          <a:blip r:embed="rId3">
            <a:alphaModFix/>
          </a:blip>
          <a:srcRect b="14607" l="21731" r="60559" t="53765"/>
          <a:stretch/>
        </p:blipFill>
        <p:spPr>
          <a:xfrm>
            <a:off x="1748573" y="2487486"/>
            <a:ext cx="3394953" cy="3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8"/>
          <p:cNvSpPr/>
          <p:nvPr/>
        </p:nvSpPr>
        <p:spPr>
          <a:xfrm>
            <a:off x="6962621" y="2185673"/>
            <a:ext cx="4041843" cy="4012542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28"/>
          <p:cNvPicPr preferRelativeResize="0"/>
          <p:nvPr/>
        </p:nvPicPr>
        <p:blipFill rotWithShape="1">
          <a:blip r:embed="rId4">
            <a:alphaModFix/>
          </a:blip>
          <a:srcRect b="48586" l="40950" r="41911" t="20631"/>
          <a:stretch/>
        </p:blipFill>
        <p:spPr>
          <a:xfrm>
            <a:off x="7295745" y="2487486"/>
            <a:ext cx="3375596" cy="3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8"/>
          <p:cNvSpPr txBox="1"/>
          <p:nvPr/>
        </p:nvSpPr>
        <p:spPr>
          <a:xfrm>
            <a:off x="4439768" y="1065270"/>
            <a:ext cx="609442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6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Lives do LUPPA</a:t>
            </a:r>
            <a:endParaRPr b="0" i="0" sz="36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Google Shape;283;p28"/>
          <p:cNvSpPr txBox="1"/>
          <p:nvPr/>
        </p:nvSpPr>
        <p:spPr>
          <a:xfrm>
            <a:off x="10938367" y="759417"/>
            <a:ext cx="12536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Político</a:t>
            </a:r>
            <a:endParaRPr/>
          </a:p>
        </p:txBody>
      </p:sp>
      <p:pic>
        <p:nvPicPr>
          <p:cNvPr id="284" name="Google Shape;284;p28"/>
          <p:cNvPicPr preferRelativeResize="0"/>
          <p:nvPr/>
        </p:nvPicPr>
        <p:blipFill rotWithShape="1">
          <a:blip r:embed="rId5">
            <a:alphaModFix amt="36000"/>
          </a:blip>
          <a:srcRect b="0" l="0" r="0" t="0"/>
          <a:stretch/>
        </p:blipFill>
        <p:spPr>
          <a:xfrm>
            <a:off x="9839386" y="211845"/>
            <a:ext cx="1597897" cy="810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/>
          <p:nvPr/>
        </p:nvSpPr>
        <p:spPr>
          <a:xfrm>
            <a:off x="8450872" y="4082540"/>
            <a:ext cx="3338710" cy="2517326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4644267" y="4063039"/>
            <a:ext cx="3338710" cy="2517326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766362" y="4046709"/>
            <a:ext cx="3338710" cy="2517326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 txBox="1"/>
          <p:nvPr/>
        </p:nvSpPr>
        <p:spPr>
          <a:xfrm>
            <a:off x="2414473" y="301980"/>
            <a:ext cx="91574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LUPPA Educação ambiental</a:t>
            </a:r>
            <a:endParaRPr b="0" i="0" sz="48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3" name="Google Shape;293;p29"/>
          <p:cNvSpPr txBox="1"/>
          <p:nvPr/>
        </p:nvSpPr>
        <p:spPr>
          <a:xfrm>
            <a:off x="3103059" y="1577045"/>
            <a:ext cx="872256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Realizar atividades de Educação Ambiental em Escolas Públicas e ONGs parceiras do projeto;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Formar professores e outros agentes multiplicadores do conhecimento ambiental;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0" lang="pt-BR" sz="16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Produzir conteúdo técnico.</a:t>
            </a:r>
            <a:endParaRPr/>
          </a:p>
        </p:txBody>
      </p:sp>
      <p:pic>
        <p:nvPicPr>
          <p:cNvPr descr="Logotipo&#10;&#10;Descrição gerada automaticamente" id="294" name="Google Shape;29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923" y="814394"/>
            <a:ext cx="2986136" cy="2986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m segurando criança&#10;&#10;Descrição gerada automaticamente com confiança baixa" id="295" name="Google Shape;295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4336" y="4244598"/>
            <a:ext cx="2820274" cy="21152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ntendo pessoa, criança, pequeno, em pé&#10;&#10;Descrição gerada automaticamente" id="296" name="Google Shape;296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74350" y="4244598"/>
            <a:ext cx="2711787" cy="2193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ssoas sentadas ao redor de uma caixa de papelão&#10;&#10;Descrição gerada automaticamente com confiança média" id="297" name="Google Shape;297;p29"/>
          <p:cNvPicPr preferRelativeResize="0"/>
          <p:nvPr/>
        </p:nvPicPr>
        <p:blipFill rotWithShape="1">
          <a:blip r:embed="rId6">
            <a:alphaModFix/>
          </a:blip>
          <a:srcRect b="0" l="8838" r="8494" t="0"/>
          <a:stretch/>
        </p:blipFill>
        <p:spPr>
          <a:xfrm>
            <a:off x="4932669" y="4244598"/>
            <a:ext cx="2820274" cy="215420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9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0"/>
          <p:cNvSpPr/>
          <p:nvPr/>
        </p:nvSpPr>
        <p:spPr>
          <a:xfrm>
            <a:off x="8707986" y="3854687"/>
            <a:ext cx="2793962" cy="2580448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0"/>
          <p:cNvSpPr/>
          <p:nvPr/>
        </p:nvSpPr>
        <p:spPr>
          <a:xfrm>
            <a:off x="4824723" y="3886112"/>
            <a:ext cx="2793962" cy="2580448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30"/>
          <p:cNvSpPr/>
          <p:nvPr/>
        </p:nvSpPr>
        <p:spPr>
          <a:xfrm>
            <a:off x="941460" y="3868990"/>
            <a:ext cx="2793962" cy="2580448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472" y="1019360"/>
            <a:ext cx="2233046" cy="217131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0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  <p:sp>
        <p:nvSpPr>
          <p:cNvPr id="308" name="Google Shape;308;p30"/>
          <p:cNvSpPr txBox="1"/>
          <p:nvPr/>
        </p:nvSpPr>
        <p:spPr>
          <a:xfrm>
            <a:off x="3044757" y="1434600"/>
            <a:ext cx="8768961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Participar de Ações Sociais;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Parcerias com ONGs, Lideranças e outras inciativas socioambientais;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Apoio técnico a iniciativas já existentes em comunidades vulneráveis e tradicionais.</a:t>
            </a:r>
            <a:endParaRPr/>
          </a:p>
        </p:txBody>
      </p:sp>
      <p:grpSp>
        <p:nvGrpSpPr>
          <p:cNvPr id="309" name="Google Shape;309;p30"/>
          <p:cNvGrpSpPr/>
          <p:nvPr/>
        </p:nvGrpSpPr>
        <p:grpSpPr>
          <a:xfrm>
            <a:off x="1171447" y="4060145"/>
            <a:ext cx="10102908" cy="2169532"/>
            <a:chOff x="-1005546" y="3993418"/>
            <a:chExt cx="11190385" cy="2613913"/>
          </a:xfrm>
        </p:grpSpPr>
        <p:pic>
          <p:nvPicPr>
            <p:cNvPr id="310" name="Google Shape;310;p30"/>
            <p:cNvPicPr preferRelativeResize="0"/>
            <p:nvPr/>
          </p:nvPicPr>
          <p:blipFill rotWithShape="1">
            <a:blip r:embed="rId4">
              <a:alphaModFix/>
            </a:blip>
            <a:srcRect b="29425" l="14423" r="63176" t="28707"/>
            <a:stretch/>
          </p:blipFill>
          <p:spPr>
            <a:xfrm>
              <a:off x="-1005546" y="3993420"/>
              <a:ext cx="2616225" cy="2613911"/>
            </a:xfrm>
            <a:prstGeom prst="rect">
              <a:avLst/>
            </a:prstGeom>
            <a:noFill/>
            <a:ln cap="flat" cmpd="sng" w="9525">
              <a:solidFill>
                <a:srgbClr val="548135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1" name="Google Shape;311;p30"/>
            <p:cNvPicPr preferRelativeResize="0"/>
            <p:nvPr/>
          </p:nvPicPr>
          <p:blipFill rotWithShape="1">
            <a:blip r:embed="rId5">
              <a:alphaModFix/>
            </a:blip>
            <a:srcRect b="26784" l="15369" r="63420" t="35084"/>
            <a:stretch/>
          </p:blipFill>
          <p:spPr>
            <a:xfrm>
              <a:off x="3299778" y="3993419"/>
              <a:ext cx="2585938" cy="26139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30"/>
            <p:cNvPicPr preferRelativeResize="0"/>
            <p:nvPr/>
          </p:nvPicPr>
          <p:blipFill rotWithShape="1">
            <a:blip r:embed="rId6">
              <a:alphaModFix/>
            </a:blip>
            <a:srcRect b="18201" l="15590" r="63377" t="43666"/>
            <a:stretch/>
          </p:blipFill>
          <p:spPr>
            <a:xfrm>
              <a:off x="7620450" y="3993418"/>
              <a:ext cx="2564389" cy="2613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3" name="Google Shape;313;p30"/>
          <p:cNvSpPr txBox="1"/>
          <p:nvPr/>
        </p:nvSpPr>
        <p:spPr>
          <a:xfrm>
            <a:off x="3034549" y="490699"/>
            <a:ext cx="915745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LUPPA Social</a:t>
            </a:r>
            <a:endParaRPr b="0" i="0" sz="48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7739" y="142454"/>
            <a:ext cx="3946558" cy="200117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1"/>
          <p:cNvSpPr txBox="1"/>
          <p:nvPr/>
        </p:nvSpPr>
        <p:spPr>
          <a:xfrm>
            <a:off x="3263629" y="2266151"/>
            <a:ext cx="54777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400" u="none" cap="none" strike="noStrike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Além do que já foi exposto, realiza:</a:t>
            </a:r>
            <a:endParaRPr/>
          </a:p>
        </p:txBody>
      </p:sp>
      <p:pic>
        <p:nvPicPr>
          <p:cNvPr id="320" name="Google Shape;32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1532" y="3780132"/>
            <a:ext cx="3437994" cy="2485296"/>
          </a:xfrm>
          <a:prstGeom prst="rect">
            <a:avLst/>
          </a:prstGeom>
          <a:noFill/>
          <a:ln>
            <a:noFill/>
          </a:ln>
          <a:effectLst>
            <a:outerShdw blurRad="673100" sx="85000" rotWithShape="0" algn="ctr" sy="85000">
              <a:srgbClr val="000000">
                <a:alpha val="46666"/>
              </a:srgbClr>
            </a:outerShdw>
          </a:effectLst>
        </p:spPr>
      </p:pic>
      <p:pic>
        <p:nvPicPr>
          <p:cNvPr id="321" name="Google Shape;32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93743" y="3094477"/>
            <a:ext cx="2928079" cy="2485296"/>
          </a:xfrm>
          <a:prstGeom prst="rect">
            <a:avLst/>
          </a:prstGeom>
          <a:noFill/>
          <a:ln>
            <a:noFill/>
          </a:ln>
          <a:effectLst>
            <a:outerShdw blurRad="673100" sx="85000" rotWithShape="0" algn="ctr" sy="85000">
              <a:srgbClr val="000000">
                <a:alpha val="46666"/>
              </a:srgbClr>
            </a:outerShdw>
          </a:effectLst>
        </p:spPr>
      </p:pic>
      <p:pic>
        <p:nvPicPr>
          <p:cNvPr id="322" name="Google Shape;32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71532" y="3167115"/>
            <a:ext cx="3563828" cy="2020830"/>
          </a:xfrm>
          <a:prstGeom prst="rect">
            <a:avLst/>
          </a:prstGeom>
          <a:noFill/>
          <a:ln>
            <a:noFill/>
          </a:ln>
          <a:effectLst>
            <a:outerShdw blurRad="673100" sx="85000" rotWithShape="0" algn="ctr" sy="85000">
              <a:srgbClr val="000000">
                <a:alpha val="46666"/>
              </a:srgbClr>
            </a:outerShdw>
          </a:effectLst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0752" y="3893774"/>
            <a:ext cx="2625802" cy="2622018"/>
          </a:xfrm>
          <a:prstGeom prst="rect">
            <a:avLst/>
          </a:prstGeom>
          <a:noFill/>
          <a:ln>
            <a:noFill/>
          </a:ln>
          <a:effectLst>
            <a:outerShdw blurRad="673100" sx="85000" rotWithShape="0" algn="ctr" sy="85000">
              <a:srgbClr val="000000">
                <a:alpha val="46666"/>
              </a:srgbClr>
            </a:outerShdw>
          </a:effectLst>
        </p:spPr>
      </p:pic>
      <p:pic>
        <p:nvPicPr>
          <p:cNvPr id="324" name="Google Shape;324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3693" y="3275948"/>
            <a:ext cx="5074393" cy="2854346"/>
          </a:xfrm>
          <a:prstGeom prst="rect">
            <a:avLst/>
          </a:prstGeom>
          <a:noFill/>
          <a:ln>
            <a:noFill/>
          </a:ln>
          <a:effectLst>
            <a:outerShdw blurRad="673100" sx="85000" rotWithShape="0" algn="ctr" sy="85000">
              <a:srgbClr val="000000">
                <a:alpha val="46666"/>
              </a:srgbClr>
            </a:outerShdw>
          </a:effectLst>
        </p:spPr>
      </p:pic>
      <p:sp>
        <p:nvSpPr>
          <p:cNvPr id="325" name="Google Shape;325;p31"/>
          <p:cNvSpPr txBox="1"/>
          <p:nvPr/>
        </p:nvSpPr>
        <p:spPr>
          <a:xfrm>
            <a:off x="300994" y="3301722"/>
            <a:ext cx="524346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740F"/>
              </a:buClr>
              <a:buSzPts val="32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Contribuição técnica para projetos de lei e normas operacionais;</a:t>
            </a: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300994" y="3992974"/>
            <a:ext cx="524346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740F"/>
              </a:buClr>
              <a:buSzPts val="32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Palestras em Audiências Públicas;</a:t>
            </a:r>
            <a:endParaRPr/>
          </a:p>
        </p:txBody>
      </p:sp>
      <p:sp>
        <p:nvSpPr>
          <p:cNvPr id="327" name="Google Shape;327;p31"/>
          <p:cNvSpPr txBox="1"/>
          <p:nvPr/>
        </p:nvSpPr>
        <p:spPr>
          <a:xfrm>
            <a:off x="290755" y="4438005"/>
            <a:ext cx="524346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740F"/>
              </a:buClr>
              <a:buSzPts val="32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Produção científica e participação em congressos;</a:t>
            </a:r>
            <a:endParaRPr/>
          </a:p>
        </p:txBody>
      </p:sp>
      <p:sp>
        <p:nvSpPr>
          <p:cNvPr id="328" name="Google Shape;328;p31"/>
          <p:cNvSpPr txBox="1"/>
          <p:nvPr/>
        </p:nvSpPr>
        <p:spPr>
          <a:xfrm>
            <a:off x="290755" y="5120718"/>
            <a:ext cx="524346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740F"/>
              </a:buClr>
              <a:buSzPts val="32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Cursos e Workshops internos;</a:t>
            </a:r>
            <a:endParaRPr/>
          </a:p>
        </p:txBody>
      </p:sp>
      <p:pic>
        <p:nvPicPr>
          <p:cNvPr id="329" name="Google Shape;329;p31"/>
          <p:cNvPicPr preferRelativeResize="0"/>
          <p:nvPr/>
        </p:nvPicPr>
        <p:blipFill rotWithShape="1">
          <a:blip r:embed="rId9">
            <a:alphaModFix/>
          </a:blip>
          <a:srcRect b="50000" l="0" r="0" t="0"/>
          <a:stretch/>
        </p:blipFill>
        <p:spPr>
          <a:xfrm>
            <a:off x="6608111" y="3094477"/>
            <a:ext cx="4712832" cy="3403712"/>
          </a:xfrm>
          <a:prstGeom prst="rect">
            <a:avLst/>
          </a:prstGeom>
          <a:noFill/>
          <a:ln>
            <a:noFill/>
          </a:ln>
          <a:effectLst>
            <a:outerShdw blurRad="673100" sx="85000" rotWithShape="0" algn="ctr" sy="85000">
              <a:srgbClr val="000000">
                <a:alpha val="46666"/>
              </a:srgbClr>
            </a:outerShdw>
          </a:effectLst>
        </p:spPr>
      </p:pic>
      <p:sp>
        <p:nvSpPr>
          <p:cNvPr id="330" name="Google Shape;330;p31"/>
          <p:cNvSpPr txBox="1"/>
          <p:nvPr/>
        </p:nvSpPr>
        <p:spPr>
          <a:xfrm>
            <a:off x="216440" y="5697685"/>
            <a:ext cx="609437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740F"/>
              </a:buClr>
              <a:buSzPts val="32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Boletins e textos Informativos</a:t>
            </a:r>
            <a:endParaRPr/>
          </a:p>
        </p:txBody>
      </p:sp>
      <p:sp>
        <p:nvSpPr>
          <p:cNvPr id="331" name="Google Shape;331;p31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Saiba Mais</a:t>
            </a:r>
            <a:endParaRPr/>
          </a:p>
        </p:txBody>
      </p:sp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"/>
          <p:cNvSpPr/>
          <p:nvPr/>
        </p:nvSpPr>
        <p:spPr>
          <a:xfrm>
            <a:off x="0" y="3706813"/>
            <a:ext cx="12192000" cy="2580448"/>
          </a:xfrm>
          <a:prstGeom prst="rect">
            <a:avLst/>
          </a:prstGeom>
          <a:solidFill>
            <a:srgbClr val="D1DE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7" name="Google Shape;337;p32"/>
          <p:cNvPicPr preferRelativeResize="0"/>
          <p:nvPr/>
        </p:nvPicPr>
        <p:blipFill rotWithShape="1">
          <a:blip r:embed="rId3">
            <a:alphaModFix/>
          </a:blip>
          <a:srcRect b="17402" l="24919" r="25242" t="59360"/>
          <a:stretch/>
        </p:blipFill>
        <p:spPr>
          <a:xfrm>
            <a:off x="1737852" y="3843001"/>
            <a:ext cx="8716296" cy="228485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2"/>
          <p:cNvSpPr txBox="1"/>
          <p:nvPr>
            <p:ph idx="1" type="body"/>
          </p:nvPr>
        </p:nvSpPr>
        <p:spPr>
          <a:xfrm>
            <a:off x="945204" y="2088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143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pt-BR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Na sua ampla atuação, o LUPPA Rio busca sempre agir em consonância com os ODS da ONU. Dos 17 objetivos, alguns são o foco do nosso trabalho, mas buscamos atuar com a maioria deles. </a:t>
            </a:r>
            <a:endParaRPr/>
          </a:p>
        </p:txBody>
      </p:sp>
      <p:sp>
        <p:nvSpPr>
          <p:cNvPr id="339" name="Google Shape;339;p32"/>
          <p:cNvSpPr txBox="1"/>
          <p:nvPr/>
        </p:nvSpPr>
        <p:spPr>
          <a:xfrm>
            <a:off x="838200" y="382427"/>
            <a:ext cx="1114837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Objetivos do Desenvolvimento Sustentável</a:t>
            </a:r>
            <a:endParaRPr b="0" i="0" sz="4800" u="none" cap="none" strike="noStrike">
              <a:solidFill>
                <a:srgbClr val="56740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DEB4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f3921b73f5_0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4817" y="4358659"/>
            <a:ext cx="3148394" cy="249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f3921b73f5_0_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313" y="0"/>
            <a:ext cx="4628271" cy="685529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f3921b73f5_0_71"/>
          <p:cNvSpPr txBox="1"/>
          <p:nvPr/>
        </p:nvSpPr>
        <p:spPr>
          <a:xfrm>
            <a:off x="4824702" y="32635"/>
            <a:ext cx="7191053" cy="52398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2325E"/>
              </a:buClr>
              <a:buSzPts val="1500"/>
              <a:buFont typeface="Montserrat SemiBold"/>
              <a:buChar char="●"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Aprimorar a obtenção das agendas para divulgação;</a:t>
            </a:r>
            <a:endParaRPr b="0" i="0" sz="1500" u="none" cap="none" strike="noStrike">
              <a:solidFill>
                <a:srgbClr val="3F3F3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2325E"/>
              </a:buClr>
              <a:buSzPts val="1500"/>
              <a:buFont typeface="Montserrat SemiBold"/>
              <a:buChar char="●"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Aumento da participação e acompanhamento em eventos;</a:t>
            </a:r>
            <a:endParaRPr b="0" i="0" sz="1500" u="none" cap="none" strike="noStrike">
              <a:solidFill>
                <a:srgbClr val="3F3F3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2325E"/>
              </a:buClr>
              <a:buSzPts val="1500"/>
              <a:buFont typeface="Montserrat SemiBold"/>
              <a:buChar char="●"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Ampliação do glossário e conteúdos técnicos/informativos;</a:t>
            </a:r>
            <a:endParaRPr b="0" i="0" sz="1500" u="none" cap="none" strike="noStrike">
              <a:solidFill>
                <a:srgbClr val="3F3F3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2325E"/>
              </a:buClr>
              <a:buSzPts val="1500"/>
              <a:buFont typeface="Montserrat SemiBold"/>
              <a:buChar char="●"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Estabelecer maior frequência de publicações;</a:t>
            </a:r>
            <a:endParaRPr/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2325E"/>
              </a:buClr>
              <a:buSzPts val="1500"/>
              <a:buFont typeface="Montserrat SemiBold"/>
              <a:buChar char="●"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Educação Ambiental com escolas e comunidades;</a:t>
            </a:r>
            <a:endParaRPr b="0" i="0" sz="1500" u="none" cap="none" strike="noStrike">
              <a:solidFill>
                <a:srgbClr val="3F3F3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2325E"/>
              </a:buClr>
              <a:buSzPts val="1500"/>
              <a:buFont typeface="Montserrat SemiBold"/>
              <a:buChar char="●"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Aprimorar estratégias para ampliação do alcance dos </a:t>
            </a:r>
            <a:endParaRPr/>
          </a:p>
          <a:p>
            <a:pPr indent="0" lvl="0" marL="133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conteúdos produzidos, como  a diversificação de formatos </a:t>
            </a:r>
            <a:endParaRPr/>
          </a:p>
          <a:p>
            <a:pPr indent="0" lvl="0" marL="13335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500" u="none" cap="none" strike="noStrike">
                <a:solidFill>
                  <a:srgbClr val="3F3F3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 plataformas.</a:t>
            </a:r>
            <a:endParaRPr b="0" i="0" sz="1500" u="none" cap="none" strike="noStrike">
              <a:solidFill>
                <a:srgbClr val="3F3F3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7" name="Google Shape;347;gf3921b73f5_0_71"/>
          <p:cNvSpPr txBox="1"/>
          <p:nvPr/>
        </p:nvSpPr>
        <p:spPr>
          <a:xfrm>
            <a:off x="5072158" y="5048520"/>
            <a:ext cx="368334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200" u="none" cap="none" strike="noStrike">
                <a:solidFill>
                  <a:srgbClr val="48600C"/>
                </a:solidFill>
                <a:latin typeface="Comfortaa"/>
                <a:ea typeface="Comfortaa"/>
                <a:cs typeface="Comfortaa"/>
                <a:sym typeface="Comfortaa"/>
              </a:rPr>
              <a:t>Quer ajudar a gente nessa?!</a:t>
            </a:r>
            <a:endParaRPr/>
          </a:p>
        </p:txBody>
      </p:sp>
      <p:sp>
        <p:nvSpPr>
          <p:cNvPr id="348" name="Google Shape;348;gf3921b73f5_0_71"/>
          <p:cNvSpPr txBox="1"/>
          <p:nvPr/>
        </p:nvSpPr>
        <p:spPr>
          <a:xfrm>
            <a:off x="-13313" y="0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Saiba Mais</a:t>
            </a:r>
            <a:endParaRPr/>
          </a:p>
        </p:txBody>
      </p:sp>
      <p:sp>
        <p:nvSpPr>
          <p:cNvPr id="349" name="Google Shape;349;gf3921b73f5_0_71"/>
          <p:cNvSpPr txBox="1"/>
          <p:nvPr/>
        </p:nvSpPr>
        <p:spPr>
          <a:xfrm>
            <a:off x="2080675" y="316763"/>
            <a:ext cx="1114837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Próximos passos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7A248"/>
        </a:solid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0165" y="0"/>
            <a:ext cx="6734175" cy="565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6482" y="3608962"/>
            <a:ext cx="5095651" cy="3239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3"/>
          <p:cNvPicPr preferRelativeResize="0"/>
          <p:nvPr/>
        </p:nvPicPr>
        <p:blipFill rotWithShape="1">
          <a:blip r:embed="rId5">
            <a:alphaModFix/>
          </a:blip>
          <a:srcRect b="0" l="6535" r="5613" t="0"/>
          <a:stretch/>
        </p:blipFill>
        <p:spPr>
          <a:xfrm>
            <a:off x="593390" y="3849902"/>
            <a:ext cx="3764604" cy="260253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3"/>
          <p:cNvSpPr txBox="1"/>
          <p:nvPr/>
        </p:nvSpPr>
        <p:spPr>
          <a:xfrm>
            <a:off x="1391489" y="2649304"/>
            <a:ext cx="3366396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rPr>
              <a:t>www.luppa.poli.ufrj.br</a:t>
            </a:r>
            <a:endParaRPr b="0" i="0" sz="2000" u="none" cap="none" strike="noStrike">
              <a:solidFill>
                <a:srgbClr val="000000"/>
              </a:solidFill>
              <a:highlight>
                <a:srgbClr val="DFE4D4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8" name="Google Shape;358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964" y="2544301"/>
            <a:ext cx="618978" cy="5692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33"/>
          <p:cNvGrpSpPr/>
          <p:nvPr/>
        </p:nvGrpSpPr>
        <p:grpSpPr>
          <a:xfrm>
            <a:off x="5733960" y="3531513"/>
            <a:ext cx="1303694" cy="3239311"/>
            <a:chOff x="8852013" y="2250533"/>
            <a:chExt cx="2134383" cy="4401439"/>
          </a:xfrm>
        </p:grpSpPr>
        <p:pic>
          <p:nvPicPr>
            <p:cNvPr id="360" name="Google Shape;360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852013" y="2250533"/>
              <a:ext cx="2134383" cy="4401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33"/>
            <p:cNvPicPr preferRelativeResize="0"/>
            <p:nvPr/>
          </p:nvPicPr>
          <p:blipFill rotWithShape="1">
            <a:blip r:embed="rId8">
              <a:alphaModFix/>
            </a:blip>
            <a:srcRect b="39967" l="0" r="0" t="3731"/>
            <a:stretch/>
          </p:blipFill>
          <p:spPr>
            <a:xfrm>
              <a:off x="8946403" y="2616590"/>
              <a:ext cx="1927924" cy="36208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33"/>
          <p:cNvSpPr txBox="1"/>
          <p:nvPr/>
        </p:nvSpPr>
        <p:spPr>
          <a:xfrm>
            <a:off x="5242006" y="2663889"/>
            <a:ext cx="3366396" cy="4924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rPr>
              <a:t>@luppaufrj</a:t>
            </a:r>
            <a:endParaRPr b="0" i="0" sz="2000" u="none" cap="none" strike="noStrike">
              <a:solidFill>
                <a:srgbClr val="000000"/>
              </a:solidFill>
              <a:highlight>
                <a:srgbClr val="DFE4D4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3" name="Google Shape;363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47772" y="2588102"/>
            <a:ext cx="618978" cy="6208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33"/>
          <p:cNvGrpSpPr/>
          <p:nvPr/>
        </p:nvGrpSpPr>
        <p:grpSpPr>
          <a:xfrm>
            <a:off x="8705682" y="2719405"/>
            <a:ext cx="3366396" cy="430857"/>
            <a:chOff x="6960641" y="4252428"/>
            <a:chExt cx="3366396" cy="430857"/>
          </a:xfrm>
        </p:grpSpPr>
        <p:sp>
          <p:nvSpPr>
            <p:cNvPr id="365" name="Google Shape;365;p33"/>
            <p:cNvSpPr txBox="1"/>
            <p:nvPr/>
          </p:nvSpPr>
          <p:spPr>
            <a:xfrm>
              <a:off x="6960641" y="4252428"/>
              <a:ext cx="3366396" cy="43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highlight>
                    <a:srgbClr val="DFE4D4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LUPPA – Poli UFRJ</a:t>
              </a:r>
              <a:endParaRPr b="0" i="0" sz="16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Icone Youtube Preto Png - Free Transparent PNG Download - PNGkey" id="366" name="Google Shape;366;p33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113017" y="4287857"/>
              <a:ext cx="487129" cy="3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7" name="Google Shape;367;p3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36299" y="4179331"/>
            <a:ext cx="2305372" cy="1819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3"/>
          <p:cNvPicPr preferRelativeResize="0"/>
          <p:nvPr/>
        </p:nvPicPr>
        <p:blipFill rotWithShape="1">
          <a:blip r:embed="rId12">
            <a:alphaModFix/>
          </a:blip>
          <a:srcRect b="0" l="-7542" r="0" t="0"/>
          <a:stretch/>
        </p:blipFill>
        <p:spPr>
          <a:xfrm>
            <a:off x="8705682" y="4741984"/>
            <a:ext cx="2479237" cy="186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310231" y="3849902"/>
            <a:ext cx="2248214" cy="181952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3"/>
          <p:cNvSpPr txBox="1"/>
          <p:nvPr/>
        </p:nvSpPr>
        <p:spPr>
          <a:xfrm>
            <a:off x="2806722" y="770439"/>
            <a:ext cx="696347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600" u="none" cap="none" strike="noStrike">
                <a:solidFill>
                  <a:srgbClr val="D1DEB4"/>
                </a:solidFill>
                <a:latin typeface="Comfortaa"/>
                <a:ea typeface="Comfortaa"/>
                <a:cs typeface="Comfortaa"/>
                <a:sym typeface="Comfortaa"/>
              </a:rPr>
              <a:t>Fique por dentro de tudo que acontece no LUPPA</a:t>
            </a:r>
            <a:endParaRPr/>
          </a:p>
        </p:txBody>
      </p:sp>
      <p:sp>
        <p:nvSpPr>
          <p:cNvPr id="371" name="Google Shape;371;p33"/>
          <p:cNvSpPr txBox="1"/>
          <p:nvPr/>
        </p:nvSpPr>
        <p:spPr>
          <a:xfrm>
            <a:off x="116923" y="182922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Saiba Mais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740F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/>
          <p:nvPr/>
        </p:nvSpPr>
        <p:spPr>
          <a:xfrm>
            <a:off x="3769890" y="404674"/>
            <a:ext cx="325121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4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SUMÁRIO</a:t>
            </a: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11000935" y="0"/>
            <a:ext cx="1191065" cy="6872068"/>
          </a:xfrm>
          <a:custGeom>
            <a:rect b="b" l="l" r="r" t="t"/>
            <a:pathLst>
              <a:path extrusionOk="0" h="6872068" w="1191065">
                <a:moveTo>
                  <a:pt x="548640" y="0"/>
                </a:moveTo>
                <a:lnTo>
                  <a:pt x="1191065" y="0"/>
                </a:lnTo>
                <a:lnTo>
                  <a:pt x="1191065" y="6858000"/>
                </a:lnTo>
                <a:lnTo>
                  <a:pt x="0" y="6872068"/>
                </a:lnTo>
                <a:lnTo>
                  <a:pt x="54864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914400" rotWithShape="0" algn="r" dir="10800000" dist="38100">
              <a:srgbClr val="000000">
                <a:alpha val="1294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"/>
          <p:cNvSpPr txBox="1"/>
          <p:nvPr/>
        </p:nvSpPr>
        <p:spPr>
          <a:xfrm>
            <a:off x="1543533" y="2071549"/>
            <a:ext cx="27322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que somos</a:t>
            </a:r>
            <a:endParaRPr/>
          </a:p>
        </p:txBody>
      </p:sp>
      <p:sp>
        <p:nvSpPr>
          <p:cNvPr id="97" name="Google Shape;97;p6"/>
          <p:cNvSpPr txBox="1"/>
          <p:nvPr/>
        </p:nvSpPr>
        <p:spPr>
          <a:xfrm>
            <a:off x="1415772" y="3430647"/>
            <a:ext cx="499688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Nossos grupos de trabalho</a:t>
            </a:r>
            <a:br>
              <a:rPr b="0" i="0" lang="pt-BR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6"/>
          <p:cNvSpPr txBox="1"/>
          <p:nvPr/>
        </p:nvSpPr>
        <p:spPr>
          <a:xfrm>
            <a:off x="1464412" y="4764506"/>
            <a:ext cx="339941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8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Saiba mais</a:t>
            </a:r>
            <a:endParaRPr/>
          </a:p>
        </p:txBody>
      </p:sp>
      <p:pic>
        <p:nvPicPr>
          <p:cNvPr id="99" name="Google Shape;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8030" y="5292146"/>
            <a:ext cx="2893242" cy="14670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00" name="Google Shape;10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671183">
            <a:off x="828639" y="2042136"/>
            <a:ext cx="552142" cy="99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01" name="Google Shape;10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671183">
            <a:off x="801531" y="3268622"/>
            <a:ext cx="552142" cy="991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102" name="Google Shape;10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671183">
            <a:off x="791803" y="4557539"/>
            <a:ext cx="552142" cy="9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4"/>
          <p:cNvPicPr preferRelativeResize="0"/>
          <p:nvPr/>
        </p:nvPicPr>
        <p:blipFill rotWithShape="1">
          <a:blip r:embed="rId3">
            <a:alphaModFix/>
          </a:blip>
          <a:srcRect b="25364" l="22863" r="24878" t="24934"/>
          <a:stretch/>
        </p:blipFill>
        <p:spPr>
          <a:xfrm>
            <a:off x="1483524" y="1324392"/>
            <a:ext cx="9438968" cy="504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4"/>
          <p:cNvSpPr/>
          <p:nvPr/>
        </p:nvSpPr>
        <p:spPr>
          <a:xfrm>
            <a:off x="10110225" y="5622587"/>
            <a:ext cx="1196502" cy="10992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4"/>
          <p:cNvSpPr txBox="1"/>
          <p:nvPr/>
        </p:nvSpPr>
        <p:spPr>
          <a:xfrm>
            <a:off x="3034549" y="364236"/>
            <a:ext cx="915745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Nossos parceiros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1afd088f0a_0_0"/>
          <p:cNvSpPr txBox="1"/>
          <p:nvPr/>
        </p:nvSpPr>
        <p:spPr>
          <a:xfrm>
            <a:off x="1332474" y="314011"/>
            <a:ext cx="9157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No</a:t>
            </a:r>
            <a:r>
              <a:rPr b="1" lang="pt-BR" sz="4800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va</a:t>
            </a:r>
            <a:r>
              <a:rPr b="1" i="0" lang="pt-BR" sz="4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s parce</a:t>
            </a:r>
            <a:r>
              <a:rPr b="1" lang="pt-BR" sz="4800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rias surgindo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rgbClr val="87A248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84" name="Google Shape;384;g11afd088f0a_0_0"/>
          <p:cNvGrpSpPr/>
          <p:nvPr/>
        </p:nvGrpSpPr>
        <p:grpSpPr>
          <a:xfrm>
            <a:off x="2720700" y="1536925"/>
            <a:ext cx="7246350" cy="4839350"/>
            <a:chOff x="465750" y="1735225"/>
            <a:chExt cx="7246350" cy="4839350"/>
          </a:xfrm>
        </p:grpSpPr>
        <p:sp>
          <p:nvSpPr>
            <p:cNvPr id="385" name="Google Shape;385;g11afd088f0a_0_0"/>
            <p:cNvSpPr/>
            <p:nvPr/>
          </p:nvSpPr>
          <p:spPr>
            <a:xfrm>
              <a:off x="465750" y="2197875"/>
              <a:ext cx="5665200" cy="4376700"/>
            </a:xfrm>
            <a:prstGeom prst="rect">
              <a:avLst/>
            </a:prstGeom>
            <a:solidFill>
              <a:srgbClr val="D1DEB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6" name="Google Shape;386;g11afd088f0a_0_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9723" y="2444750"/>
              <a:ext cx="5177248" cy="38829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g11afd088f0a_0_0"/>
            <p:cNvSpPr/>
            <p:nvPr/>
          </p:nvSpPr>
          <p:spPr>
            <a:xfrm>
              <a:off x="5695500" y="1735225"/>
              <a:ext cx="2016600" cy="2032500"/>
            </a:xfrm>
            <a:prstGeom prst="rect">
              <a:avLst/>
            </a:prstGeom>
            <a:solidFill>
              <a:srgbClr val="D1DEB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8" name="Google Shape;388;g11afd088f0a_0_0"/>
            <p:cNvPicPr preferRelativeResize="0"/>
            <p:nvPr/>
          </p:nvPicPr>
          <p:blipFill rotWithShape="1">
            <a:blip r:embed="rId4">
              <a:alphaModFix/>
            </a:blip>
            <a:srcRect b="43822" l="67159" r="22386" t="37308"/>
            <a:stretch/>
          </p:blipFill>
          <p:spPr>
            <a:xfrm>
              <a:off x="5816350" y="1850850"/>
              <a:ext cx="1774898" cy="18012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DEB4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oogle Shape;393;p35"/>
          <p:cNvGrpSpPr/>
          <p:nvPr/>
        </p:nvGrpSpPr>
        <p:grpSpPr>
          <a:xfrm>
            <a:off x="0" y="897208"/>
            <a:ext cx="8781143" cy="3660278"/>
            <a:chOff x="0" y="897208"/>
            <a:chExt cx="8781143" cy="3660278"/>
          </a:xfrm>
        </p:grpSpPr>
        <p:sp>
          <p:nvSpPr>
            <p:cNvPr id="394" name="Google Shape;394;p35"/>
            <p:cNvSpPr/>
            <p:nvPr/>
          </p:nvSpPr>
          <p:spPr>
            <a:xfrm>
              <a:off x="0" y="897208"/>
              <a:ext cx="8781143" cy="3660278"/>
            </a:xfrm>
            <a:prstGeom prst="rect">
              <a:avLst/>
            </a:prstGeom>
            <a:solidFill>
              <a:srgbClr val="56740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5"/>
            <p:cNvSpPr txBox="1"/>
            <p:nvPr/>
          </p:nvSpPr>
          <p:spPr>
            <a:xfrm>
              <a:off x="703337" y="1674674"/>
              <a:ext cx="7229864" cy="1754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3600" u="none" cap="none" strike="noStrike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“Ecologia sem luta de classes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7200" u="none" cap="none" strike="noStrike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é jardinagem.”</a:t>
              </a:r>
              <a:endParaRPr/>
            </a:p>
          </p:txBody>
        </p:sp>
        <p:sp>
          <p:nvSpPr>
            <p:cNvPr id="396" name="Google Shape;396;p35"/>
            <p:cNvSpPr txBox="1"/>
            <p:nvPr/>
          </p:nvSpPr>
          <p:spPr>
            <a:xfrm>
              <a:off x="5123543" y="3762410"/>
              <a:ext cx="26965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t-BR" sz="2400" u="none" cap="none" strike="noStrike">
                  <a:solidFill>
                    <a:srgbClr val="D1DEB4"/>
                  </a:solidFill>
                  <a:latin typeface="Comfortaa"/>
                  <a:ea typeface="Comfortaa"/>
                  <a:cs typeface="Comfortaa"/>
                  <a:sym typeface="Comfortaa"/>
                </a:rPr>
                <a:t>- Chico Mendes</a:t>
              </a:r>
              <a:endParaRPr/>
            </a:p>
          </p:txBody>
        </p:sp>
      </p:grpSp>
      <p:pic>
        <p:nvPicPr>
          <p:cNvPr descr="Você sabe quem foi Chico Mendes? - Biovert" id="397" name="Google Shape;39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5691" y="1674674"/>
            <a:ext cx="7831063" cy="5215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1DEB4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gf3921b73f5_0_6"/>
          <p:cNvGrpSpPr/>
          <p:nvPr/>
        </p:nvGrpSpPr>
        <p:grpSpPr>
          <a:xfrm>
            <a:off x="3760182" y="3832993"/>
            <a:ext cx="2911200" cy="431100"/>
            <a:chOff x="5028656" y="4421865"/>
            <a:chExt cx="2911200" cy="431100"/>
          </a:xfrm>
        </p:grpSpPr>
        <p:sp>
          <p:nvSpPr>
            <p:cNvPr id="403" name="Google Shape;403;gf3921b73f5_0_6"/>
            <p:cNvSpPr txBox="1"/>
            <p:nvPr/>
          </p:nvSpPr>
          <p:spPr>
            <a:xfrm>
              <a:off x="5028656" y="4421865"/>
              <a:ext cx="29112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highlight>
                    <a:srgbClr val="DFE4D4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luppa@poli.ufrj.br</a:t>
              </a:r>
              <a:endParaRPr b="0" i="0" sz="16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04" name="Google Shape;404;gf3921b73f5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23791" y="4464899"/>
              <a:ext cx="361229" cy="3612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gf3921b73f5_0_6"/>
          <p:cNvSpPr txBox="1"/>
          <p:nvPr/>
        </p:nvSpPr>
        <p:spPr>
          <a:xfrm>
            <a:off x="3136524" y="1066641"/>
            <a:ext cx="668423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88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Obrigade !</a:t>
            </a:r>
            <a:endParaRPr/>
          </a:p>
        </p:txBody>
      </p:sp>
      <p:sp>
        <p:nvSpPr>
          <p:cNvPr id="406" name="Google Shape;406;gf3921b73f5_0_6"/>
          <p:cNvSpPr txBox="1"/>
          <p:nvPr/>
        </p:nvSpPr>
        <p:spPr>
          <a:xfrm>
            <a:off x="4562028" y="2521715"/>
            <a:ext cx="383322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6000" u="none" cap="none" strike="noStrike">
                <a:solidFill>
                  <a:srgbClr val="3A3838"/>
                </a:solidFill>
                <a:latin typeface="Comfortaa"/>
                <a:ea typeface="Comfortaa"/>
                <a:cs typeface="Comfortaa"/>
                <a:sym typeface="Comfortaa"/>
              </a:rPr>
              <a:t>Dúvidas?</a:t>
            </a:r>
            <a:endParaRPr/>
          </a:p>
        </p:txBody>
      </p:sp>
      <p:pic>
        <p:nvPicPr>
          <p:cNvPr id="407" name="Google Shape;407;gf3921b73f5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8160" y="5424454"/>
            <a:ext cx="1764044" cy="89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f3921b73f5_0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39856" y="5540872"/>
            <a:ext cx="1932959" cy="661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f3921b73f5_0_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24976" y="5130970"/>
            <a:ext cx="2932108" cy="148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f3921b73f5_0_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89828">
            <a:off x="9170723" y="138542"/>
            <a:ext cx="5139694" cy="431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f3921b73f5_0_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0610172">
            <a:off x="-2039083" y="1269892"/>
            <a:ext cx="5139694" cy="43182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gf3921b73f5_0_6"/>
          <p:cNvGrpSpPr/>
          <p:nvPr/>
        </p:nvGrpSpPr>
        <p:grpSpPr>
          <a:xfrm>
            <a:off x="6712053" y="3832062"/>
            <a:ext cx="3366396" cy="430857"/>
            <a:chOff x="7484076" y="4430076"/>
            <a:chExt cx="3366396" cy="430857"/>
          </a:xfrm>
        </p:grpSpPr>
        <p:sp>
          <p:nvSpPr>
            <p:cNvPr id="413" name="Google Shape;413;gf3921b73f5_0_6"/>
            <p:cNvSpPr txBox="1"/>
            <p:nvPr/>
          </p:nvSpPr>
          <p:spPr>
            <a:xfrm>
              <a:off x="7484076" y="4430076"/>
              <a:ext cx="3366396" cy="43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highlight>
                    <a:srgbClr val="DFE4D4"/>
                  </a:highlight>
                  <a:latin typeface="Montserrat"/>
                  <a:ea typeface="Montserrat"/>
                  <a:cs typeface="Montserrat"/>
                  <a:sym typeface="Montserrat"/>
                </a:rPr>
                <a:t>www.luppa.poli.ufrj.br</a:t>
              </a:r>
              <a:endParaRPr b="0" i="0" sz="16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14" name="Google Shape;414;gf3921b73f5_0_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7598244" y="4459487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5" name="Google Shape;415;gf3921b73f5_0_6"/>
          <p:cNvGrpSpPr/>
          <p:nvPr/>
        </p:nvGrpSpPr>
        <p:grpSpPr>
          <a:xfrm>
            <a:off x="3838240" y="4397482"/>
            <a:ext cx="3366396" cy="430857"/>
            <a:chOff x="3350401" y="4265733"/>
            <a:chExt cx="3366396" cy="430857"/>
          </a:xfrm>
        </p:grpSpPr>
        <p:sp>
          <p:nvSpPr>
            <p:cNvPr id="416" name="Google Shape;416;gf3921b73f5_0_6"/>
            <p:cNvSpPr txBox="1"/>
            <p:nvPr/>
          </p:nvSpPr>
          <p:spPr>
            <a:xfrm>
              <a:off x="3350401" y="4265733"/>
              <a:ext cx="3366396" cy="43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highlight>
                    <a:srgbClr val="DFE4D4"/>
                  </a:highlight>
                  <a:latin typeface="Montserrat"/>
                  <a:ea typeface="Montserrat"/>
                  <a:cs typeface="Montserrat"/>
                  <a:sym typeface="Montserrat"/>
                </a:rPr>
                <a:t>@luppaufrj</a:t>
              </a:r>
              <a:endParaRPr b="0" i="0" sz="16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17" name="Google Shape;417;gf3921b73f5_0_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18117" y="4317010"/>
              <a:ext cx="360000" cy="3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gf3921b73f5_0_6"/>
          <p:cNvGrpSpPr/>
          <p:nvPr/>
        </p:nvGrpSpPr>
        <p:grpSpPr>
          <a:xfrm>
            <a:off x="6690778" y="4438600"/>
            <a:ext cx="3366396" cy="430857"/>
            <a:chOff x="6960641" y="4252428"/>
            <a:chExt cx="3366396" cy="430857"/>
          </a:xfrm>
        </p:grpSpPr>
        <p:sp>
          <p:nvSpPr>
            <p:cNvPr id="419" name="Google Shape;419;gf3921b73f5_0_6"/>
            <p:cNvSpPr txBox="1"/>
            <p:nvPr/>
          </p:nvSpPr>
          <p:spPr>
            <a:xfrm>
              <a:off x="6960641" y="4252428"/>
              <a:ext cx="3366396" cy="4308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pt-BR" sz="1600" u="none" cap="none" strike="noStrike">
                  <a:solidFill>
                    <a:srgbClr val="000000"/>
                  </a:solidFill>
                  <a:highlight>
                    <a:srgbClr val="DFE4D4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LUPPA – Poli UFRJ</a:t>
              </a:r>
              <a:endParaRPr b="0" i="0" sz="1600" u="none" cap="none" strike="noStrike">
                <a:solidFill>
                  <a:srgbClr val="000000"/>
                </a:solidFill>
                <a:highlight>
                  <a:srgbClr val="DFE4D4"/>
                </a:highlight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descr="Icone Youtube Preto Png - Free Transparent PNG Download - PNGkey" id="420" name="Google Shape;420;gf3921b73f5_0_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7113017" y="4287857"/>
              <a:ext cx="487129" cy="3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4477" y="1719771"/>
            <a:ext cx="5819232" cy="2950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0" l="91086" r="0" t="0"/>
          <a:stretch/>
        </p:blipFill>
        <p:spPr>
          <a:xfrm>
            <a:off x="0" y="2268637"/>
            <a:ext cx="509666" cy="458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27715" y="-87549"/>
            <a:ext cx="3664286" cy="3078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3361116" y="4563318"/>
            <a:ext cx="546976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56740F"/>
                </a:solidFill>
                <a:latin typeface="Montserrat"/>
                <a:ea typeface="Montserrat"/>
                <a:cs typeface="Montserrat"/>
                <a:sym typeface="Montserrat"/>
              </a:rPr>
              <a:t>Liga pela Universalização da Participação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56740F"/>
                </a:solidFill>
                <a:latin typeface="Montserrat"/>
                <a:ea typeface="Montserrat"/>
                <a:cs typeface="Montserrat"/>
                <a:sym typeface="Montserrat"/>
              </a:rPr>
              <a:t>em Políticas Públicas Ambientais</a:t>
            </a:r>
            <a:endParaRPr/>
          </a:p>
        </p:txBody>
      </p:sp>
      <p:sp>
        <p:nvSpPr>
          <p:cNvPr id="111" name="Google Shape;111;p19"/>
          <p:cNvSpPr txBox="1"/>
          <p:nvPr/>
        </p:nvSpPr>
        <p:spPr>
          <a:xfrm>
            <a:off x="5278273" y="1586796"/>
            <a:ext cx="177163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800" u="none" cap="none" strike="noStrike">
                <a:solidFill>
                  <a:srgbClr val="385623"/>
                </a:solidFill>
                <a:latin typeface="Comfortaa"/>
                <a:ea typeface="Comfortaa"/>
                <a:cs typeface="Comfortaa"/>
                <a:sym typeface="Comfortaa"/>
              </a:rPr>
              <a:t>O que somos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865954" y="289927"/>
            <a:ext cx="118658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rgbClr val="385623"/>
                </a:solidFill>
                <a:latin typeface="Comfortaa"/>
                <a:ea typeface="Comfortaa"/>
                <a:cs typeface="Comfortaa"/>
                <a:sym typeface="Comfortaa"/>
              </a:rPr>
              <a:t>Definição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910326">
            <a:off x="9277789" y="2895601"/>
            <a:ext cx="3664286" cy="3078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6803634" y="266312"/>
            <a:ext cx="1387715" cy="1843102"/>
            <a:chOff x="6337116" y="286113"/>
            <a:chExt cx="1387715" cy="1843102"/>
          </a:xfrm>
        </p:grpSpPr>
        <p:cxnSp>
          <p:nvCxnSpPr>
            <p:cNvPr id="119" name="Google Shape;119;p20"/>
            <p:cNvCxnSpPr/>
            <p:nvPr/>
          </p:nvCxnSpPr>
          <p:spPr>
            <a:xfrm flipH="1">
              <a:off x="6541477" y="1406769"/>
              <a:ext cx="281354" cy="722446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0" name="Google Shape;120;p20"/>
            <p:cNvGrpSpPr/>
            <p:nvPr/>
          </p:nvGrpSpPr>
          <p:grpSpPr>
            <a:xfrm>
              <a:off x="6337116" y="286113"/>
              <a:ext cx="1387715" cy="1308146"/>
              <a:chOff x="9070544" y="635843"/>
              <a:chExt cx="1800000" cy="1800000"/>
            </a:xfrm>
          </p:grpSpPr>
          <p:sp>
            <p:nvSpPr>
              <p:cNvPr id="121" name="Google Shape;121;p20"/>
              <p:cNvSpPr/>
              <p:nvPr/>
            </p:nvSpPr>
            <p:spPr>
              <a:xfrm>
                <a:off x="9070544" y="635843"/>
                <a:ext cx="1800000" cy="1800000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0"/>
              <p:cNvSpPr txBox="1"/>
              <p:nvPr/>
            </p:nvSpPr>
            <p:spPr>
              <a:xfrm>
                <a:off x="9484673" y="1243455"/>
                <a:ext cx="971741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Saúde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Pública</a:t>
                </a:r>
                <a:endParaRPr/>
              </a:p>
            </p:txBody>
          </p:sp>
        </p:grpSp>
      </p:grpSp>
      <p:grpSp>
        <p:nvGrpSpPr>
          <p:cNvPr id="123" name="Google Shape;123;p20"/>
          <p:cNvGrpSpPr/>
          <p:nvPr/>
        </p:nvGrpSpPr>
        <p:grpSpPr>
          <a:xfrm>
            <a:off x="7114821" y="1501101"/>
            <a:ext cx="2747543" cy="1897150"/>
            <a:chOff x="7372136" y="844169"/>
            <a:chExt cx="2747543" cy="1897150"/>
          </a:xfrm>
        </p:grpSpPr>
        <p:cxnSp>
          <p:nvCxnSpPr>
            <p:cNvPr id="124" name="Google Shape;124;p20"/>
            <p:cNvCxnSpPr/>
            <p:nvPr/>
          </p:nvCxnSpPr>
          <p:spPr>
            <a:xfrm flipH="1">
              <a:off x="7372136" y="2106479"/>
              <a:ext cx="1335148" cy="634840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5" name="Google Shape;125;p20"/>
            <p:cNvGrpSpPr/>
            <p:nvPr/>
          </p:nvGrpSpPr>
          <p:grpSpPr>
            <a:xfrm>
              <a:off x="8319679" y="844169"/>
              <a:ext cx="1800000" cy="1800000"/>
              <a:chOff x="6600592" y="467377"/>
              <a:chExt cx="1800000" cy="1800000"/>
            </a:xfrm>
          </p:grpSpPr>
          <p:sp>
            <p:nvSpPr>
              <p:cNvPr id="126" name="Google Shape;126;p20"/>
              <p:cNvSpPr/>
              <p:nvPr/>
            </p:nvSpPr>
            <p:spPr>
              <a:xfrm>
                <a:off x="6600592" y="467377"/>
                <a:ext cx="1800000" cy="1800000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0"/>
              <p:cNvSpPr txBox="1"/>
              <p:nvPr/>
            </p:nvSpPr>
            <p:spPr>
              <a:xfrm>
                <a:off x="6618780" y="1198100"/>
                <a:ext cx="1763624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Licenciamento</a:t>
                </a:r>
                <a:endParaRPr/>
              </a:p>
            </p:txBody>
          </p:sp>
        </p:grpSp>
      </p:grpSp>
      <p:grpSp>
        <p:nvGrpSpPr>
          <p:cNvPr id="128" name="Google Shape;128;p20"/>
          <p:cNvGrpSpPr/>
          <p:nvPr/>
        </p:nvGrpSpPr>
        <p:grpSpPr>
          <a:xfrm>
            <a:off x="7192990" y="3158232"/>
            <a:ext cx="4049082" cy="1800000"/>
            <a:chOff x="7491838" y="2741319"/>
            <a:chExt cx="4049082" cy="1800000"/>
          </a:xfrm>
        </p:grpSpPr>
        <p:cxnSp>
          <p:nvCxnSpPr>
            <p:cNvPr id="129" name="Google Shape;129;p20"/>
            <p:cNvCxnSpPr/>
            <p:nvPr/>
          </p:nvCxnSpPr>
          <p:spPr>
            <a:xfrm rot="10800000">
              <a:off x="7491838" y="3491623"/>
              <a:ext cx="2478537" cy="0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30" name="Google Shape;130;p20"/>
            <p:cNvGrpSpPr/>
            <p:nvPr/>
          </p:nvGrpSpPr>
          <p:grpSpPr>
            <a:xfrm>
              <a:off x="9740920" y="2741319"/>
              <a:ext cx="1800000" cy="1800000"/>
              <a:chOff x="10050409" y="2739649"/>
              <a:chExt cx="1800000" cy="1800000"/>
            </a:xfrm>
          </p:grpSpPr>
          <p:sp>
            <p:nvSpPr>
              <p:cNvPr id="131" name="Google Shape;131;p20"/>
              <p:cNvSpPr/>
              <p:nvPr/>
            </p:nvSpPr>
            <p:spPr>
              <a:xfrm>
                <a:off x="10050409" y="2739649"/>
                <a:ext cx="1800000" cy="1800000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20"/>
              <p:cNvSpPr txBox="1"/>
              <p:nvPr/>
            </p:nvSpPr>
            <p:spPr>
              <a:xfrm>
                <a:off x="10289811" y="3347261"/>
                <a:ext cx="1321196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Mudanças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Climáticas</a:t>
                </a:r>
                <a:endParaRPr/>
              </a:p>
            </p:txBody>
          </p:sp>
        </p:grpSp>
      </p:grpSp>
      <p:grpSp>
        <p:nvGrpSpPr>
          <p:cNvPr id="133" name="Google Shape;133;p20"/>
          <p:cNvGrpSpPr/>
          <p:nvPr/>
        </p:nvGrpSpPr>
        <p:grpSpPr>
          <a:xfrm>
            <a:off x="2773768" y="4484657"/>
            <a:ext cx="2215329" cy="2069570"/>
            <a:chOff x="2773768" y="4484657"/>
            <a:chExt cx="2215329" cy="2069570"/>
          </a:xfrm>
        </p:grpSpPr>
        <p:cxnSp>
          <p:nvCxnSpPr>
            <p:cNvPr id="134" name="Google Shape;134;p20"/>
            <p:cNvCxnSpPr/>
            <p:nvPr/>
          </p:nvCxnSpPr>
          <p:spPr>
            <a:xfrm flipH="1">
              <a:off x="4182442" y="4484657"/>
              <a:ext cx="806655" cy="625586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35" name="Google Shape;135;p20"/>
            <p:cNvGrpSpPr/>
            <p:nvPr/>
          </p:nvGrpSpPr>
          <p:grpSpPr>
            <a:xfrm>
              <a:off x="2773768" y="4638469"/>
              <a:ext cx="1800000" cy="1915758"/>
              <a:chOff x="6333917" y="4590623"/>
              <a:chExt cx="1800000" cy="1915758"/>
            </a:xfrm>
          </p:grpSpPr>
          <p:sp>
            <p:nvSpPr>
              <p:cNvPr id="136" name="Google Shape;136;p20"/>
              <p:cNvSpPr/>
              <p:nvPr/>
            </p:nvSpPr>
            <p:spPr>
              <a:xfrm>
                <a:off x="6333917" y="4590623"/>
                <a:ext cx="1800000" cy="1915758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0"/>
              <p:cNvSpPr txBox="1"/>
              <p:nvPr/>
            </p:nvSpPr>
            <p:spPr>
              <a:xfrm>
                <a:off x="6460311" y="5256115"/>
                <a:ext cx="154721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Preservação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Da Natureza</a:t>
                </a:r>
                <a:endParaRPr/>
              </a:p>
            </p:txBody>
          </p:sp>
        </p:grpSp>
      </p:grpSp>
      <p:grpSp>
        <p:nvGrpSpPr>
          <p:cNvPr id="138" name="Google Shape;138;p20"/>
          <p:cNvGrpSpPr/>
          <p:nvPr/>
        </p:nvGrpSpPr>
        <p:grpSpPr>
          <a:xfrm>
            <a:off x="7030973" y="4367325"/>
            <a:ext cx="2260865" cy="2071144"/>
            <a:chOff x="7030973" y="4367325"/>
            <a:chExt cx="2260865" cy="2071144"/>
          </a:xfrm>
        </p:grpSpPr>
        <p:cxnSp>
          <p:nvCxnSpPr>
            <p:cNvPr id="139" name="Google Shape;139;p20"/>
            <p:cNvCxnSpPr/>
            <p:nvPr/>
          </p:nvCxnSpPr>
          <p:spPr>
            <a:xfrm>
              <a:off x="7030973" y="4367325"/>
              <a:ext cx="873376" cy="742918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40" name="Google Shape;140;p20"/>
            <p:cNvGrpSpPr/>
            <p:nvPr/>
          </p:nvGrpSpPr>
          <p:grpSpPr>
            <a:xfrm>
              <a:off x="7491838" y="4638469"/>
              <a:ext cx="1800000" cy="1800000"/>
              <a:chOff x="8869944" y="4714544"/>
              <a:chExt cx="1800000" cy="1800000"/>
            </a:xfrm>
          </p:grpSpPr>
          <p:sp>
            <p:nvSpPr>
              <p:cNvPr id="141" name="Google Shape;141;p20"/>
              <p:cNvSpPr/>
              <p:nvPr/>
            </p:nvSpPr>
            <p:spPr>
              <a:xfrm>
                <a:off x="8869944" y="4714544"/>
                <a:ext cx="1800000" cy="1800000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0"/>
              <p:cNvSpPr txBox="1"/>
              <p:nvPr/>
            </p:nvSpPr>
            <p:spPr>
              <a:xfrm>
                <a:off x="9102937" y="5322156"/>
                <a:ext cx="1334020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Gestão de 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Resíduos</a:t>
                </a:r>
                <a:endParaRPr/>
              </a:p>
            </p:txBody>
          </p:sp>
        </p:grpSp>
      </p:grpSp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b="0" l="55713" r="0" t="0"/>
          <a:stretch/>
        </p:blipFill>
        <p:spPr>
          <a:xfrm>
            <a:off x="20313" y="61868"/>
            <a:ext cx="2982339" cy="5657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0"/>
          <p:cNvGrpSpPr/>
          <p:nvPr/>
        </p:nvGrpSpPr>
        <p:grpSpPr>
          <a:xfrm>
            <a:off x="1432708" y="3160183"/>
            <a:ext cx="3627216" cy="1800000"/>
            <a:chOff x="958554" y="2528999"/>
            <a:chExt cx="3627216" cy="1800000"/>
          </a:xfrm>
        </p:grpSpPr>
        <p:cxnSp>
          <p:nvCxnSpPr>
            <p:cNvPr id="145" name="Google Shape;145;p20"/>
            <p:cNvCxnSpPr/>
            <p:nvPr/>
          </p:nvCxnSpPr>
          <p:spPr>
            <a:xfrm flipH="1">
              <a:off x="2451080" y="3428999"/>
              <a:ext cx="2134690" cy="21142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46" name="Google Shape;146;p20"/>
            <p:cNvGrpSpPr/>
            <p:nvPr/>
          </p:nvGrpSpPr>
          <p:grpSpPr>
            <a:xfrm>
              <a:off x="958554" y="2528999"/>
              <a:ext cx="1800000" cy="1800000"/>
              <a:chOff x="7383442" y="2528999"/>
              <a:chExt cx="1800000" cy="1800000"/>
            </a:xfrm>
          </p:grpSpPr>
          <p:sp>
            <p:nvSpPr>
              <p:cNvPr id="147" name="Google Shape;147;p20"/>
              <p:cNvSpPr/>
              <p:nvPr/>
            </p:nvSpPr>
            <p:spPr>
              <a:xfrm>
                <a:off x="7383442" y="2528999"/>
                <a:ext cx="1800000" cy="1800000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0"/>
              <p:cNvSpPr txBox="1"/>
              <p:nvPr/>
            </p:nvSpPr>
            <p:spPr>
              <a:xfrm>
                <a:off x="7809595" y="3157754"/>
                <a:ext cx="94769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Uso do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Solo</a:t>
                </a:r>
                <a:endParaRPr/>
              </a:p>
            </p:txBody>
          </p:sp>
        </p:grpSp>
      </p:grpSp>
      <p:grpSp>
        <p:nvGrpSpPr>
          <p:cNvPr id="149" name="Google Shape;149;p20"/>
          <p:cNvGrpSpPr/>
          <p:nvPr/>
        </p:nvGrpSpPr>
        <p:grpSpPr>
          <a:xfrm>
            <a:off x="1780415" y="844169"/>
            <a:ext cx="2853389" cy="2466075"/>
            <a:chOff x="2574083" y="254943"/>
            <a:chExt cx="2470546" cy="2166659"/>
          </a:xfrm>
        </p:grpSpPr>
        <p:cxnSp>
          <p:nvCxnSpPr>
            <p:cNvPr id="150" name="Google Shape;150;p20"/>
            <p:cNvCxnSpPr/>
            <p:nvPr/>
          </p:nvCxnSpPr>
          <p:spPr>
            <a:xfrm>
              <a:off x="3942881" y="1594259"/>
              <a:ext cx="1101748" cy="827343"/>
            </a:xfrm>
            <a:prstGeom prst="straightConnector1">
              <a:avLst/>
            </a:prstGeom>
            <a:noFill/>
            <a:ln cap="flat" cmpd="sng" w="111125">
              <a:solidFill>
                <a:srgbClr val="ABC377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51" name="Google Shape;151;p20"/>
            <p:cNvGrpSpPr/>
            <p:nvPr/>
          </p:nvGrpSpPr>
          <p:grpSpPr>
            <a:xfrm>
              <a:off x="2574083" y="254943"/>
              <a:ext cx="1800000" cy="1800000"/>
              <a:chOff x="4674201" y="2621345"/>
              <a:chExt cx="1800000" cy="1800000"/>
            </a:xfrm>
          </p:grpSpPr>
          <p:sp>
            <p:nvSpPr>
              <p:cNvPr id="152" name="Google Shape;152;p20"/>
              <p:cNvSpPr/>
              <p:nvPr/>
            </p:nvSpPr>
            <p:spPr>
              <a:xfrm>
                <a:off x="4674201" y="2621345"/>
                <a:ext cx="1800000" cy="1800000"/>
              </a:xfrm>
              <a:prstGeom prst="ellipse">
                <a:avLst/>
              </a:prstGeom>
              <a:solidFill>
                <a:srgbClr val="ABC37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20"/>
              <p:cNvSpPr txBox="1"/>
              <p:nvPr/>
            </p:nvSpPr>
            <p:spPr>
              <a:xfrm>
                <a:off x="4800592" y="3228957"/>
                <a:ext cx="154721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Saneamento</a:t>
                </a:r>
                <a:endParaRPr/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pt-BR" sz="1600" u="none" cap="none" strike="noStrike">
                    <a:solidFill>
                      <a:schemeClr val="lt1"/>
                    </a:solidFill>
                    <a:latin typeface="Comfortaa"/>
                    <a:ea typeface="Comfortaa"/>
                    <a:cs typeface="Comfortaa"/>
                    <a:sym typeface="Comfortaa"/>
                  </a:rPr>
                  <a:t>Básico</a:t>
                </a:r>
                <a:endParaRPr/>
              </a:p>
            </p:txBody>
          </p:sp>
        </p:grpSp>
      </p:grpSp>
      <p:sp>
        <p:nvSpPr>
          <p:cNvPr id="154" name="Google Shape;154;p20"/>
          <p:cNvSpPr txBox="1"/>
          <p:nvPr/>
        </p:nvSpPr>
        <p:spPr>
          <a:xfrm>
            <a:off x="0" y="61868"/>
            <a:ext cx="18000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buscamos: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/>
          <p:nvPr/>
        </p:nvSpPr>
        <p:spPr>
          <a:xfrm>
            <a:off x="4294281" y="98372"/>
            <a:ext cx="1578586" cy="1569660"/>
          </a:xfrm>
          <a:prstGeom prst="ellipse">
            <a:avLst/>
          </a:prstGeom>
          <a:solidFill>
            <a:srgbClr val="ABC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6" name="Google Shape;156;p20"/>
          <p:cNvCxnSpPr/>
          <p:nvPr/>
        </p:nvCxnSpPr>
        <p:spPr>
          <a:xfrm>
            <a:off x="5225048" y="1215071"/>
            <a:ext cx="363979" cy="521179"/>
          </a:xfrm>
          <a:prstGeom prst="straightConnector1">
            <a:avLst/>
          </a:prstGeom>
          <a:noFill/>
          <a:ln cap="flat" cmpd="sng" w="76200">
            <a:solidFill>
              <a:srgbClr val="ABC37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7" name="Google Shape;157;p20"/>
          <p:cNvSpPr/>
          <p:nvPr/>
        </p:nvSpPr>
        <p:spPr>
          <a:xfrm>
            <a:off x="5306707" y="5203618"/>
            <a:ext cx="1632628" cy="1574415"/>
          </a:xfrm>
          <a:prstGeom prst="ellipse">
            <a:avLst/>
          </a:prstGeom>
          <a:solidFill>
            <a:srgbClr val="ABC37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20"/>
          <p:cNvCxnSpPr/>
          <p:nvPr/>
        </p:nvCxnSpPr>
        <p:spPr>
          <a:xfrm>
            <a:off x="6091043" y="4482005"/>
            <a:ext cx="0" cy="1069731"/>
          </a:xfrm>
          <a:prstGeom prst="straightConnector1">
            <a:avLst/>
          </a:prstGeom>
          <a:noFill/>
          <a:ln cap="flat" cmpd="sng" w="76200">
            <a:solidFill>
              <a:srgbClr val="ABC377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9" name="Google Shape;159;p20"/>
          <p:cNvGrpSpPr/>
          <p:nvPr/>
        </p:nvGrpSpPr>
        <p:grpSpPr>
          <a:xfrm>
            <a:off x="4421626" y="1654382"/>
            <a:ext cx="3348748" cy="3362489"/>
            <a:chOff x="781892" y="1884068"/>
            <a:chExt cx="3348748" cy="3362489"/>
          </a:xfrm>
        </p:grpSpPr>
        <p:sp>
          <p:nvSpPr>
            <p:cNvPr id="160" name="Google Shape;160;p20"/>
            <p:cNvSpPr/>
            <p:nvPr/>
          </p:nvSpPr>
          <p:spPr>
            <a:xfrm>
              <a:off x="781892" y="1884068"/>
              <a:ext cx="3348748" cy="3362489"/>
            </a:xfrm>
            <a:prstGeom prst="ellipse">
              <a:avLst/>
            </a:prstGeom>
            <a:solidFill>
              <a:srgbClr val="87A24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0"/>
            <p:cNvSpPr txBox="1"/>
            <p:nvPr/>
          </p:nvSpPr>
          <p:spPr>
            <a:xfrm>
              <a:off x="1128046" y="2780482"/>
              <a:ext cx="2656441" cy="1569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3200" u="none" cap="none" strike="noStrike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Políticas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3200" u="none" cap="none" strike="noStrike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Públicas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3200" u="none" cap="none" strike="noStrike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Ambientais</a:t>
              </a:r>
              <a:endParaRPr/>
            </a:p>
          </p:txBody>
        </p:sp>
      </p:grpSp>
      <p:sp>
        <p:nvSpPr>
          <p:cNvPr id="162" name="Google Shape;162;p20"/>
          <p:cNvSpPr txBox="1"/>
          <p:nvPr/>
        </p:nvSpPr>
        <p:spPr>
          <a:xfrm>
            <a:off x="4309353" y="681593"/>
            <a:ext cx="156351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Educação</a:t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5225768" y="5620897"/>
            <a:ext cx="17305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600" u="none" cap="none" strike="noStrike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Ações em comunidades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21"/>
          <p:cNvGrpSpPr/>
          <p:nvPr/>
        </p:nvGrpSpPr>
        <p:grpSpPr>
          <a:xfrm>
            <a:off x="1127133" y="2502764"/>
            <a:ext cx="3817648" cy="4133643"/>
            <a:chOff x="1244182" y="2268636"/>
            <a:chExt cx="3817648" cy="4133643"/>
          </a:xfrm>
        </p:grpSpPr>
        <p:sp>
          <p:nvSpPr>
            <p:cNvPr id="169" name="Google Shape;169;p21"/>
            <p:cNvSpPr/>
            <p:nvPr/>
          </p:nvSpPr>
          <p:spPr>
            <a:xfrm>
              <a:off x="1244182" y="2268636"/>
              <a:ext cx="3817648" cy="4133643"/>
            </a:xfrm>
            <a:prstGeom prst="roundRect">
              <a:avLst>
                <a:gd fmla="val 6851" name="adj"/>
              </a:avLst>
            </a:prstGeom>
            <a:solidFill>
              <a:schemeClr val="lt1"/>
            </a:solidFill>
            <a:ln cap="flat" cmpd="sng" w="38100">
              <a:solidFill>
                <a:srgbClr val="87A248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31800" rotWithShape="0" algn="t" dir="5400000" dist="38100">
                <a:srgbClr val="000000">
                  <a:alpha val="2196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 txBox="1"/>
            <p:nvPr/>
          </p:nvSpPr>
          <p:spPr>
            <a:xfrm>
              <a:off x="1520150" y="3212072"/>
              <a:ext cx="3265715" cy="22467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pt-BR" sz="28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Tornar algo mais acessível, mais compreensível para todes!</a:t>
              </a:r>
              <a:endParaRPr/>
            </a:p>
          </p:txBody>
        </p:sp>
      </p:grpSp>
      <p:pic>
        <p:nvPicPr>
          <p:cNvPr id="171" name="Google Shape;17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4277" y="2268637"/>
            <a:ext cx="5717389" cy="458936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2461029" y="906780"/>
            <a:ext cx="764824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54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UNIVERSALIZAÇÃO?</a:t>
            </a:r>
            <a:endParaRPr b="1" i="0" sz="5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5529177" y="414187"/>
            <a:ext cx="11336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7F7F7F"/>
                </a:solidFill>
                <a:latin typeface="Comfortaa"/>
                <a:ea typeface="Comfortaa"/>
                <a:cs typeface="Comfortaa"/>
                <a:sym typeface="Comfortaa"/>
              </a:rPr>
              <a:t>O que é</a:t>
            </a:r>
            <a:endParaRPr/>
          </a:p>
        </p:txBody>
      </p:sp>
      <p:cxnSp>
        <p:nvCxnSpPr>
          <p:cNvPr id="174" name="Google Shape;174;p21"/>
          <p:cNvCxnSpPr/>
          <p:nvPr/>
        </p:nvCxnSpPr>
        <p:spPr>
          <a:xfrm>
            <a:off x="933697" y="2268636"/>
            <a:ext cx="4204521" cy="0"/>
          </a:xfrm>
          <a:prstGeom prst="straightConnector1">
            <a:avLst/>
          </a:prstGeom>
          <a:noFill/>
          <a:ln cap="rnd" cmpd="sng" w="85725">
            <a:solidFill>
              <a:srgbClr val="87A24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5" name="Google Shape;175;p21"/>
          <p:cNvPicPr preferRelativeResize="0"/>
          <p:nvPr/>
        </p:nvPicPr>
        <p:blipFill rotWithShape="1">
          <a:blip r:embed="rId4">
            <a:alphaModFix/>
          </a:blip>
          <a:srcRect b="0" l="91086" r="0" t="0"/>
          <a:stretch/>
        </p:blipFill>
        <p:spPr>
          <a:xfrm>
            <a:off x="12192000" y="2268636"/>
            <a:ext cx="509666" cy="458936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167326" y="225852"/>
            <a:ext cx="178402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 que buscamos: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/>
        </p:nvSpPr>
        <p:spPr>
          <a:xfrm>
            <a:off x="1006042" y="1037586"/>
            <a:ext cx="364875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5400" u="none" cap="none" strike="noStrike">
                <a:solidFill>
                  <a:srgbClr val="56740F"/>
                </a:solidFill>
                <a:latin typeface="Comfortaa"/>
                <a:ea typeface="Comfortaa"/>
                <a:cs typeface="Comfortaa"/>
                <a:sym typeface="Comfortaa"/>
              </a:rPr>
              <a:t>Objetivos</a:t>
            </a:r>
            <a:endParaRPr b="1" i="0" sz="54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5575044" y="2215937"/>
            <a:ext cx="6118708" cy="2677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56740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LUPPA é um projeto de extensão universitária cujo propósito é ser um instrumento de aproximação entre políticas públicas ambientais e a população.</a:t>
            </a:r>
            <a:endParaRPr b="0" i="0" sz="2800" u="none" cap="none" strike="noStrike">
              <a:solidFill>
                <a:srgbClr val="595959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52123"/>
            <a:ext cx="5076806" cy="410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8043" y="0"/>
            <a:ext cx="5509099" cy="462857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"/>
          <p:cNvSpPr txBox="1"/>
          <p:nvPr/>
        </p:nvSpPr>
        <p:spPr>
          <a:xfrm>
            <a:off x="4298891" y="714954"/>
            <a:ext cx="3389681" cy="923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pt-BR" sz="5400" u="none" cap="none" strike="noStrike">
                <a:solidFill>
                  <a:srgbClr val="548135"/>
                </a:solidFill>
                <a:latin typeface="Comfortaa"/>
                <a:ea typeface="Comfortaa"/>
                <a:cs typeface="Comfortaa"/>
                <a:sym typeface="Comfortaa"/>
              </a:rPr>
              <a:t>Desafios</a:t>
            </a:r>
            <a:endParaRPr b="1" i="0" sz="5400" u="none" cap="none" strike="noStrike">
              <a:solidFill>
                <a:srgbClr val="54813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325881" y="4193337"/>
            <a:ext cx="3389681" cy="1200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3F3F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Falta de conhecimento sobre a possibilidade de participação</a:t>
            </a:r>
            <a:endParaRPr b="0" i="0" sz="16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1" name="Google Shape;191;p4"/>
          <p:cNvSpPr/>
          <p:nvPr/>
        </p:nvSpPr>
        <p:spPr>
          <a:xfrm>
            <a:off x="3868074" y="4459222"/>
            <a:ext cx="1711478" cy="2405054"/>
          </a:xfrm>
          <a:custGeom>
            <a:rect b="b" l="l" r="r" t="t"/>
            <a:pathLst>
              <a:path extrusionOk="0" h="3864" w="2757">
                <a:moveTo>
                  <a:pt x="2757" y="3864"/>
                </a:moveTo>
                <a:lnTo>
                  <a:pt x="2757" y="3056"/>
                </a:lnTo>
                <a:cubicBezTo>
                  <a:pt x="2757" y="2031"/>
                  <a:pt x="2444" y="1270"/>
                  <a:pt x="1462" y="661"/>
                </a:cubicBezTo>
                <a:lnTo>
                  <a:pt x="722" y="202"/>
                </a:lnTo>
                <a:lnTo>
                  <a:pt x="805" y="67"/>
                </a:lnTo>
                <a:cubicBezTo>
                  <a:pt x="825" y="36"/>
                  <a:pt x="802" y="0"/>
                  <a:pt x="759" y="2"/>
                </a:cubicBezTo>
                <a:lnTo>
                  <a:pt x="51" y="34"/>
                </a:lnTo>
                <a:cubicBezTo>
                  <a:pt x="22" y="35"/>
                  <a:pt x="0" y="71"/>
                  <a:pt x="12" y="97"/>
                </a:cubicBezTo>
                <a:lnTo>
                  <a:pt x="307" y="737"/>
                </a:lnTo>
                <a:cubicBezTo>
                  <a:pt x="322" y="770"/>
                  <a:pt x="364" y="785"/>
                  <a:pt x="384" y="752"/>
                </a:cubicBezTo>
                <a:lnTo>
                  <a:pt x="480" y="595"/>
                </a:lnTo>
                <a:lnTo>
                  <a:pt x="1161" y="1018"/>
                </a:lnTo>
                <a:cubicBezTo>
                  <a:pt x="1976" y="1522"/>
                  <a:pt x="2295" y="2037"/>
                  <a:pt x="2295" y="3002"/>
                </a:cubicBezTo>
                <a:lnTo>
                  <a:pt x="2295" y="3864"/>
                </a:lnTo>
                <a:lnTo>
                  <a:pt x="2757" y="3864"/>
                </a:lnTo>
                <a:close/>
              </a:path>
            </a:pathLst>
          </a:custGeom>
          <a:solidFill>
            <a:srgbClr val="ABC377"/>
          </a:solidFill>
          <a:ln cap="flat" cmpd="sng" w="2540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4918267" y="3526965"/>
            <a:ext cx="1075465" cy="3337311"/>
          </a:xfrm>
          <a:custGeom>
            <a:rect b="b" l="l" r="r" t="t"/>
            <a:pathLst>
              <a:path extrusionOk="0" h="5362" w="1732">
                <a:moveTo>
                  <a:pt x="1270" y="5362"/>
                </a:moveTo>
                <a:lnTo>
                  <a:pt x="1732" y="5362"/>
                </a:lnTo>
                <a:lnTo>
                  <a:pt x="1732" y="4676"/>
                </a:lnTo>
                <a:cubicBezTo>
                  <a:pt x="1732" y="3345"/>
                  <a:pt x="1631" y="2545"/>
                  <a:pt x="1128" y="1513"/>
                </a:cubicBezTo>
                <a:lnTo>
                  <a:pt x="647" y="526"/>
                </a:lnTo>
                <a:lnTo>
                  <a:pt x="791" y="459"/>
                </a:lnTo>
                <a:cubicBezTo>
                  <a:pt x="825" y="443"/>
                  <a:pt x="825" y="401"/>
                  <a:pt x="789" y="379"/>
                </a:cubicBezTo>
                <a:lnTo>
                  <a:pt x="181" y="14"/>
                </a:lnTo>
                <a:cubicBezTo>
                  <a:pt x="156" y="0"/>
                  <a:pt x="118" y="17"/>
                  <a:pt x="114" y="45"/>
                </a:cubicBezTo>
                <a:lnTo>
                  <a:pt x="5" y="742"/>
                </a:lnTo>
                <a:cubicBezTo>
                  <a:pt x="0" y="777"/>
                  <a:pt x="26" y="813"/>
                  <a:pt x="61" y="797"/>
                </a:cubicBezTo>
                <a:lnTo>
                  <a:pt x="227" y="720"/>
                </a:lnTo>
                <a:lnTo>
                  <a:pt x="734" y="1758"/>
                </a:lnTo>
                <a:cubicBezTo>
                  <a:pt x="1167" y="2647"/>
                  <a:pt x="1270" y="3321"/>
                  <a:pt x="1270" y="4472"/>
                </a:cubicBezTo>
                <a:lnTo>
                  <a:pt x="1270" y="5362"/>
                </a:lnTo>
                <a:close/>
              </a:path>
            </a:pathLst>
          </a:custGeom>
          <a:solidFill>
            <a:srgbClr val="56740F"/>
          </a:solidFill>
          <a:ln cap="flat" cmpd="sng" w="2540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"/>
          <p:cNvSpPr/>
          <p:nvPr/>
        </p:nvSpPr>
        <p:spPr>
          <a:xfrm>
            <a:off x="6153788" y="3526965"/>
            <a:ext cx="1074062" cy="3337311"/>
          </a:xfrm>
          <a:custGeom>
            <a:rect b="b" l="l" r="r" t="t"/>
            <a:pathLst>
              <a:path extrusionOk="0" h="5362" w="1732">
                <a:moveTo>
                  <a:pt x="462" y="5362"/>
                </a:moveTo>
                <a:lnTo>
                  <a:pt x="0" y="5362"/>
                </a:lnTo>
                <a:lnTo>
                  <a:pt x="0" y="4676"/>
                </a:lnTo>
                <a:cubicBezTo>
                  <a:pt x="0" y="3345"/>
                  <a:pt x="101" y="2545"/>
                  <a:pt x="604" y="1513"/>
                </a:cubicBezTo>
                <a:lnTo>
                  <a:pt x="1086" y="526"/>
                </a:lnTo>
                <a:lnTo>
                  <a:pt x="941" y="459"/>
                </a:lnTo>
                <a:cubicBezTo>
                  <a:pt x="908" y="443"/>
                  <a:pt x="907" y="401"/>
                  <a:pt x="944" y="379"/>
                </a:cubicBezTo>
                <a:lnTo>
                  <a:pt x="1552" y="14"/>
                </a:lnTo>
                <a:cubicBezTo>
                  <a:pt x="1576" y="0"/>
                  <a:pt x="1614" y="17"/>
                  <a:pt x="1618" y="45"/>
                </a:cubicBezTo>
                <a:lnTo>
                  <a:pt x="1727" y="742"/>
                </a:lnTo>
                <a:cubicBezTo>
                  <a:pt x="1732" y="777"/>
                  <a:pt x="1706" y="813"/>
                  <a:pt x="1671" y="797"/>
                </a:cubicBezTo>
                <a:lnTo>
                  <a:pt x="1505" y="720"/>
                </a:lnTo>
                <a:lnTo>
                  <a:pt x="999" y="1758"/>
                </a:lnTo>
                <a:cubicBezTo>
                  <a:pt x="565" y="2647"/>
                  <a:pt x="462" y="3321"/>
                  <a:pt x="462" y="4472"/>
                </a:cubicBezTo>
                <a:lnTo>
                  <a:pt x="462" y="5362"/>
                </a:lnTo>
                <a:close/>
              </a:path>
            </a:pathLst>
          </a:custGeom>
          <a:solidFill>
            <a:srgbClr val="87A248"/>
          </a:solidFill>
          <a:ln cap="flat" cmpd="sng" w="2540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/>
          <p:nvPr/>
        </p:nvSpPr>
        <p:spPr>
          <a:xfrm>
            <a:off x="6567969" y="4459222"/>
            <a:ext cx="1710074" cy="2405054"/>
          </a:xfrm>
          <a:custGeom>
            <a:rect b="b" l="l" r="r" t="t"/>
            <a:pathLst>
              <a:path extrusionOk="0" h="3864" w="2757">
                <a:moveTo>
                  <a:pt x="0" y="3864"/>
                </a:moveTo>
                <a:lnTo>
                  <a:pt x="0" y="3056"/>
                </a:lnTo>
                <a:cubicBezTo>
                  <a:pt x="0" y="2031"/>
                  <a:pt x="313" y="1270"/>
                  <a:pt x="1295" y="661"/>
                </a:cubicBezTo>
                <a:lnTo>
                  <a:pt x="2035" y="202"/>
                </a:lnTo>
                <a:lnTo>
                  <a:pt x="1952" y="67"/>
                </a:lnTo>
                <a:cubicBezTo>
                  <a:pt x="1933" y="36"/>
                  <a:pt x="1955" y="0"/>
                  <a:pt x="1998" y="2"/>
                </a:cubicBezTo>
                <a:lnTo>
                  <a:pt x="2706" y="34"/>
                </a:lnTo>
                <a:cubicBezTo>
                  <a:pt x="2735" y="35"/>
                  <a:pt x="2757" y="71"/>
                  <a:pt x="2745" y="97"/>
                </a:cubicBezTo>
                <a:lnTo>
                  <a:pt x="2450" y="737"/>
                </a:lnTo>
                <a:cubicBezTo>
                  <a:pt x="2435" y="770"/>
                  <a:pt x="2394" y="785"/>
                  <a:pt x="2373" y="752"/>
                </a:cubicBezTo>
                <a:lnTo>
                  <a:pt x="2277" y="595"/>
                </a:lnTo>
                <a:lnTo>
                  <a:pt x="1596" y="1018"/>
                </a:lnTo>
                <a:cubicBezTo>
                  <a:pt x="781" y="1522"/>
                  <a:pt x="462" y="2037"/>
                  <a:pt x="462" y="3002"/>
                </a:cubicBezTo>
                <a:lnTo>
                  <a:pt x="462" y="3864"/>
                </a:lnTo>
                <a:lnTo>
                  <a:pt x="0" y="3864"/>
                </a:lnTo>
                <a:close/>
              </a:path>
            </a:pathLst>
          </a:custGeom>
          <a:solidFill>
            <a:srgbClr val="D1DEB4"/>
          </a:solidFill>
          <a:ln cap="flat" cmpd="sng" w="25400">
            <a:solidFill>
              <a:srgbClr val="26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"/>
          <p:cNvSpPr txBox="1"/>
          <p:nvPr/>
        </p:nvSpPr>
        <p:spPr>
          <a:xfrm>
            <a:off x="3202465" y="2961703"/>
            <a:ext cx="190113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3F3F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Barreiras da linguagem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"/>
          <p:cNvSpPr txBox="1"/>
          <p:nvPr/>
        </p:nvSpPr>
        <p:spPr>
          <a:xfrm>
            <a:off x="6207356" y="2417801"/>
            <a:ext cx="2995318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3F3F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Informações difusas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7" name="Google Shape;197;p4"/>
          <p:cNvSpPr txBox="1"/>
          <p:nvPr/>
        </p:nvSpPr>
        <p:spPr>
          <a:xfrm>
            <a:off x="8103141" y="4084258"/>
            <a:ext cx="328775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3F3F3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Desigualdade no acesso à informação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AEA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4740" y="77702"/>
            <a:ext cx="6734175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/>
        </p:nvSpPr>
        <p:spPr>
          <a:xfrm>
            <a:off x="255574" y="959287"/>
            <a:ext cx="11689991" cy="3785652"/>
          </a:xfrm>
          <a:prstGeom prst="rect">
            <a:avLst/>
          </a:prstGeom>
          <a:noFill/>
          <a:ln cap="flat" cmpd="sng" w="57150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LUPPA</a:t>
            </a:r>
            <a:r>
              <a:rPr b="0" i="0" lang="pt-BR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Comunicação</a:t>
            </a:r>
            <a:endParaRPr/>
          </a:p>
        </p:txBody>
      </p:sp>
      <p:sp>
        <p:nvSpPr>
          <p:cNvPr id="204" name="Google Shape;204;p23"/>
          <p:cNvSpPr txBox="1"/>
          <p:nvPr/>
        </p:nvSpPr>
        <p:spPr>
          <a:xfrm>
            <a:off x="116923" y="168854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  <p:pic>
        <p:nvPicPr>
          <p:cNvPr id="205" name="Google Shape;20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3833" y="5154542"/>
            <a:ext cx="3206194" cy="162575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3"/>
          <p:cNvSpPr txBox="1"/>
          <p:nvPr/>
        </p:nvSpPr>
        <p:spPr>
          <a:xfrm>
            <a:off x="451301" y="1519139"/>
            <a:ext cx="4178104" cy="2462213"/>
          </a:xfrm>
          <a:prstGeom prst="rect">
            <a:avLst/>
          </a:prstGeom>
          <a:noFill/>
          <a:ln cap="flat" cmpd="sng" w="57150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LUPPA Político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, Ícone&#10;&#10;Descrição gerada automaticamente" id="207" name="Google Shape;20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82706" y="2003301"/>
            <a:ext cx="1703458" cy="17034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ção gerada automaticamente" id="208" name="Google Shape;20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3226" y="2014312"/>
            <a:ext cx="1625757" cy="16257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Ícone&#10;&#10;Descrição gerada automaticamente" id="209" name="Google Shape;20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355" y="2208550"/>
            <a:ext cx="1498209" cy="149820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3"/>
          <p:cNvSpPr txBox="1"/>
          <p:nvPr/>
        </p:nvSpPr>
        <p:spPr>
          <a:xfrm>
            <a:off x="4829511" y="1519139"/>
            <a:ext cx="4178104" cy="2462213"/>
          </a:xfrm>
          <a:prstGeom prst="rect">
            <a:avLst/>
          </a:prstGeom>
          <a:noFill/>
          <a:ln cap="flat" cmpd="sng" w="57150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LUPPA Educação Ambiental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Descrição gerada automaticamente" id="211" name="Google Shape;211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756224" y="1782669"/>
            <a:ext cx="2138889" cy="2138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/>
        </p:nvSpPr>
        <p:spPr>
          <a:xfrm>
            <a:off x="9214361" y="1501687"/>
            <a:ext cx="2528199" cy="2462213"/>
          </a:xfrm>
          <a:prstGeom prst="rect">
            <a:avLst/>
          </a:prstGeom>
          <a:noFill/>
          <a:ln cap="flat" cmpd="sng" w="57150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LUPPA Social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Ícone&#10;&#10;Descrição gerada automaticamente" id="213" name="Google Shape;213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62262" y="2231746"/>
            <a:ext cx="1276289" cy="1240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AEA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/>
          <p:nvPr/>
        </p:nvSpPr>
        <p:spPr>
          <a:xfrm>
            <a:off x="116923" y="168854"/>
            <a:ext cx="224689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Grupos de Trabalho</a:t>
            </a:r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901" y="654184"/>
            <a:ext cx="2246898" cy="1139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7550" y="693739"/>
            <a:ext cx="2068504" cy="206850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1915216" y="1415929"/>
            <a:ext cx="224689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Político</a:t>
            </a:r>
            <a:endParaRPr/>
          </a:p>
        </p:txBody>
      </p:sp>
      <p:sp>
        <p:nvSpPr>
          <p:cNvPr id="222" name="Google Shape;222;p24"/>
          <p:cNvSpPr txBox="1"/>
          <p:nvPr/>
        </p:nvSpPr>
        <p:spPr>
          <a:xfrm>
            <a:off x="354582" y="2097529"/>
            <a:ext cx="6098344" cy="40318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Promover o debate de questões socioambientais;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Divulgar informações ambientais para a sociedade civil;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Participar de audiências e consultas públicas;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Promover entrevistas e bate-papos;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Prestar apoio técnico para legislações, resoluções e projetos. </a:t>
            </a:r>
            <a:endParaRPr/>
          </a:p>
        </p:txBody>
      </p:sp>
      <p:pic>
        <p:nvPicPr>
          <p:cNvPr descr="Logotipo, Ícone&#10;&#10;Descrição gerada automaticamente" id="223" name="Google Shape;22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36977" y="2324911"/>
            <a:ext cx="2390490" cy="2390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ção gerada automaticamente" id="224" name="Google Shape;22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664505" y="4204733"/>
            <a:ext cx="2315932" cy="2315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2021-06-25T15:35:24Z</dcterms:created>
  <dc:creator>Comunicação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4E983F65-1514-4CC0-AA26-AC14184E1FF2</vt:lpwstr>
  </property>
  <property fmtid="{D5CDD505-2E9C-101B-9397-08002B2CF9AE}" pid="3" name="ArticulatePath">
    <vt:lpwstr>Modelo_ apresentacao oral_31 Congresso</vt:lpwstr>
  </property>
</Properties>
</file>