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80"/>
  </p:notesMasterIdLst>
  <p:sldIdLst>
    <p:sldId id="355" r:id="rId2"/>
    <p:sldId id="372" r:id="rId3"/>
    <p:sldId id="258" r:id="rId4"/>
    <p:sldId id="259" r:id="rId5"/>
    <p:sldId id="404" r:id="rId6"/>
    <p:sldId id="326" r:id="rId7"/>
    <p:sldId id="381" r:id="rId8"/>
    <p:sldId id="382" r:id="rId9"/>
    <p:sldId id="400" r:id="rId10"/>
    <p:sldId id="401" r:id="rId11"/>
    <p:sldId id="402" r:id="rId12"/>
    <p:sldId id="403" r:id="rId13"/>
    <p:sldId id="392" r:id="rId14"/>
    <p:sldId id="393" r:id="rId15"/>
    <p:sldId id="394" r:id="rId16"/>
    <p:sldId id="405" r:id="rId17"/>
    <p:sldId id="406" r:id="rId18"/>
    <p:sldId id="395" r:id="rId19"/>
    <p:sldId id="399" r:id="rId20"/>
    <p:sldId id="397" r:id="rId21"/>
    <p:sldId id="409" r:id="rId22"/>
    <p:sldId id="386" r:id="rId23"/>
    <p:sldId id="387" r:id="rId24"/>
    <p:sldId id="388" r:id="rId25"/>
    <p:sldId id="385" r:id="rId26"/>
    <p:sldId id="407" r:id="rId27"/>
    <p:sldId id="357" r:id="rId28"/>
    <p:sldId id="374" r:id="rId29"/>
    <p:sldId id="375" r:id="rId30"/>
    <p:sldId id="410" r:id="rId31"/>
    <p:sldId id="358" r:id="rId32"/>
    <p:sldId id="359" r:id="rId33"/>
    <p:sldId id="360" r:id="rId34"/>
    <p:sldId id="361" r:id="rId35"/>
    <p:sldId id="362" r:id="rId36"/>
    <p:sldId id="363" r:id="rId37"/>
    <p:sldId id="364" r:id="rId38"/>
    <p:sldId id="365" r:id="rId39"/>
    <p:sldId id="366" r:id="rId40"/>
    <p:sldId id="367" r:id="rId41"/>
    <p:sldId id="368" r:id="rId42"/>
    <p:sldId id="369" r:id="rId43"/>
    <p:sldId id="370" r:id="rId44"/>
    <p:sldId id="371" r:id="rId45"/>
    <p:sldId id="390" r:id="rId46"/>
    <p:sldId id="377" r:id="rId47"/>
    <p:sldId id="378" r:id="rId48"/>
    <p:sldId id="284" r:id="rId49"/>
    <p:sldId id="288" r:id="rId50"/>
    <p:sldId id="285" r:id="rId51"/>
    <p:sldId id="283" r:id="rId52"/>
    <p:sldId id="289" r:id="rId53"/>
    <p:sldId id="291" r:id="rId54"/>
    <p:sldId id="286" r:id="rId55"/>
    <p:sldId id="292" r:id="rId56"/>
    <p:sldId id="293" r:id="rId57"/>
    <p:sldId id="384" r:id="rId58"/>
    <p:sldId id="356" r:id="rId59"/>
    <p:sldId id="295" r:id="rId60"/>
    <p:sldId id="296" r:id="rId61"/>
    <p:sldId id="297" r:id="rId62"/>
    <p:sldId id="298" r:id="rId63"/>
    <p:sldId id="299" r:id="rId64"/>
    <p:sldId id="300" r:id="rId65"/>
    <p:sldId id="301" r:id="rId66"/>
    <p:sldId id="302" r:id="rId67"/>
    <p:sldId id="303" r:id="rId68"/>
    <p:sldId id="304" r:id="rId69"/>
    <p:sldId id="305" r:id="rId70"/>
    <p:sldId id="306" r:id="rId71"/>
    <p:sldId id="307" r:id="rId72"/>
    <p:sldId id="308" r:id="rId73"/>
    <p:sldId id="309" r:id="rId74"/>
    <p:sldId id="310" r:id="rId75"/>
    <p:sldId id="311" r:id="rId76"/>
    <p:sldId id="312" r:id="rId77"/>
    <p:sldId id="313" r:id="rId78"/>
    <p:sldId id="314" r:id="rId79"/>
  </p:sldIdLst>
  <p:sldSz cx="12192000" cy="6858000"/>
  <p:notesSz cx="7104063" cy="10234613"/>
  <p:embeddedFontLst>
    <p:embeddedFont>
      <p:font typeface="Trebuchet MS" panose="020B0603020202020204" pitchFamily="34" charset="0"/>
      <p:regular r:id="rId81"/>
      <p:bold r:id="rId82"/>
      <p:italic r:id="rId83"/>
      <p:boldItalic r:id="rId84"/>
    </p:embeddedFont>
    <p:embeddedFont>
      <p:font typeface="Calibri" panose="020F0502020204030204" pitchFamily="34" charset="0"/>
      <p:regular r:id="rId85"/>
      <p:bold r:id="rId86"/>
      <p:italic r:id="rId87"/>
      <p:boldItalic r:id="rId88"/>
    </p:embeddedFont>
    <p:embeddedFont>
      <p:font typeface="Nirmala UI" panose="020B0502040204020203" pitchFamily="34" charset="0"/>
      <p:regular r:id="rId89"/>
      <p:bold r:id="rId90"/>
    </p:embeddedFont>
    <p:embeddedFont>
      <p:font typeface="Poppins" panose="020B0604020202020204" charset="0"/>
      <p:regular r:id="rId91"/>
      <p:bold r:id="rId92"/>
      <p:italic r:id="rId93"/>
      <p:boldItalic r:id="rId9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95" roundtripDataSignature="AMtx7miu6ds5OSpaEt8bZy848PUVXOAU+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A43607E-4336-4C8F-8682-AE516F660A33}">
  <a:tblStyle styleId="{6A43607E-4336-4C8F-8682-AE516F660A3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32" autoAdjust="0"/>
    <p:restoredTop sz="94660"/>
  </p:normalViewPr>
  <p:slideViewPr>
    <p:cSldViewPr snapToGrid="0">
      <p:cViewPr>
        <p:scale>
          <a:sx n="57" d="100"/>
          <a:sy n="57" d="100"/>
        </p:scale>
        <p:origin x="1578" y="3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42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4.fntdata"/><Relationship Id="rId89" Type="http://schemas.openxmlformats.org/officeDocument/2006/relationships/font" Target="fonts/font9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font" Target="fonts/font10.fntdata"/><Relationship Id="rId95" Type="http://customschemas.google.com/relationships/presentationmetadata" Target="meta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notesMaster" Target="notesMasters/notesMaster1.xml"/><Relationship Id="rId85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3.fntdata"/><Relationship Id="rId88" Type="http://schemas.openxmlformats.org/officeDocument/2006/relationships/font" Target="fonts/font8.fntdata"/><Relationship Id="rId91" Type="http://schemas.openxmlformats.org/officeDocument/2006/relationships/font" Target="fonts/font11.fntdata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font" Target="fonts/font1.fntdata"/><Relationship Id="rId86" Type="http://schemas.openxmlformats.org/officeDocument/2006/relationships/font" Target="fonts/font6.fntdata"/><Relationship Id="rId94" Type="http://schemas.openxmlformats.org/officeDocument/2006/relationships/font" Target="fonts/font14.fntdata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2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7.fntdata"/><Relationship Id="rId61" Type="http://schemas.openxmlformats.org/officeDocument/2006/relationships/slide" Target="slides/slide60.xml"/><Relationship Id="rId82" Type="http://schemas.openxmlformats.org/officeDocument/2006/relationships/font" Target="fonts/font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13.fntdata"/><Relationship Id="rId9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8427" cy="51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3992" y="0"/>
            <a:ext cx="3078427" cy="51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721106"/>
            <a:ext cx="3078427" cy="51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8825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A3BE989-76B8-4F13-9267-01FDA45C437A}" type="slidenum">
              <a:rPr lang="pt-BR" smtClean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81305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e396a53d20_3_54:notes"/>
          <p:cNvSpPr txBox="1">
            <a:spLocks noGrp="1"/>
          </p:cNvSpPr>
          <p:nvPr>
            <p:ph type="sldNum" idx="12"/>
          </p:nvPr>
        </p:nvSpPr>
        <p:spPr>
          <a:xfrm>
            <a:off x="4023992" y="9721106"/>
            <a:ext cx="30783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15</a:t>
            </a:fld>
            <a:endParaRPr/>
          </a:p>
        </p:txBody>
      </p:sp>
      <p:sp>
        <p:nvSpPr>
          <p:cNvPr id="235" name="Google Shape;235;ge396a53d20_3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36" name="Google Shape;236;ge396a53d20_3_54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00" cy="4605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/>
              <a:t>O quê: </a:t>
            </a:r>
            <a:r>
              <a:rPr lang="pt-BR"/>
              <a:t>Pacto de Trabalho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/>
              <a:t>Tempo: 5</a:t>
            </a:r>
            <a:r>
              <a:rPr lang="pt-BR"/>
              <a:t> min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/>
              <a:t>Como: </a:t>
            </a:r>
            <a:r>
              <a:rPr lang="pt-BR"/>
              <a:t>Definir regras no grupo como valores a serem mantidos, horários a serem cumpridos, etc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15617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99365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2310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e396a53d20_3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e396a53d20_3_61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00" cy="4605600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e396a53d20_3_61:notes"/>
          <p:cNvSpPr txBox="1">
            <a:spLocks noGrp="1"/>
          </p:cNvSpPr>
          <p:nvPr>
            <p:ph type="sldNum" idx="12"/>
          </p:nvPr>
        </p:nvSpPr>
        <p:spPr>
          <a:xfrm>
            <a:off x="4023992" y="9721106"/>
            <a:ext cx="3078300" cy="511800"/>
          </a:xfrm>
          <a:prstGeom prst="rect">
            <a:avLst/>
          </a:prstGeom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0233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9012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1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32610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e396a53d20_3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400" cy="3837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e396a53d20_3_95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00" cy="4605600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ge396a53d20_3_95:notes"/>
          <p:cNvSpPr txBox="1">
            <a:spLocks noGrp="1"/>
          </p:cNvSpPr>
          <p:nvPr>
            <p:ph type="sldNum" idx="12"/>
          </p:nvPr>
        </p:nvSpPr>
        <p:spPr>
          <a:xfrm>
            <a:off x="4023992" y="9721106"/>
            <a:ext cx="3078300" cy="511800"/>
          </a:xfrm>
          <a:prstGeom prst="rect">
            <a:avLst/>
          </a:prstGeom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30281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e396a53d20_3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e396a53d20_3_75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00" cy="4605600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e396a53d20_3_75:notes"/>
          <p:cNvSpPr txBox="1">
            <a:spLocks noGrp="1"/>
          </p:cNvSpPr>
          <p:nvPr>
            <p:ph type="sldNum" idx="12"/>
          </p:nvPr>
        </p:nvSpPr>
        <p:spPr>
          <a:xfrm>
            <a:off x="4023992" y="9721106"/>
            <a:ext cx="3078300" cy="511800"/>
          </a:xfrm>
          <a:prstGeom prst="rect">
            <a:avLst/>
          </a:prstGeom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99914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41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6310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e396a53d20_3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e396a53d20_3_68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00" cy="4605600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ge396a53d20_3_68:notes"/>
          <p:cNvSpPr txBox="1">
            <a:spLocks noGrp="1"/>
          </p:cNvSpPr>
          <p:nvPr>
            <p:ph type="sldNum" idx="12"/>
          </p:nvPr>
        </p:nvSpPr>
        <p:spPr>
          <a:xfrm>
            <a:off x="4023992" y="9721106"/>
            <a:ext cx="3078300" cy="511800"/>
          </a:xfrm>
          <a:prstGeom prst="rect">
            <a:avLst/>
          </a:prstGeom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9201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A3BE989-76B8-4F13-9267-01FDA45C437A}" type="slidenum">
              <a:rPr lang="pt-BR" smtClean="0"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647080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8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6811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43143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pt-BR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86443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AA3BE989-76B8-4F13-9267-01FDA45C437A}" type="slidenum">
              <a:rPr lang="pt-BR" noProof="0" smtClean="0"/>
              <a:t>31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234365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A3BE989-76B8-4F13-9267-01FDA45C437A}" type="slidenum">
              <a:rPr lang="pt-BR" smtClean="0"/>
              <a:t>34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420057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A3BE989-76B8-4F13-9267-01FDA45C437A}" type="slidenum">
              <a:rPr lang="pt-BR" smtClean="0"/>
              <a:t>35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073108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A3BE989-76B8-4F13-9267-01FDA45C437A}" type="slidenum">
              <a:rPr lang="pt-BR" smtClean="0"/>
              <a:t>36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510975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A3BE989-76B8-4F13-9267-01FDA45C437A}" type="slidenum">
              <a:rPr lang="pt-BR" smtClean="0"/>
              <a:t>37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317865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A3BE989-76B8-4F13-9267-01FDA45C437A}" type="slidenum">
              <a:rPr lang="pt-BR" smtClean="0"/>
              <a:t>38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206573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A3BE989-76B8-4F13-9267-01FDA45C437A}" type="slidenum">
              <a:rPr lang="pt-BR" smtClean="0"/>
              <a:t>39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71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e396a53d20_3_19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00" cy="4605600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ge396a53d20_3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74299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A3BE989-76B8-4F13-9267-01FDA45C437A}" type="slidenum">
              <a:rPr lang="pt-BR" smtClean="0"/>
              <a:t>40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097911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A3BE989-76B8-4F13-9267-01FDA45C437A}" type="slidenum">
              <a:rPr lang="pt-BR" smtClean="0"/>
              <a:t>41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860150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A3BE989-76B8-4F13-9267-01FDA45C437A}" type="slidenum">
              <a:rPr lang="pt-BR" smtClean="0"/>
              <a:t>42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509956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A3BE989-76B8-4F13-9267-01FDA45C437A}" type="slidenum">
              <a:rPr lang="pt-BR" smtClean="0"/>
              <a:t>43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158302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A3BE989-76B8-4F13-9267-01FDA45C437A}" type="slidenum">
              <a:rPr lang="pt-BR" smtClean="0"/>
              <a:t>44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774546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46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01065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25616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6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82257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e396a53d20_3_25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00" cy="4605600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ge396a53d20_3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4727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e396a53d20_3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e396a53d20_3_136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00" cy="4605600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ge396a53d20_3_136:notes"/>
          <p:cNvSpPr txBox="1">
            <a:spLocks noGrp="1"/>
          </p:cNvSpPr>
          <p:nvPr>
            <p:ph type="sldNum" idx="12"/>
          </p:nvPr>
        </p:nvSpPr>
        <p:spPr>
          <a:xfrm>
            <a:off x="4023992" y="9721106"/>
            <a:ext cx="3078300" cy="511800"/>
          </a:xfrm>
          <a:prstGeom prst="rect">
            <a:avLst/>
          </a:prstGeom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5510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e396a53d20_3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e396a53d20_3_162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00" cy="4605600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ge396a53d20_3_162:notes"/>
          <p:cNvSpPr txBox="1">
            <a:spLocks noGrp="1"/>
          </p:cNvSpPr>
          <p:nvPr>
            <p:ph type="sldNum" idx="12"/>
          </p:nvPr>
        </p:nvSpPr>
        <p:spPr>
          <a:xfrm>
            <a:off x="4023992" y="9721106"/>
            <a:ext cx="3078300" cy="511800"/>
          </a:xfrm>
          <a:prstGeom prst="rect">
            <a:avLst/>
          </a:prstGeom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52060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e396a53d20_3_30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00" cy="4605600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ge396a53d20_3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11432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e396a53d20_3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400" cy="3837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e396a53d20_3_117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00" cy="4605600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ge396a53d20_3_117:notes"/>
          <p:cNvSpPr txBox="1">
            <a:spLocks noGrp="1"/>
          </p:cNvSpPr>
          <p:nvPr>
            <p:ph type="sldNum" idx="12"/>
          </p:nvPr>
        </p:nvSpPr>
        <p:spPr>
          <a:xfrm>
            <a:off x="4023992" y="9721106"/>
            <a:ext cx="3078300" cy="511800"/>
          </a:xfrm>
          <a:prstGeom prst="rect">
            <a:avLst/>
          </a:prstGeom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29180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e396a53d20_3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400" cy="3837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e396a53d20_3_182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00" cy="4605600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ge396a53d20_3_182:notes"/>
          <p:cNvSpPr txBox="1">
            <a:spLocks noGrp="1"/>
          </p:cNvSpPr>
          <p:nvPr>
            <p:ph type="sldNum" idx="12"/>
          </p:nvPr>
        </p:nvSpPr>
        <p:spPr>
          <a:xfrm>
            <a:off x="4023992" y="9721106"/>
            <a:ext cx="3078300" cy="511800"/>
          </a:xfrm>
          <a:prstGeom prst="rect">
            <a:avLst/>
          </a:prstGeom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09174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4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35665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e396a53d20_3_149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00" cy="4605600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ge396a53d20_3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33198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5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321230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e396a53d20_3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e396a53d20_3_189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00" cy="4605600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ge396a53d20_3_189:notes"/>
          <p:cNvSpPr txBox="1">
            <a:spLocks noGrp="1"/>
          </p:cNvSpPr>
          <p:nvPr>
            <p:ph type="sldNum" idx="12"/>
          </p:nvPr>
        </p:nvSpPr>
        <p:spPr>
          <a:xfrm>
            <a:off x="4023992" y="9721106"/>
            <a:ext cx="3078300" cy="511800"/>
          </a:xfrm>
          <a:prstGeom prst="rect">
            <a:avLst/>
          </a:prstGeom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245610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347083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73035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e396a53d20_3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e396a53d20_3_102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00" cy="4605600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ge396a53d20_3_102:notes"/>
          <p:cNvSpPr txBox="1">
            <a:spLocks noGrp="1"/>
          </p:cNvSpPr>
          <p:nvPr>
            <p:ph type="sldNum" idx="12"/>
          </p:nvPr>
        </p:nvSpPr>
        <p:spPr>
          <a:xfrm>
            <a:off x="4023992" y="9721106"/>
            <a:ext cx="3078300" cy="511800"/>
          </a:xfrm>
          <a:prstGeom prst="rect">
            <a:avLst/>
          </a:prstGeom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6844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e396a53d20_3_35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00" cy="4605600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ge396a53d20_3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4065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6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203552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7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307117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8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71904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9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299891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0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822161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1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78024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2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799554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334001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4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550405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5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9679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e396a53d20_1_0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00" cy="4605600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ge396a53d2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436905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6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9234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7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690649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8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954664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29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530071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0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286223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1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616313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2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656589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4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569536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5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0293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e396a53d20_3_2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00" cy="4605600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ge396a53d20_3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1934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e396a53d20_3_48:notes"/>
          <p:cNvSpPr txBox="1">
            <a:spLocks noGrp="1"/>
          </p:cNvSpPr>
          <p:nvPr>
            <p:ph type="sldNum" idx="12"/>
          </p:nvPr>
        </p:nvSpPr>
        <p:spPr>
          <a:xfrm>
            <a:off x="4023992" y="9721106"/>
            <a:ext cx="30783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>
                <a:latin typeface="Arial"/>
                <a:ea typeface="Arial"/>
                <a:cs typeface="Arial"/>
                <a:sym typeface="Arial"/>
              </a:rPr>
              <a:t>13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ge396a53d20_3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12" name="Google Shape;212;ge396a53d20_3_48:notes"/>
          <p:cNvSpPr txBox="1">
            <a:spLocks noGrp="1"/>
          </p:cNvSpPr>
          <p:nvPr>
            <p:ph type="body" idx="1"/>
          </p:nvPr>
        </p:nvSpPr>
        <p:spPr>
          <a:xfrm>
            <a:off x="946785" y="4860927"/>
            <a:ext cx="5210400" cy="4605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5388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2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9" name="Google Shape;21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5567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li.ufrj.br/intercambio/pt-br/index.php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1"/>
          <p:cNvSpPr txBox="1"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1"/>
          <p:cNvSpPr txBox="1"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Imagem 13">
            <a:extLst>
              <a:ext uri="{FF2B5EF4-FFF2-40B4-BE49-F238E27FC236}">
                <a16:creationId xmlns="" xmlns:a16="http://schemas.microsoft.com/office/drawing/2014/main" id="{0CBD5E02-927B-4DF7-8968-617C1C8F0F0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7249885" cy="6858000"/>
          </a:xfrm>
          <a:solidFill>
            <a:schemeClr val="bg1">
              <a:lumMod val="50000"/>
            </a:schemeClr>
          </a:solidFill>
        </p:spPr>
        <p:txBody>
          <a:bodyPr rtlCol="0"/>
          <a:lstStyle/>
          <a:p>
            <a:pPr rtl="0"/>
            <a:r>
              <a:rPr lang="pt-BR" noProof="0" smtClean="0"/>
              <a:t>Clique no ícone para adicionar uma imagem</a:t>
            </a:r>
            <a:endParaRPr lang="pt-BR" noProof="0" dirty="0"/>
          </a:p>
        </p:txBody>
      </p:sp>
      <p:grpSp>
        <p:nvGrpSpPr>
          <p:cNvPr id="5" name="Grupo 4">
            <a:extLst>
              <a:ext uri="{FF2B5EF4-FFF2-40B4-BE49-F238E27FC236}">
                <a16:creationId xmlns="" xmlns:a16="http://schemas.microsoft.com/office/drawing/2014/main" id="{1E8CB484-5390-4B2F-9BFB-D0733BEE88A5}"/>
              </a:ext>
            </a:extLst>
          </p:cNvPr>
          <p:cNvGrpSpPr/>
          <p:nvPr userDrawn="1"/>
        </p:nvGrpSpPr>
        <p:grpSpPr>
          <a:xfrm flipH="1">
            <a:off x="4115984" y="252563"/>
            <a:ext cx="7433283" cy="5995838"/>
            <a:chOff x="252031" y="391887"/>
            <a:chExt cx="7433283" cy="6215741"/>
          </a:xfrm>
        </p:grpSpPr>
        <p:sp>
          <p:nvSpPr>
            <p:cNvPr id="23" name="Retângulo 22">
              <a:extLst>
                <a:ext uri="{FF2B5EF4-FFF2-40B4-BE49-F238E27FC236}">
                  <a16:creationId xmlns="" xmlns:a16="http://schemas.microsoft.com/office/drawing/2014/main" id="{36778BD9-B865-4156-B319-6A8242F0D4D5}"/>
                </a:ext>
              </a:extLst>
            </p:cNvPr>
            <p:cNvSpPr/>
            <p:nvPr userDrawn="1"/>
          </p:nvSpPr>
          <p:spPr>
            <a:xfrm>
              <a:off x="609600" y="391887"/>
              <a:ext cx="7075714" cy="5878284"/>
            </a:xfrm>
            <a:prstGeom prst="rect">
              <a:avLst/>
            </a:prstGeom>
            <a:noFill/>
            <a:ln w="127000">
              <a:solidFill>
                <a:srgbClr val="2F3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="" xmlns:a16="http://schemas.microsoft.com/office/drawing/2014/main" id="{A8354BDC-9788-4AB5-A841-99D95C68804F}"/>
                </a:ext>
              </a:extLst>
            </p:cNvPr>
            <p:cNvSpPr/>
            <p:nvPr userDrawn="1"/>
          </p:nvSpPr>
          <p:spPr>
            <a:xfrm>
              <a:off x="979713" y="1181214"/>
              <a:ext cx="6117771" cy="5426414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pt-BR" noProof="0" dirty="0"/>
                <a:t>2</a:t>
              </a:r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r>
                <a:rPr lang="pt-BR" noProof="0" dirty="0"/>
                <a:t>+</a:t>
              </a:r>
            </a:p>
            <a:p>
              <a:pPr algn="ctr" rtl="0"/>
              <a:endParaRPr lang="pt-BR" noProof="0" dirty="0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="" xmlns:a16="http://schemas.microsoft.com/office/drawing/2014/main" id="{AEB70006-7799-4F63-912B-45662CE14500}"/>
                </a:ext>
              </a:extLst>
            </p:cNvPr>
            <p:cNvSpPr/>
            <p:nvPr userDrawn="1"/>
          </p:nvSpPr>
          <p:spPr>
            <a:xfrm>
              <a:off x="252031" y="655467"/>
              <a:ext cx="6475341" cy="5701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04074E6-E39E-4D19-B91F-8E84F37CB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0539" y="916440"/>
            <a:ext cx="6117771" cy="573989"/>
          </a:xfrm>
        </p:spPr>
        <p:txBody>
          <a:bodyPr lIns="0" rIns="0" rtlCol="0">
            <a:noAutofit/>
          </a:bodyPr>
          <a:lstStyle>
            <a:lvl1pPr>
              <a:defRPr sz="3200" b="1" spc="0">
                <a:solidFill>
                  <a:srgbClr val="2F3342"/>
                </a:solidFill>
                <a:latin typeface="+mj-lt"/>
              </a:defRPr>
            </a:lvl1pPr>
          </a:lstStyle>
          <a:p>
            <a:pPr rtl="0"/>
            <a:r>
              <a:rPr lang="pt-BR" noProof="0" dirty="0"/>
              <a:t>CLIQUE PARA EDITAR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607D1B16-7058-45AD-9B19-E19CAF966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0539" y="1962673"/>
            <a:ext cx="6117771" cy="3676128"/>
          </a:xfrm>
        </p:spPr>
        <p:txBody>
          <a:bodyPr lIns="0" rIns="0" rtlCol="0">
            <a:normAutofit/>
          </a:bodyPr>
          <a:lstStyle>
            <a:lvl1pPr>
              <a:lnSpc>
                <a:spcPct val="150000"/>
              </a:lnSpc>
              <a:defRPr sz="1600">
                <a:solidFill>
                  <a:srgbClr val="2F3342"/>
                </a:solidFill>
              </a:defRPr>
            </a:lvl1pPr>
            <a:lvl2pPr>
              <a:lnSpc>
                <a:spcPct val="150000"/>
              </a:lnSpc>
              <a:defRPr sz="1600">
                <a:solidFill>
                  <a:srgbClr val="2F3342"/>
                </a:solidFill>
              </a:defRPr>
            </a:lvl2pPr>
            <a:lvl3pPr>
              <a:lnSpc>
                <a:spcPct val="150000"/>
              </a:lnSpc>
              <a:defRPr sz="1400">
                <a:solidFill>
                  <a:srgbClr val="2F3342"/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rgbClr val="2F3342"/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rgbClr val="2F3342"/>
                </a:solidFill>
              </a:defRPr>
            </a:lvl5pPr>
          </a:lstStyle>
          <a:p>
            <a:pPr lvl="0" rtl="0"/>
            <a:r>
              <a:rPr lang="pt-BR" noProof="0" smtClean="0"/>
              <a:t>Clique para editar o texto mestre</a:t>
            </a:r>
          </a:p>
          <a:p>
            <a:pPr lvl="1" rtl="0"/>
            <a:r>
              <a:rPr lang="pt-BR" noProof="0" smtClean="0"/>
              <a:t>Segundo nível</a:t>
            </a:r>
          </a:p>
          <a:p>
            <a:pPr lvl="2" rtl="0"/>
            <a:r>
              <a:rPr lang="pt-BR" noProof="0" smtClean="0"/>
              <a:t>Terceiro nível</a:t>
            </a:r>
          </a:p>
          <a:p>
            <a:pPr lvl="3" rtl="0"/>
            <a:r>
              <a:rPr lang="pt-BR" noProof="0" smtClean="0"/>
              <a:t>Quarto nível</a:t>
            </a:r>
          </a:p>
          <a:p>
            <a:pPr lvl="4" rtl="0"/>
            <a:r>
              <a:rPr lang="pt-BR" noProof="0" smtClean="0"/>
              <a:t>Quinto nível</a:t>
            </a:r>
            <a:endParaRPr lang="pt-BR" noProof="0" dirty="0"/>
          </a:p>
        </p:txBody>
      </p:sp>
      <p:sp>
        <p:nvSpPr>
          <p:cNvPr id="7" name="Espaço Reservado para Texto 2">
            <a:extLst>
              <a:ext uri="{FF2B5EF4-FFF2-40B4-BE49-F238E27FC236}">
                <a16:creationId xmlns="" xmlns:a16="http://schemas.microsoft.com/office/drawing/2014/main" id="{6CAAB964-0A56-4842-AA82-7610F726CD1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535810" y="1555002"/>
            <a:ext cx="6076915" cy="407670"/>
          </a:xfrm>
        </p:spPr>
        <p:txBody>
          <a:bodyPr lIns="0" rIns="0" rtlCol="0">
            <a:noAutofit/>
          </a:bodyPr>
          <a:lstStyle>
            <a:lvl1pPr marL="0" indent="0">
              <a:buNone/>
              <a:defRPr sz="2000" spc="600">
                <a:solidFill>
                  <a:srgbClr val="2F334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 dirty="0"/>
              <a:t>EDITAR ESTILOS DE TEXTO MESTRE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="" xmlns:a16="http://schemas.microsoft.com/office/drawing/2014/main" id="{93F3FF75-3EF1-4F7E-9040-8B957B4D277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549268" y="6413649"/>
            <a:ext cx="642731" cy="407804"/>
          </a:xfrm>
          <a:prstGeom prst="rect">
            <a:avLst/>
          </a:prstGeom>
        </p:spPr>
        <p:txBody>
          <a:bodyPr rtlCol="0"/>
          <a:lstStyle/>
          <a:p>
            <a:pPr rtl="0"/>
            <a:fld id="{8C2E478F-E849-4A8C-AF1F-CBCC78A7CBFA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5443616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ivis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13">
            <a:extLst>
              <a:ext uri="{FF2B5EF4-FFF2-40B4-BE49-F238E27FC236}">
                <a16:creationId xmlns="" xmlns:a16="http://schemas.microsoft.com/office/drawing/2014/main" id="{B599FEC8-12D0-4EB5-8573-C891D56C84E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71015" y="0"/>
            <a:ext cx="12263015" cy="6858000"/>
          </a:xfrm>
          <a:solidFill>
            <a:schemeClr val="bg1">
              <a:lumMod val="50000"/>
            </a:schemeClr>
          </a:solidFill>
        </p:spPr>
        <p:txBody>
          <a:bodyPr rtlCol="0"/>
          <a:lstStyle/>
          <a:p>
            <a:pPr rtl="0"/>
            <a:r>
              <a:rPr lang="pt-BR" noProof="0" smtClean="0"/>
              <a:t>Clique no ícone para adicionar uma imagem</a:t>
            </a:r>
            <a:endParaRPr lang="pt-BR" noProof="0" dirty="0"/>
          </a:p>
        </p:txBody>
      </p:sp>
      <p:grpSp>
        <p:nvGrpSpPr>
          <p:cNvPr id="14" name="Grupo 13">
            <a:extLst>
              <a:ext uri="{FF2B5EF4-FFF2-40B4-BE49-F238E27FC236}">
                <a16:creationId xmlns="" xmlns:a16="http://schemas.microsoft.com/office/drawing/2014/main" id="{7BF3BF7F-F094-497C-9310-2FE8B059E82B}"/>
              </a:ext>
            </a:extLst>
          </p:cNvPr>
          <p:cNvGrpSpPr/>
          <p:nvPr userDrawn="1"/>
        </p:nvGrpSpPr>
        <p:grpSpPr>
          <a:xfrm flipH="1" flipV="1">
            <a:off x="3581400" y="451189"/>
            <a:ext cx="5276606" cy="5768636"/>
            <a:chOff x="883522" y="408327"/>
            <a:chExt cx="5276606" cy="5768636"/>
          </a:xfrm>
        </p:grpSpPr>
        <p:sp>
          <p:nvSpPr>
            <p:cNvPr id="15" name="Retângulo 14">
              <a:extLst>
                <a:ext uri="{FF2B5EF4-FFF2-40B4-BE49-F238E27FC236}">
                  <a16:creationId xmlns="" xmlns:a16="http://schemas.microsoft.com/office/drawing/2014/main" id="{2D49E498-4E90-44A2-B49F-157DFF9E8581}"/>
                </a:ext>
              </a:extLst>
            </p:cNvPr>
            <p:cNvSpPr/>
            <p:nvPr/>
          </p:nvSpPr>
          <p:spPr>
            <a:xfrm>
              <a:off x="1808217" y="1403690"/>
              <a:ext cx="4351911" cy="4773273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pt-BR" noProof="0" dirty="0"/>
                <a:t>2</a:t>
              </a:r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r>
                <a:rPr lang="pt-BR" noProof="0" dirty="0"/>
                <a:t>+</a:t>
              </a:r>
            </a:p>
            <a:p>
              <a:pPr algn="ctr" rtl="0"/>
              <a:endParaRPr lang="pt-BR" noProof="0" dirty="0"/>
            </a:p>
          </p:txBody>
        </p:sp>
        <p:pic>
          <p:nvPicPr>
            <p:cNvPr id="17" name="Elemento gráfico 16">
              <a:extLst>
                <a:ext uri="{FF2B5EF4-FFF2-40B4-BE49-F238E27FC236}">
                  <a16:creationId xmlns="" xmlns:a16="http://schemas.microsoft.com/office/drawing/2014/main" id="{B2D9F108-8C30-4BEC-8122-BE2632644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39938" y="1088572"/>
              <a:ext cx="4572000" cy="4572000"/>
            </a:xfrm>
            <a:prstGeom prst="rect">
              <a:avLst/>
            </a:prstGeom>
          </p:spPr>
        </p:pic>
        <p:sp>
          <p:nvSpPr>
            <p:cNvPr id="16" name="Retângulo 15">
              <a:extLst>
                <a:ext uri="{FF2B5EF4-FFF2-40B4-BE49-F238E27FC236}">
                  <a16:creationId xmlns="" xmlns:a16="http://schemas.microsoft.com/office/drawing/2014/main" id="{FAB546B5-7C56-40DD-B1DF-AE850DE5FDB3}"/>
                </a:ext>
              </a:extLst>
            </p:cNvPr>
            <p:cNvSpPr/>
            <p:nvPr/>
          </p:nvSpPr>
          <p:spPr>
            <a:xfrm>
              <a:off x="883522" y="408327"/>
              <a:ext cx="4351911" cy="47732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pt-BR" noProof="0" dirty="0"/>
                <a:t>2</a:t>
              </a:r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r>
                <a:rPr lang="pt-BR" noProof="0" dirty="0"/>
                <a:t>+</a:t>
              </a:r>
            </a:p>
            <a:p>
              <a:pPr algn="ctr" rtl="0"/>
              <a:endParaRPr lang="pt-BR" noProof="0" dirty="0"/>
            </a:p>
          </p:txBody>
        </p:sp>
      </p:grpSp>
      <p:sp>
        <p:nvSpPr>
          <p:cNvPr id="8" name="Título 1">
            <a:extLst>
              <a:ext uri="{FF2B5EF4-FFF2-40B4-BE49-F238E27FC236}">
                <a16:creationId xmlns="" xmlns:a16="http://schemas.microsoft.com/office/drawing/2014/main" id="{4C30FD01-9DD8-4ECA-AC52-7C41002A9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6095" y="1742989"/>
            <a:ext cx="4351911" cy="3352800"/>
          </a:xfrm>
        </p:spPr>
        <p:txBody>
          <a:bodyPr rtlCol="0">
            <a:normAutofit/>
          </a:bodyPr>
          <a:lstStyle>
            <a:lvl1pPr algn="ctr">
              <a:defRPr sz="4400" b="1" spc="300">
                <a:solidFill>
                  <a:srgbClr val="2F3342"/>
                </a:solidFill>
                <a:latin typeface="+mj-lt"/>
              </a:defRPr>
            </a:lvl1pPr>
          </a:lstStyle>
          <a:p>
            <a:pPr rtl="0"/>
            <a:r>
              <a:rPr lang="pt-BR" noProof="0" smtClean="0"/>
              <a:t>Clique para editar o título mestre</a:t>
            </a:r>
            <a:endParaRPr lang="pt-BR" noProof="0" dirty="0"/>
          </a:p>
        </p:txBody>
      </p:sp>
      <p:sp>
        <p:nvSpPr>
          <p:cNvPr id="22" name="Espaço Reservado para Texto 2">
            <a:extLst>
              <a:ext uri="{FF2B5EF4-FFF2-40B4-BE49-F238E27FC236}">
                <a16:creationId xmlns="" xmlns:a16="http://schemas.microsoft.com/office/drawing/2014/main" id="{74491700-C4EB-4143-ACD3-DE153BF9DD9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506094" y="4127455"/>
            <a:ext cx="4351910" cy="296437"/>
          </a:xfrm>
        </p:spPr>
        <p:txBody>
          <a:bodyPr lIns="0" rIns="0" rtlCol="0">
            <a:noAutofit/>
          </a:bodyPr>
          <a:lstStyle>
            <a:lvl1pPr marL="0" indent="0" algn="ctr">
              <a:buNone/>
              <a:defRPr sz="2000" spc="600">
                <a:solidFill>
                  <a:srgbClr val="2F334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 dirty="0"/>
              <a:t>EDITAR ESTILOS MESTRE</a:t>
            </a:r>
          </a:p>
        </p:txBody>
      </p:sp>
      <p:sp>
        <p:nvSpPr>
          <p:cNvPr id="3" name="Espaço Reservado para o Número do Slide 2">
            <a:extLst>
              <a:ext uri="{FF2B5EF4-FFF2-40B4-BE49-F238E27FC236}">
                <a16:creationId xmlns="" xmlns:a16="http://schemas.microsoft.com/office/drawing/2014/main" id="{D11BF64E-D1E6-463D-B3F0-1491C107C8B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549268" y="6413649"/>
            <a:ext cx="642731" cy="407804"/>
          </a:xfrm>
          <a:prstGeom prst="rect">
            <a:avLst/>
          </a:prstGeom>
        </p:spPr>
        <p:txBody>
          <a:bodyPr rtlCol="0"/>
          <a:lstStyle/>
          <a:p>
            <a:pPr rtl="0"/>
            <a:fld id="{8C2E478F-E849-4A8C-AF1F-CBCC78A7CBFA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  <p:sp>
        <p:nvSpPr>
          <p:cNvPr id="2" name="Espaço Reservado para Rodapé 1">
            <a:extLst>
              <a:ext uri="{FF2B5EF4-FFF2-40B4-BE49-F238E27FC236}">
                <a16:creationId xmlns="" xmlns:a16="http://schemas.microsoft.com/office/drawing/2014/main" id="{1149EC66-F633-4F8B-BA43-E48843E5AD2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95884" y="6456328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dirty="0"/>
              <a:t>Adicionar um rodapé</a:t>
            </a:r>
          </a:p>
        </p:txBody>
      </p:sp>
    </p:spTree>
    <p:extLst>
      <p:ext uri="{BB962C8B-B14F-4D97-AF65-F5344CB8AC3E}">
        <p14:creationId xmlns:p14="http://schemas.microsoft.com/office/powerpoint/2010/main" val="4053031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Imagem 13">
            <a:extLst>
              <a:ext uri="{FF2B5EF4-FFF2-40B4-BE49-F238E27FC236}">
                <a16:creationId xmlns="" xmlns:a16="http://schemas.microsoft.com/office/drawing/2014/main" id="{FE1CFFBA-D756-4740-B375-252727F02D1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64229" y="0"/>
            <a:ext cx="4919153" cy="6858000"/>
          </a:xfrm>
          <a:solidFill>
            <a:schemeClr val="bg1">
              <a:lumMod val="50000"/>
            </a:schemeClr>
          </a:solidFill>
        </p:spPr>
        <p:txBody>
          <a:bodyPr rtlCol="0"/>
          <a:lstStyle/>
          <a:p>
            <a:pPr rtl="0"/>
            <a:r>
              <a:rPr lang="pt-BR" noProof="0" smtClean="0"/>
              <a:t>Clique no ícone para adicionar uma imagem</a:t>
            </a:r>
            <a:endParaRPr lang="pt-BR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42DCA22-1DF2-42CB-8741-F0CE575EA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804" y="1676400"/>
            <a:ext cx="5196241" cy="3352800"/>
          </a:xfrm>
        </p:spPr>
        <p:txBody>
          <a:bodyPr rtlCol="0">
            <a:normAutofit/>
          </a:bodyPr>
          <a:lstStyle>
            <a:lvl1pPr>
              <a:defRPr sz="4400" b="1" spc="300">
                <a:solidFill>
                  <a:srgbClr val="2F3342"/>
                </a:solidFill>
                <a:latin typeface="+mj-lt"/>
              </a:defRPr>
            </a:lvl1pPr>
          </a:lstStyle>
          <a:p>
            <a:pPr rtl="0"/>
            <a:r>
              <a:rPr lang="pt-BR" noProof="0" smtClean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ACDD89F3-6B87-4C54-83B9-A6481CB4F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9394" y="365125"/>
            <a:ext cx="4114801" cy="5811838"/>
          </a:xfrm>
        </p:spPr>
        <p:txBody>
          <a:bodyPr rtlCol="0"/>
          <a:lstStyle/>
          <a:p>
            <a:pPr lvl="0" rtl="0"/>
            <a:r>
              <a:rPr lang="pt-BR" noProof="0" smtClean="0"/>
              <a:t>Clique para editar o texto mestre</a:t>
            </a:r>
          </a:p>
          <a:p>
            <a:pPr lvl="1" rtl="0"/>
            <a:r>
              <a:rPr lang="pt-BR" noProof="0" smtClean="0"/>
              <a:t>Segundo nível</a:t>
            </a:r>
          </a:p>
          <a:p>
            <a:pPr lvl="2" rtl="0"/>
            <a:r>
              <a:rPr lang="pt-BR" noProof="0" smtClean="0"/>
              <a:t>Terceiro nível</a:t>
            </a:r>
          </a:p>
          <a:p>
            <a:pPr lvl="3" rtl="0"/>
            <a:r>
              <a:rPr lang="pt-BR" noProof="0" smtClean="0"/>
              <a:t>Quarto nível</a:t>
            </a:r>
          </a:p>
          <a:p>
            <a:pPr lvl="4" rtl="0"/>
            <a:r>
              <a:rPr lang="pt-BR" noProof="0" smtClean="0"/>
              <a:t>Quinto nível</a:t>
            </a:r>
            <a:endParaRPr lang="pt-BR" noProof="0" dirty="0"/>
          </a:p>
        </p:txBody>
      </p:sp>
      <p:pic>
        <p:nvPicPr>
          <p:cNvPr id="11" name="Elemento gráfico 10">
            <a:extLst>
              <a:ext uri="{FF2B5EF4-FFF2-40B4-BE49-F238E27FC236}">
                <a16:creationId xmlns="" xmlns:a16="http://schemas.microsoft.com/office/drawing/2014/main" id="{479D679C-E90D-4916-BCE6-71C32B831E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938" y="1088572"/>
            <a:ext cx="4572000" cy="4572000"/>
          </a:xfrm>
          <a:prstGeom prst="rect">
            <a:avLst/>
          </a:prstGeom>
        </p:spPr>
      </p:pic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75107A3F-3DCD-44DD-AF42-32098DCC3A7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95884" y="6456328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t-BR" noProof="0" dirty="0"/>
              <a:t>Adicionar um rodapé</a:t>
            </a:r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="" xmlns:a16="http://schemas.microsoft.com/office/drawing/2014/main" id="{CE1DB279-F403-4D2A-8D1B-FB3C81796B4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549268" y="6413649"/>
            <a:ext cx="642731" cy="407804"/>
          </a:xfrm>
          <a:prstGeom prst="rect">
            <a:avLst/>
          </a:prstGeom>
        </p:spPr>
        <p:txBody>
          <a:bodyPr rtlCol="0"/>
          <a:lstStyle/>
          <a:p>
            <a:pPr rtl="0"/>
            <a:fld id="{8C2E478F-E849-4A8C-AF1F-CBCC78A7CBFA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9836697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2"/>
          <p:cNvSpPr txBox="1"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2"/>
          <p:cNvSpPr txBox="1"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3"/>
          <p:cNvSpPr txBox="1"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4"/>
          <p:cNvSpPr/>
          <p:nvPr/>
        </p:nvSpPr>
        <p:spPr>
          <a:xfrm>
            <a:off x="2298700" y="6211669"/>
            <a:ext cx="75946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DIRETORIA ADJUNTA DE CARREIRA E EMPREENDEDORISMO (DACE)</a:t>
            </a:r>
            <a:r>
              <a:rPr lang="pt-BR"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/>
            </a:r>
            <a:br>
              <a:rPr lang="pt-BR"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</a:b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Diretora: Maria Alice Ferruccio da Rocha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5"/>
          <p:cNvSpPr txBox="1"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5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55"/>
          <p:cNvSpPr txBox="1">
            <a:spLocks noGrp="1"/>
          </p:cNvSpPr>
          <p:nvPr>
            <p:ph type="body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6"/>
          <p:cNvSpPr txBox="1"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6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" name="Google Shape;35;p56"/>
          <p:cNvSpPr txBox="1">
            <a:spLocks noGrp="1"/>
          </p:cNvSpPr>
          <p:nvPr>
            <p:ph type="body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6"/>
          <p:cNvSpPr txBox="1">
            <a:spLocks noGrp="1"/>
          </p:cNvSpPr>
          <p:nvPr>
            <p:ph type="body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" name="Google Shape;37;p56"/>
          <p:cNvSpPr txBox="1">
            <a:spLocks noGrp="1"/>
          </p:cNvSpPr>
          <p:nvPr>
            <p:ph type="body" idx="4"/>
          </p:nvPr>
        </p:nvSpPr>
        <p:spPr>
          <a:xfrm>
            <a:off x="6172202" y="2505076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Imagem 13">
            <a:extLst>
              <a:ext uri="{FF2B5EF4-FFF2-40B4-BE49-F238E27FC236}">
                <a16:creationId xmlns="" xmlns:a16="http://schemas.microsoft.com/office/drawing/2014/main" id="{9FB41AE7-07AD-43D7-9418-6D32BE5E31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71015" y="0"/>
            <a:ext cx="12263015" cy="6858000"/>
          </a:xfrm>
          <a:solidFill>
            <a:schemeClr val="bg1">
              <a:lumMod val="50000"/>
            </a:schemeClr>
          </a:solidFill>
        </p:spPr>
        <p:txBody>
          <a:bodyPr rtlCol="0"/>
          <a:lstStyle/>
          <a:p>
            <a:pPr rtl="0"/>
            <a:r>
              <a:rPr lang="pt-BR" noProof="0" smtClean="0"/>
              <a:t>Clique no ícone para adicionar uma imagem</a:t>
            </a:r>
            <a:endParaRPr lang="pt-BR" noProof="0" dirty="0"/>
          </a:p>
        </p:txBody>
      </p:sp>
      <p:grpSp>
        <p:nvGrpSpPr>
          <p:cNvPr id="14" name="Grupo 13">
            <a:extLst>
              <a:ext uri="{FF2B5EF4-FFF2-40B4-BE49-F238E27FC236}">
                <a16:creationId xmlns="" xmlns:a16="http://schemas.microsoft.com/office/drawing/2014/main" id="{846D6A0C-E2C3-43CB-83D0-B5F6221079CA}"/>
              </a:ext>
            </a:extLst>
          </p:cNvPr>
          <p:cNvGrpSpPr/>
          <p:nvPr userDrawn="1"/>
        </p:nvGrpSpPr>
        <p:grpSpPr>
          <a:xfrm flipH="1">
            <a:off x="2076202" y="1374276"/>
            <a:ext cx="7324426" cy="3883523"/>
            <a:chOff x="252031" y="-22763"/>
            <a:chExt cx="7324426" cy="7269964"/>
          </a:xfrm>
        </p:grpSpPr>
        <p:sp>
          <p:nvSpPr>
            <p:cNvPr id="15" name="Retângulo 14">
              <a:extLst>
                <a:ext uri="{FF2B5EF4-FFF2-40B4-BE49-F238E27FC236}">
                  <a16:creationId xmlns="" xmlns:a16="http://schemas.microsoft.com/office/drawing/2014/main" id="{F997D03F-0BE2-458F-92A2-4FE73B0FBF51}"/>
                </a:ext>
              </a:extLst>
            </p:cNvPr>
            <p:cNvSpPr/>
            <p:nvPr userDrawn="1"/>
          </p:nvSpPr>
          <p:spPr>
            <a:xfrm>
              <a:off x="500743" y="-22763"/>
              <a:ext cx="7075714" cy="5878284"/>
            </a:xfrm>
            <a:prstGeom prst="rect">
              <a:avLst/>
            </a:prstGeom>
            <a:noFill/>
            <a:ln w="127000">
              <a:solidFill>
                <a:srgbClr val="2F3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="" xmlns:a16="http://schemas.microsoft.com/office/drawing/2014/main" id="{EDC96296-0FBF-47A5-9D6A-5D9BB647A4D7}"/>
                </a:ext>
              </a:extLst>
            </p:cNvPr>
            <p:cNvSpPr/>
            <p:nvPr userDrawn="1"/>
          </p:nvSpPr>
          <p:spPr>
            <a:xfrm>
              <a:off x="979714" y="1181211"/>
              <a:ext cx="6117771" cy="6065990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pt-BR" noProof="0" dirty="0"/>
                <a:t>2</a:t>
              </a:r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r>
                <a:rPr lang="pt-BR" noProof="0" dirty="0"/>
                <a:t>+</a:t>
              </a:r>
            </a:p>
            <a:p>
              <a:pPr algn="ctr" rtl="0"/>
              <a:endParaRPr lang="pt-BR" noProof="0" dirty="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="" xmlns:a16="http://schemas.microsoft.com/office/drawing/2014/main" id="{53F17719-10FE-433E-9CCC-4509DE17F22A}"/>
                </a:ext>
              </a:extLst>
            </p:cNvPr>
            <p:cNvSpPr/>
            <p:nvPr userDrawn="1"/>
          </p:nvSpPr>
          <p:spPr>
            <a:xfrm>
              <a:off x="252031" y="655467"/>
              <a:ext cx="6475341" cy="5701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DE73F1A-AAF0-4EB4-8DF0-C152BD93C6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91372" y="2238426"/>
            <a:ext cx="6609256" cy="1508126"/>
          </a:xfrm>
        </p:spPr>
        <p:txBody>
          <a:bodyPr rtlCol="0" anchor="b">
            <a:normAutofit/>
          </a:bodyPr>
          <a:lstStyle>
            <a:lvl1pPr algn="ctr">
              <a:defRPr sz="4800" b="1">
                <a:solidFill>
                  <a:srgbClr val="2F3342"/>
                </a:solidFill>
                <a:latin typeface="+mj-lt"/>
              </a:defRPr>
            </a:lvl1pPr>
          </a:lstStyle>
          <a:p>
            <a:pPr rtl="0"/>
            <a:r>
              <a:rPr lang="pt-BR" noProof="0" dirty="0"/>
              <a:t>Clique para editar </a:t>
            </a:r>
            <a:br>
              <a:rPr lang="pt-BR" noProof="0" dirty="0"/>
            </a:br>
            <a:r>
              <a:rPr lang="pt-BR" noProof="0" dirty="0"/>
              <a:t>Estilo do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A3075AE6-92D3-4205-B268-E1AD6C590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91372" y="3838627"/>
            <a:ext cx="6609256" cy="450503"/>
          </a:xfrm>
        </p:spPr>
        <p:txBody>
          <a:bodyPr rtlCol="0"/>
          <a:lstStyle>
            <a:lvl1pPr marL="0" indent="0" algn="ctr">
              <a:buNone/>
              <a:defRPr sz="2400" spc="300">
                <a:solidFill>
                  <a:srgbClr val="2F334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 smtClean="0"/>
              <a:t>Clique para editar o estilo do subtítulo mestre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752652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ivis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Imagem 13">
            <a:extLst>
              <a:ext uri="{FF2B5EF4-FFF2-40B4-BE49-F238E27FC236}">
                <a16:creationId xmlns="" xmlns:a16="http://schemas.microsoft.com/office/drawing/2014/main" id="{FE1CFFBA-D756-4740-B375-252727F02D1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64229" y="0"/>
            <a:ext cx="9927771" cy="6858000"/>
          </a:xfrm>
          <a:solidFill>
            <a:schemeClr val="bg1">
              <a:lumMod val="50000"/>
            </a:schemeClr>
          </a:solidFill>
        </p:spPr>
        <p:txBody>
          <a:bodyPr rtlCol="0"/>
          <a:lstStyle/>
          <a:p>
            <a:pPr rtl="0"/>
            <a:r>
              <a:rPr lang="pt-BR" noProof="0" smtClean="0"/>
              <a:t>Clique no ícone para adicionar uma imagem</a:t>
            </a:r>
            <a:endParaRPr lang="pt-BR" noProof="0" dirty="0"/>
          </a:p>
        </p:txBody>
      </p:sp>
      <p:grpSp>
        <p:nvGrpSpPr>
          <p:cNvPr id="12" name="Grupo 11">
            <a:extLst>
              <a:ext uri="{FF2B5EF4-FFF2-40B4-BE49-F238E27FC236}">
                <a16:creationId xmlns="" xmlns:a16="http://schemas.microsoft.com/office/drawing/2014/main" id="{99325050-38BE-4AB2-B450-8DC9C0EDD386}"/>
              </a:ext>
            </a:extLst>
          </p:cNvPr>
          <p:cNvGrpSpPr/>
          <p:nvPr userDrawn="1"/>
        </p:nvGrpSpPr>
        <p:grpSpPr>
          <a:xfrm>
            <a:off x="883522" y="408327"/>
            <a:ext cx="5276606" cy="5768636"/>
            <a:chOff x="883522" y="408327"/>
            <a:chExt cx="5276606" cy="5768636"/>
          </a:xfrm>
        </p:grpSpPr>
        <p:sp>
          <p:nvSpPr>
            <p:cNvPr id="13" name="Retângulo 12">
              <a:extLst>
                <a:ext uri="{FF2B5EF4-FFF2-40B4-BE49-F238E27FC236}">
                  <a16:creationId xmlns="" xmlns:a16="http://schemas.microsoft.com/office/drawing/2014/main" id="{3D68A4CE-A5FD-4656-82E1-43D586CC441E}"/>
                </a:ext>
              </a:extLst>
            </p:cNvPr>
            <p:cNvSpPr/>
            <p:nvPr/>
          </p:nvSpPr>
          <p:spPr>
            <a:xfrm>
              <a:off x="1808217" y="1403690"/>
              <a:ext cx="4351911" cy="4773273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pt-BR" noProof="0" dirty="0"/>
                <a:t>2</a:t>
              </a:r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r>
                <a:rPr lang="pt-BR" noProof="0" dirty="0"/>
                <a:t>+</a:t>
              </a:r>
            </a:p>
            <a:p>
              <a:pPr algn="ctr" rtl="0"/>
              <a:endParaRPr lang="pt-BR" noProof="0" dirty="0"/>
            </a:p>
          </p:txBody>
        </p:sp>
        <p:pic>
          <p:nvPicPr>
            <p:cNvPr id="15" name="Elemento gráfico 14">
              <a:extLst>
                <a:ext uri="{FF2B5EF4-FFF2-40B4-BE49-F238E27FC236}">
                  <a16:creationId xmlns="" xmlns:a16="http://schemas.microsoft.com/office/drawing/2014/main" id="{E66B1E37-8CEC-44ED-A239-C755B72AC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25781" y="1107282"/>
              <a:ext cx="4572000" cy="4572000"/>
            </a:xfrm>
            <a:prstGeom prst="rect">
              <a:avLst/>
            </a:prstGeom>
          </p:spPr>
        </p:pic>
        <p:sp>
          <p:nvSpPr>
            <p:cNvPr id="14" name="Retângulo 13">
              <a:extLst>
                <a:ext uri="{FF2B5EF4-FFF2-40B4-BE49-F238E27FC236}">
                  <a16:creationId xmlns="" xmlns:a16="http://schemas.microsoft.com/office/drawing/2014/main" id="{B7E28405-97F5-4E03-86F1-FAE2FEA6CFF8}"/>
                </a:ext>
              </a:extLst>
            </p:cNvPr>
            <p:cNvSpPr/>
            <p:nvPr/>
          </p:nvSpPr>
          <p:spPr>
            <a:xfrm>
              <a:off x="883522" y="408327"/>
              <a:ext cx="4351911" cy="47732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pt-BR" noProof="0" dirty="0"/>
                <a:t>2</a:t>
              </a:r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endParaRPr lang="pt-BR" noProof="0" dirty="0"/>
            </a:p>
            <a:p>
              <a:pPr algn="ctr" rtl="0"/>
              <a:r>
                <a:rPr lang="pt-BR" noProof="0" dirty="0"/>
                <a:t>+</a:t>
              </a:r>
            </a:p>
            <a:p>
              <a:pPr algn="ctr" rtl="0"/>
              <a:endParaRPr lang="pt-BR" noProof="0" dirty="0"/>
            </a:p>
          </p:txBody>
        </p:sp>
      </p:grpSp>
      <p:sp>
        <p:nvSpPr>
          <p:cNvPr id="16" name="Título 1">
            <a:extLst>
              <a:ext uri="{FF2B5EF4-FFF2-40B4-BE49-F238E27FC236}">
                <a16:creationId xmlns="" xmlns:a16="http://schemas.microsoft.com/office/drawing/2014/main" id="{719FCC9B-E3B8-49CF-BD22-D553FFAAE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1775"/>
            <a:ext cx="4351911" cy="2384466"/>
          </a:xfrm>
        </p:spPr>
        <p:txBody>
          <a:bodyPr rtlCol="0">
            <a:normAutofit/>
          </a:bodyPr>
          <a:lstStyle>
            <a:lvl1pPr algn="ctr">
              <a:defRPr sz="4400" b="1" spc="300">
                <a:solidFill>
                  <a:srgbClr val="2F3342"/>
                </a:solidFill>
                <a:latin typeface="+mj-lt"/>
              </a:defRPr>
            </a:lvl1pPr>
          </a:lstStyle>
          <a:p>
            <a:pPr rtl="0"/>
            <a:r>
              <a:rPr lang="pt-BR" noProof="0" smtClean="0"/>
              <a:t>Clique para editar o título mestre</a:t>
            </a:r>
            <a:endParaRPr lang="pt-BR" noProof="0" dirty="0"/>
          </a:p>
        </p:txBody>
      </p:sp>
      <p:sp>
        <p:nvSpPr>
          <p:cNvPr id="17" name="Espaço Reservado para Texto 2">
            <a:extLst>
              <a:ext uri="{FF2B5EF4-FFF2-40B4-BE49-F238E27FC236}">
                <a16:creationId xmlns="" xmlns:a16="http://schemas.microsoft.com/office/drawing/2014/main" id="{4F21EA87-CE67-4A1E-B2E0-513F775C7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199" y="3886241"/>
            <a:ext cx="4351910" cy="296437"/>
          </a:xfrm>
        </p:spPr>
        <p:txBody>
          <a:bodyPr lIns="0" rIns="0" rtlCol="0">
            <a:noAutofit/>
          </a:bodyPr>
          <a:lstStyle>
            <a:lvl1pPr marL="0" indent="0" algn="ctr">
              <a:buNone/>
              <a:defRPr sz="2000" spc="600">
                <a:solidFill>
                  <a:srgbClr val="2F334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 dirty="0"/>
              <a:t>EDITAR ESTILOS MESTRE</a:t>
            </a: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="" xmlns:a16="http://schemas.microsoft.com/office/drawing/2014/main" id="{1A26DCC3-B99B-481C-AC63-F17D5215DCC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95884" y="6456328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t-BR" noProof="0" dirty="0"/>
              <a:t>Adicionar um rodapé</a:t>
            </a:r>
          </a:p>
        </p:txBody>
      </p:sp>
      <p:sp>
        <p:nvSpPr>
          <p:cNvPr id="3" name="Espaço Reservado para o Número do Slide 2">
            <a:extLst>
              <a:ext uri="{FF2B5EF4-FFF2-40B4-BE49-F238E27FC236}">
                <a16:creationId xmlns="" xmlns:a16="http://schemas.microsoft.com/office/drawing/2014/main" id="{40D24A36-5F75-40A5-8DA4-0364F4492FC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549268" y="6413649"/>
            <a:ext cx="642731" cy="407804"/>
          </a:xfrm>
          <a:prstGeom prst="rect">
            <a:avLst/>
          </a:prstGeom>
        </p:spPr>
        <p:txBody>
          <a:bodyPr rtlCol="0"/>
          <a:lstStyle/>
          <a:p>
            <a:pPr rtl="0"/>
            <a:fld id="{8C2E478F-E849-4A8C-AF1F-CBCC78A7CBFA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89439496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m com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="" xmlns:a16="http://schemas.microsoft.com/office/drawing/2014/main" id="{CAE90E16-AEC5-4F82-85B0-DDEA26AA93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27370" y="0"/>
            <a:ext cx="5464629" cy="685800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noProof="0" smtClean="0"/>
              <a:t>Clique no ícone para adicionar uma imagem</a:t>
            </a:r>
            <a:endParaRPr lang="pt-BR" noProof="0" dirty="0"/>
          </a:p>
        </p:txBody>
      </p:sp>
      <p:sp>
        <p:nvSpPr>
          <p:cNvPr id="10" name="Retângulo 9">
            <a:extLst>
              <a:ext uri="{FF2B5EF4-FFF2-40B4-BE49-F238E27FC236}">
                <a16:creationId xmlns="" xmlns:a16="http://schemas.microsoft.com/office/drawing/2014/main" id="{ABD40C7A-92CE-46D6-B056-C75D73663328}"/>
              </a:ext>
            </a:extLst>
          </p:cNvPr>
          <p:cNvSpPr/>
          <p:nvPr userDrawn="1"/>
        </p:nvSpPr>
        <p:spPr>
          <a:xfrm>
            <a:off x="609600" y="391887"/>
            <a:ext cx="7075714" cy="5878284"/>
          </a:xfrm>
          <a:prstGeom prst="rect">
            <a:avLst/>
          </a:prstGeom>
          <a:noFill/>
          <a:ln w="127000">
            <a:solidFill>
              <a:srgbClr val="2F3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13" name="Retângulo 12">
            <a:extLst>
              <a:ext uri="{FF2B5EF4-FFF2-40B4-BE49-F238E27FC236}">
                <a16:creationId xmlns="" xmlns:a16="http://schemas.microsoft.com/office/drawing/2014/main" id="{EA1A2116-206B-49CD-9ECC-078E4F72904C}"/>
              </a:ext>
            </a:extLst>
          </p:cNvPr>
          <p:cNvSpPr/>
          <p:nvPr userDrawn="1"/>
        </p:nvSpPr>
        <p:spPr>
          <a:xfrm>
            <a:off x="979713" y="1181214"/>
            <a:ext cx="6117771" cy="5426414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BR" noProof="0" dirty="0"/>
              <a:t>2</a:t>
            </a:r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endParaRPr lang="pt-BR" noProof="0" dirty="0"/>
          </a:p>
          <a:p>
            <a:pPr algn="ctr" rtl="0"/>
            <a:r>
              <a:rPr lang="pt-BR" noProof="0" dirty="0"/>
              <a:t>+</a:t>
            </a:r>
          </a:p>
          <a:p>
            <a:pPr algn="ctr" rtl="0"/>
            <a:endParaRPr lang="pt-BR" noProof="0" dirty="0"/>
          </a:p>
        </p:txBody>
      </p:sp>
      <p:sp>
        <p:nvSpPr>
          <p:cNvPr id="14" name="Retângulo 13">
            <a:extLst>
              <a:ext uri="{FF2B5EF4-FFF2-40B4-BE49-F238E27FC236}">
                <a16:creationId xmlns="" xmlns:a16="http://schemas.microsoft.com/office/drawing/2014/main" id="{A69E75A6-06C5-49D0-9164-3098CE0E53D8}"/>
              </a:ext>
            </a:extLst>
          </p:cNvPr>
          <p:cNvSpPr/>
          <p:nvPr userDrawn="1"/>
        </p:nvSpPr>
        <p:spPr>
          <a:xfrm>
            <a:off x="957943" y="655467"/>
            <a:ext cx="5769428" cy="5701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AF0F519-65FC-434F-8F2F-F778A20A8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943" y="1480457"/>
            <a:ext cx="5138057" cy="587876"/>
          </a:xfrm>
        </p:spPr>
        <p:txBody>
          <a:bodyPr rtlCol="0" anchor="b"/>
          <a:lstStyle>
            <a:lvl1pPr>
              <a:defRPr sz="3200" b="1">
                <a:solidFill>
                  <a:srgbClr val="2F3342"/>
                </a:solidFill>
                <a:latin typeface="+mj-lt"/>
              </a:defRPr>
            </a:lvl1pPr>
          </a:lstStyle>
          <a:p>
            <a:pPr rtl="0"/>
            <a:r>
              <a:rPr lang="pt-BR" noProof="0" smtClean="0"/>
              <a:t>Clique para editar o título mestre</a:t>
            </a:r>
            <a:endParaRPr lang="pt-BR" noProof="0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F41E2B8D-1C12-403F-BE59-ECC565466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7943" y="2546851"/>
            <a:ext cx="5138057" cy="3396749"/>
          </a:xfrm>
        </p:spPr>
        <p:txBody>
          <a:bodyPr rtlCol="0"/>
          <a:lstStyle>
            <a:lvl1pPr marL="0" indent="0">
              <a:lnSpc>
                <a:spcPct val="150000"/>
              </a:lnSpc>
              <a:buNone/>
              <a:defRPr sz="1600">
                <a:solidFill>
                  <a:srgbClr val="2F334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 smtClean="0"/>
              <a:t>Clique para editar o texto mestre</a:t>
            </a:r>
          </a:p>
        </p:txBody>
      </p:sp>
      <p:sp>
        <p:nvSpPr>
          <p:cNvPr id="11" name="Espaço Reservado para Texto 2">
            <a:extLst>
              <a:ext uri="{FF2B5EF4-FFF2-40B4-BE49-F238E27FC236}">
                <a16:creationId xmlns="" xmlns:a16="http://schemas.microsoft.com/office/drawing/2014/main" id="{D9EF0584-D46D-4C21-99D2-074ADF23E01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79714" y="2095547"/>
            <a:ext cx="4958100" cy="365125"/>
          </a:xfrm>
        </p:spPr>
        <p:txBody>
          <a:bodyPr rtlCol="0">
            <a:noAutofit/>
          </a:bodyPr>
          <a:lstStyle>
            <a:lvl1pPr marL="0" indent="0">
              <a:buNone/>
              <a:defRPr sz="2000" spc="600">
                <a:solidFill>
                  <a:srgbClr val="2F334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 dirty="0"/>
              <a:t>EDITAR ESTILOS DE TEXTO MESTRE</a:t>
            </a: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="" xmlns:a16="http://schemas.microsoft.com/office/drawing/2014/main" id="{86AFC205-B079-430E-B82F-CBF6F56DE09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95884" y="6456328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t-BR" noProof="0" dirty="0"/>
              <a:t>Adicionar um rodapé</a:t>
            </a:r>
          </a:p>
        </p:txBody>
      </p:sp>
      <p:sp>
        <p:nvSpPr>
          <p:cNvPr id="12" name="Espaço Reservado para o Número do Slide 11">
            <a:extLst>
              <a:ext uri="{FF2B5EF4-FFF2-40B4-BE49-F238E27FC236}">
                <a16:creationId xmlns="" xmlns:a16="http://schemas.microsoft.com/office/drawing/2014/main" id="{E82B84E2-AAE4-4BC1-8C01-AF4ABADD6ED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49268" y="6413649"/>
            <a:ext cx="642731" cy="407804"/>
          </a:xfrm>
          <a:prstGeom prst="rect">
            <a:avLst/>
          </a:prstGeom>
        </p:spPr>
        <p:txBody>
          <a:bodyPr rtlCol="0"/>
          <a:lstStyle/>
          <a:p>
            <a:pPr rtl="0"/>
            <a:fld id="{8C2E478F-E849-4A8C-AF1F-CBCC78A7CBFA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724665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://www.poli.ufrj.br/intercambio/pt-br/index.php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4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49"/>
          <p:cNvSpPr txBox="1"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49"/>
          <p:cNvSpPr txBox="1"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9"/>
          <p:cNvSpPr/>
          <p:nvPr/>
        </p:nvSpPr>
        <p:spPr>
          <a:xfrm>
            <a:off x="2298700" y="6211669"/>
            <a:ext cx="75946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DIRETORIA ADJUNTA DE CARREIRA E EMPREENDEDORISMO (DACE)</a:t>
            </a:r>
            <a:r>
              <a:rPr lang="pt-BR" sz="1800" b="0" i="0" u="sng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/>
            </a:r>
            <a:br>
              <a:rPr lang="pt-BR" sz="1800" b="0" i="0" u="sng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</a:b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Diretora: Maria Alice Ferruccio da Rocha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6.jpeg"/><Relationship Id="rId4" Type="http://schemas.openxmlformats.org/officeDocument/2006/relationships/image" Target="../media/image1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sv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exels.com/pt-br/foto/poltrona-tranca-negocio-empresa-8067767/?utm_content=attributionCopyText&amp;utm_medium=referral&amp;utm_source=pexels" TargetMode="External"/><Relationship Id="rId5" Type="http://schemas.openxmlformats.org/officeDocument/2006/relationships/hyperlink" Target="https://www.pexels.com/pt-br/@alena-shekhovtcova?utm_content=attributionCopyText&amp;utm_medium=referral&amp;utm_source=pexels" TargetMode="External"/><Relationship Id="rId4" Type="http://schemas.openxmlformats.org/officeDocument/2006/relationships/image" Target="../media/image60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matheussbruno@poli.ufrj.br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7" Type="http://schemas.openxmlformats.org/officeDocument/2006/relationships/image" Target="../media/image7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ecycle.com.br/6149-ods-onu-objetivos-de-desenvolvimento-sustentavel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g"/><Relationship Id="rId4" Type="http://schemas.openxmlformats.org/officeDocument/2006/relationships/image" Target="../media/image94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96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98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100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102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g"/><Relationship Id="rId5" Type="http://schemas.openxmlformats.org/officeDocument/2006/relationships/image" Target="../media/image105.jpg"/><Relationship Id="rId4" Type="http://schemas.openxmlformats.org/officeDocument/2006/relationships/image" Target="../media/image104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77.jpg"/><Relationship Id="rId4" Type="http://schemas.openxmlformats.org/officeDocument/2006/relationships/image" Target="../media/image63.jp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g"/><Relationship Id="rId3" Type="http://schemas.openxmlformats.org/officeDocument/2006/relationships/image" Target="../media/image111.jpg"/><Relationship Id="rId7" Type="http://schemas.openxmlformats.org/officeDocument/2006/relationships/image" Target="../media/image115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jpg"/><Relationship Id="rId5" Type="http://schemas.openxmlformats.org/officeDocument/2006/relationships/image" Target="../media/image113.jpg"/><Relationship Id="rId4" Type="http://schemas.openxmlformats.org/officeDocument/2006/relationships/image" Target="../media/image112.jpg"/><Relationship Id="rId9" Type="http://schemas.openxmlformats.org/officeDocument/2006/relationships/image" Target="../media/image117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7" Type="http://schemas.openxmlformats.org/officeDocument/2006/relationships/image" Target="../media/image12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jpg"/><Relationship Id="rId5" Type="http://schemas.openxmlformats.org/officeDocument/2006/relationships/image" Target="../media/image122.jpg"/><Relationship Id="rId4" Type="http://schemas.openxmlformats.org/officeDocument/2006/relationships/image" Target="../media/image121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126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g"/><Relationship Id="rId4" Type="http://schemas.openxmlformats.org/officeDocument/2006/relationships/image" Target="../media/image128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g"/><Relationship Id="rId5" Type="http://schemas.openxmlformats.org/officeDocument/2006/relationships/image" Target="../media/image131.jpg"/><Relationship Id="rId4" Type="http://schemas.openxmlformats.org/officeDocument/2006/relationships/image" Target="../media/image130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133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13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Edifício abstrato" title="Edifício abstrato">
            <a:extLst>
              <a:ext uri="{FF2B5EF4-FFF2-40B4-BE49-F238E27FC236}">
                <a16:creationId xmlns="" xmlns:a16="http://schemas.microsoft.com/office/drawing/2014/main" id="{1805319F-612A-49F0-B6DA-8A214D5DBD2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5" name="Retângulo 34">
            <a:extLst>
              <a:ext uri="{FF2B5EF4-FFF2-40B4-BE49-F238E27FC236}">
                <a16:creationId xmlns="" xmlns:a16="http://schemas.microsoft.com/office/drawing/2014/main" id="{B6C8E487-ADDC-4F1B-A30A-BAABB4998F49}"/>
              </a:ext>
            </a:extLst>
          </p:cNvPr>
          <p:cNvSpPr/>
          <p:nvPr/>
        </p:nvSpPr>
        <p:spPr>
          <a:xfrm>
            <a:off x="-71016" y="0"/>
            <a:ext cx="12263015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BR" dirty="0"/>
              <a:t>2</a:t>
            </a:r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r>
              <a:rPr lang="pt-BR" dirty="0"/>
              <a:t>+</a:t>
            </a:r>
          </a:p>
          <a:p>
            <a:pPr algn="ctr" rtl="0"/>
            <a:endParaRPr lang="pt-BR" dirty="0"/>
          </a:p>
        </p:txBody>
      </p:sp>
      <p:grpSp>
        <p:nvGrpSpPr>
          <p:cNvPr id="40" name="Grupo 39" descr="Quadrados de ênfase: forma aberta preta escura, bloco verde sombreado e bloco branco com espaço reservado para texto.">
            <a:extLst>
              <a:ext uri="{FF2B5EF4-FFF2-40B4-BE49-F238E27FC236}">
                <a16:creationId xmlns="" xmlns:a16="http://schemas.microsoft.com/office/drawing/2014/main" id="{11BEC607-8474-408E-A7AC-48A065F31B63}"/>
              </a:ext>
            </a:extLst>
          </p:cNvPr>
          <p:cNvGrpSpPr/>
          <p:nvPr/>
        </p:nvGrpSpPr>
        <p:grpSpPr>
          <a:xfrm flipH="1">
            <a:off x="2398278" y="701595"/>
            <a:ext cx="7324426" cy="3883523"/>
            <a:chOff x="252031" y="-22763"/>
            <a:chExt cx="7324426" cy="7269963"/>
          </a:xfrm>
        </p:grpSpPr>
        <p:sp>
          <p:nvSpPr>
            <p:cNvPr id="42" name="Retângulo 41">
              <a:extLst>
                <a:ext uri="{FF2B5EF4-FFF2-40B4-BE49-F238E27FC236}">
                  <a16:creationId xmlns="" xmlns:a16="http://schemas.microsoft.com/office/drawing/2014/main" id="{B601E3FC-2016-4085-9A4B-A172702EAAE1}"/>
                </a:ext>
              </a:extLst>
            </p:cNvPr>
            <p:cNvSpPr/>
            <p:nvPr userDrawn="1"/>
          </p:nvSpPr>
          <p:spPr>
            <a:xfrm>
              <a:off x="979714" y="1181211"/>
              <a:ext cx="6117771" cy="606598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pt-BR" dirty="0"/>
                <a:t>2</a:t>
              </a:r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r>
                <a:rPr lang="pt-BR" dirty="0"/>
                <a:t>+</a:t>
              </a:r>
            </a:p>
            <a:p>
              <a:pPr algn="ctr" rtl="0"/>
              <a:endParaRPr lang="pt-BR" dirty="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="" xmlns:a16="http://schemas.microsoft.com/office/drawing/2014/main" id="{2CBF662F-A198-4AD3-8EBC-0EC9A52B2994}"/>
                </a:ext>
              </a:extLst>
            </p:cNvPr>
            <p:cNvSpPr/>
            <p:nvPr userDrawn="1"/>
          </p:nvSpPr>
          <p:spPr>
            <a:xfrm>
              <a:off x="500743" y="-22763"/>
              <a:ext cx="7075714" cy="5878284"/>
            </a:xfrm>
            <a:prstGeom prst="rect">
              <a:avLst/>
            </a:prstGeom>
            <a:noFill/>
            <a:ln w="1270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dirty="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="" xmlns:a16="http://schemas.microsoft.com/office/drawing/2014/main" id="{142E86C5-8E5F-4620-A4FB-D1F926179D18}"/>
                </a:ext>
              </a:extLst>
            </p:cNvPr>
            <p:cNvSpPr/>
            <p:nvPr userDrawn="1"/>
          </p:nvSpPr>
          <p:spPr>
            <a:xfrm>
              <a:off x="252031" y="655467"/>
              <a:ext cx="6475341" cy="5701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dirty="0"/>
            </a:p>
          </p:txBody>
        </p:sp>
      </p:grpSp>
      <p:sp>
        <p:nvSpPr>
          <p:cNvPr id="6" name="Título 5">
            <a:extLst>
              <a:ext uri="{FF2B5EF4-FFF2-40B4-BE49-F238E27FC236}">
                <a16:creationId xmlns="" xmlns:a16="http://schemas.microsoft.com/office/drawing/2014/main" id="{7E0E8055-17FA-43CE-9F03-E712F496B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8578" y="371558"/>
            <a:ext cx="6609256" cy="1508126"/>
          </a:xfrm>
        </p:spPr>
        <p:txBody>
          <a:bodyPr rtlCol="0">
            <a:normAutofit/>
          </a:bodyPr>
          <a:lstStyle/>
          <a:p>
            <a:r>
              <a:rPr lang="pt-BR" sz="4000" dirty="0" smtClean="0">
                <a:solidFill>
                  <a:srgbClr val="2F3342"/>
                </a:solidFill>
              </a:rPr>
              <a:t>DACE</a:t>
            </a:r>
            <a:endParaRPr lang="pt-BR" sz="4000" dirty="0">
              <a:solidFill>
                <a:srgbClr val="2F3342"/>
              </a:solidFill>
            </a:endParaRPr>
          </a:p>
        </p:txBody>
      </p:sp>
      <p:sp>
        <p:nvSpPr>
          <p:cNvPr id="7" name="Subtítulo 6">
            <a:extLst>
              <a:ext uri="{FF2B5EF4-FFF2-40B4-BE49-F238E27FC236}">
                <a16:creationId xmlns="" xmlns:a16="http://schemas.microsoft.com/office/drawing/2014/main" id="{9935280A-EBD5-4EFA-81A0-313C85F987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0405" y="2014134"/>
            <a:ext cx="6609256" cy="1566572"/>
          </a:xfrm>
        </p:spPr>
        <p:txBody>
          <a:bodyPr rtlCol="0">
            <a:noAutofit/>
          </a:bodyPr>
          <a:lstStyle/>
          <a:p>
            <a:r>
              <a:rPr lang="pt-BR" sz="1800" b="1" dirty="0">
                <a:solidFill>
                  <a:schemeClr val="bg2"/>
                </a:solidFill>
              </a:rPr>
              <a:t>BEM-VINDOS E BEM-VINDAS! </a:t>
            </a:r>
            <a:br>
              <a:rPr lang="pt-BR" sz="1800" b="1" dirty="0">
                <a:solidFill>
                  <a:schemeClr val="bg2"/>
                </a:solidFill>
              </a:rPr>
            </a:br>
            <a:r>
              <a:rPr lang="pt-BR" sz="1800" b="1" dirty="0">
                <a:solidFill>
                  <a:schemeClr val="bg2"/>
                </a:solidFill>
              </a:rPr>
              <a:t>CONSTRUIR É TRANSFORMAR IDEIAS EM </a:t>
            </a:r>
            <a:r>
              <a:rPr lang="pt-BR" sz="1800" b="1" dirty="0" smtClean="0">
                <a:solidFill>
                  <a:schemeClr val="bg2"/>
                </a:solidFill>
              </a:rPr>
              <a:t>RESULTADOS</a:t>
            </a:r>
          </a:p>
          <a:p>
            <a:r>
              <a:rPr lang="pt-BR" sz="1800" b="1" dirty="0"/>
              <a:t>O QUE O MERCADO ESPERA DE UM ENGENHEIRO(A) 5.0?</a:t>
            </a:r>
            <a:endParaRPr lang="pt-BR" sz="1800" dirty="0" smtClean="0">
              <a:solidFill>
                <a:schemeClr val="bg2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87" y="4477603"/>
            <a:ext cx="2434358" cy="259547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7" y="4865964"/>
            <a:ext cx="4278162" cy="1857465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877250" y="4802061"/>
            <a:ext cx="6096000" cy="190821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pt-BR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DIRETORIA ADJUNTA DE CARREIRA E EMPREENDEDORISMO DACE </a:t>
            </a:r>
            <a:endParaRPr lang="pt-BR" dirty="0">
              <a:solidFill>
                <a:schemeClr val="tx1"/>
              </a:solidFill>
            </a:endParaRPr>
          </a:p>
          <a:p>
            <a:pPr lvl="0" algn="ctr"/>
            <a:r>
              <a:rPr lang="pt-BR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MARIA ALICE FERRUCCIO DA ROCHA, </a:t>
            </a:r>
            <a:r>
              <a:rPr lang="pt-BR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D.Sc</a:t>
            </a:r>
            <a:r>
              <a:rPr lang="pt-BR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 - Diretora</a:t>
            </a:r>
            <a:endParaRPr lang="pt-BR" dirty="0">
              <a:solidFill>
                <a:schemeClr val="tx1"/>
              </a:solidFill>
            </a:endParaRPr>
          </a:p>
          <a:p>
            <a:pPr lvl="0" algn="ctr"/>
            <a:r>
              <a:rPr lang="pt-BR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dace.diretora@poli.ufrj.br </a:t>
            </a:r>
            <a:endParaRPr lang="pt-BR" dirty="0">
              <a:solidFill>
                <a:schemeClr val="tx1"/>
              </a:solidFill>
            </a:endParaRPr>
          </a:p>
          <a:p>
            <a:pPr lvl="0" algn="ctr"/>
            <a:r>
              <a:rPr lang="pt-BR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21-993257423</a:t>
            </a:r>
            <a:endParaRPr lang="pt-BR" dirty="0">
              <a:solidFill>
                <a:schemeClr val="tx1"/>
              </a:solidFill>
            </a:endParaRPr>
          </a:p>
          <a:p>
            <a:pPr lvl="0" algn="ctr"/>
            <a:r>
              <a:rPr lang="pt-BR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ALEXANDRE FREITAS - Servidor técnico-administrativo</a:t>
            </a:r>
            <a:endParaRPr lang="pt-BR" dirty="0">
              <a:solidFill>
                <a:schemeClr val="tx1"/>
              </a:solidFill>
            </a:endParaRPr>
          </a:p>
          <a:p>
            <a:pPr lvl="0" algn="ctr"/>
            <a:r>
              <a:rPr lang="pt-BR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dace@poli.ufrj.br</a:t>
            </a: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15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t="4104" b="14268"/>
          <a:stretch/>
        </p:blipFill>
        <p:spPr>
          <a:xfrm>
            <a:off x="0" y="283029"/>
            <a:ext cx="12192000" cy="559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7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t="4740" b="11728"/>
          <a:stretch/>
        </p:blipFill>
        <p:spPr>
          <a:xfrm>
            <a:off x="0" y="326570"/>
            <a:ext cx="12192000" cy="572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6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t="4763" b="12339"/>
          <a:stretch/>
        </p:blipFill>
        <p:spPr>
          <a:xfrm>
            <a:off x="0" y="326571"/>
            <a:ext cx="12192000" cy="5682343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5219358" y="4320140"/>
            <a:ext cx="5801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dirty="0"/>
              <a:t>http://www.poli.ufrj.br/estudante/programa-de-estagios/</a:t>
            </a:r>
          </a:p>
        </p:txBody>
      </p:sp>
      <p:sp>
        <p:nvSpPr>
          <p:cNvPr id="4" name="Google Shape;127;ge396a53d20_3_2"/>
          <p:cNvSpPr/>
          <p:nvPr/>
        </p:nvSpPr>
        <p:spPr>
          <a:xfrm>
            <a:off x="8580617" y="1317938"/>
            <a:ext cx="2440329" cy="437116"/>
          </a:xfrm>
          <a:prstGeom prst="wedgeRectCallout">
            <a:avLst>
              <a:gd name="adj1" fmla="val -89013"/>
              <a:gd name="adj2" fmla="val 613511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/>
              <a:t>REGRAS PARA ESTÁGIO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287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e396a53d20_3_48"/>
          <p:cNvSpPr txBox="1"/>
          <p:nvPr/>
        </p:nvSpPr>
        <p:spPr>
          <a:xfrm>
            <a:off x="8084918" y="2288963"/>
            <a:ext cx="34056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O DESAFIO DA</a:t>
            </a:r>
            <a:endParaRPr sz="36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MENTORIA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36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15" name="Google Shape;215;ge396a53d20_3_48" descr="foto(3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1075" y="195943"/>
            <a:ext cx="7040880" cy="59407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075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42" descr="marketing-pessoa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393084" cy="621792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42"/>
          <p:cNvSpPr txBox="1">
            <a:spLocks noGrp="1"/>
          </p:cNvSpPr>
          <p:nvPr>
            <p:ph type="title"/>
          </p:nvPr>
        </p:nvSpPr>
        <p:spPr>
          <a:xfrm>
            <a:off x="4749440" y="1749606"/>
            <a:ext cx="3619500" cy="1725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pt-BR" sz="3600" b="1">
                <a:solidFill>
                  <a:schemeClr val="lt1"/>
                </a:solidFill>
              </a:rPr>
              <a:t>MENTORIA </a:t>
            </a:r>
            <a:br>
              <a:rPr lang="pt-BR" sz="3600" b="1">
                <a:solidFill>
                  <a:schemeClr val="lt1"/>
                </a:solidFill>
              </a:rPr>
            </a:br>
            <a:r>
              <a:rPr lang="pt-BR" sz="3600" b="1">
                <a:solidFill>
                  <a:schemeClr val="lt1"/>
                </a:solidFill>
              </a:rPr>
              <a:t>FOCO NA CARREIRA</a:t>
            </a:r>
            <a:endParaRPr/>
          </a:p>
        </p:txBody>
      </p:sp>
      <p:sp>
        <p:nvSpPr>
          <p:cNvPr id="223" name="Google Shape;223;p42"/>
          <p:cNvSpPr/>
          <p:nvPr/>
        </p:nvSpPr>
        <p:spPr>
          <a:xfrm>
            <a:off x="232078" y="203328"/>
            <a:ext cx="3085887" cy="1991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ACOMPANHAMENTO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DOS EGRESSOS 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EX- ALUNOS DA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ESCOLA POLITÉCNICA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 UFRJ </a:t>
            </a:r>
            <a:endParaRPr sz="2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0540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ge396a53d20_3_54" descr="parceiro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ge396a53d20_3_54"/>
          <p:cNvSpPr txBox="1"/>
          <p:nvPr/>
        </p:nvSpPr>
        <p:spPr>
          <a:xfrm>
            <a:off x="232128" y="226498"/>
            <a:ext cx="9474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MENTORIA – ESCRITÓRIO DE CARREIRA  </a:t>
            </a:r>
            <a:endParaRPr sz="1600"/>
          </a:p>
        </p:txBody>
      </p:sp>
      <p:sp>
        <p:nvSpPr>
          <p:cNvPr id="240" name="Google Shape;240;ge396a53d20_3_54"/>
          <p:cNvSpPr/>
          <p:nvPr/>
        </p:nvSpPr>
        <p:spPr>
          <a:xfrm>
            <a:off x="2763269" y="6281452"/>
            <a:ext cx="844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DIRETORIA ADJUNTA DE CARREIRA E EMPREENDEDORISMO (DACE) - ALICE FERRUCCIO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5094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"/>
          <p:cNvSpPr txBox="1">
            <a:spLocks noGrp="1"/>
          </p:cNvSpPr>
          <p:nvPr>
            <p:ph type="title"/>
          </p:nvPr>
        </p:nvSpPr>
        <p:spPr>
          <a:xfrm>
            <a:off x="252050" y="0"/>
            <a:ext cx="9967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500" b="1" dirty="0">
                <a:solidFill>
                  <a:schemeClr val="dk1"/>
                </a:solidFill>
              </a:rPr>
              <a:t>PLANO </a:t>
            </a:r>
            <a:r>
              <a:rPr lang="pt-BR" sz="3500" b="1" dirty="0"/>
              <a:t>DE AÇÃO </a:t>
            </a:r>
            <a:r>
              <a:rPr lang="pt-BR" sz="3500" b="1" dirty="0" smtClean="0"/>
              <a:t>PARA SUA CARREIRA</a:t>
            </a:r>
            <a:endParaRPr sz="3500" dirty="0"/>
          </a:p>
        </p:txBody>
      </p:sp>
      <p:pic>
        <p:nvPicPr>
          <p:cNvPr id="84" name="Google Shape;84;p3" descr="MMj02347000000[1]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76500" y="1087587"/>
            <a:ext cx="7010400" cy="4857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266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43" descr="http://www.streatsahead.com/Images/Target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5200" y="1584600"/>
            <a:ext cx="6834299" cy="396212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43"/>
          <p:cNvSpPr txBox="1">
            <a:spLocks noGrp="1"/>
          </p:cNvSpPr>
          <p:nvPr>
            <p:ph type="title"/>
          </p:nvPr>
        </p:nvSpPr>
        <p:spPr>
          <a:xfrm>
            <a:off x="192625" y="365125"/>
            <a:ext cx="10027200" cy="9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pt-BR" sz="3200" b="1"/>
              <a:t>PROGRAMA DE MENTORIA DO ESCRITÓRIO DE CARREIRA </a:t>
            </a:r>
            <a:br>
              <a:rPr lang="pt-BR" sz="3200" b="1"/>
            </a:br>
            <a:r>
              <a:rPr lang="pt-BR" sz="3200" b="1"/>
              <a:t>O FOCO E FIT DEFINEM O SUCESSO</a:t>
            </a:r>
            <a:endParaRPr sz="3200"/>
          </a:p>
        </p:txBody>
      </p:sp>
      <p:sp>
        <p:nvSpPr>
          <p:cNvPr id="230" name="Google Shape;230;p43"/>
          <p:cNvSpPr txBox="1">
            <a:spLocks noGrp="1"/>
          </p:cNvSpPr>
          <p:nvPr>
            <p:ph type="body" idx="1"/>
          </p:nvPr>
        </p:nvSpPr>
        <p:spPr>
          <a:xfrm>
            <a:off x="192623" y="1706575"/>
            <a:ext cx="2272500" cy="3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lang="pt-BR" b="1"/>
              <a:t>Missão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lang="pt-BR" b="1"/>
              <a:t>Visão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lang="pt-BR" b="1"/>
              <a:t>Valores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lang="pt-BR" b="1"/>
              <a:t>Diretrizes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lang="pt-BR" b="1"/>
              <a:t>Objetivos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lang="pt-BR" b="1"/>
              <a:t>Metas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lang="pt-BR" b="1"/>
              <a:t>Indicadores</a:t>
            </a:r>
            <a:endParaRPr/>
          </a:p>
        </p:txBody>
      </p:sp>
      <p:sp>
        <p:nvSpPr>
          <p:cNvPr id="231" name="Google Shape;231;p43"/>
          <p:cNvSpPr txBox="1"/>
          <p:nvPr/>
        </p:nvSpPr>
        <p:spPr>
          <a:xfrm>
            <a:off x="9602975" y="2108250"/>
            <a:ext cx="2567400" cy="2875200"/>
          </a:xfrm>
          <a:prstGeom prst="rect">
            <a:avLst/>
          </a:prstGeom>
          <a:solidFill>
            <a:schemeClr val="accent2">
              <a:alpha val="3921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lang="pt-B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 SMART</a:t>
            </a:r>
            <a:endParaRPr sz="2800"/>
          </a:p>
          <a:p>
            <a:pPr marL="342900" marR="0" lvl="0" indent="-3683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lang="pt-B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eSpecífica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683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lang="pt-B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Mensurável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683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lang="pt-B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Alcançável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683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lang="pt-B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Realizável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683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lang="pt-B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Temporal</a:t>
            </a:r>
            <a:endParaRPr sz="2800"/>
          </a:p>
        </p:txBody>
      </p:sp>
    </p:spTree>
    <p:extLst>
      <p:ext uri="{BB962C8B-B14F-4D97-AF65-F5344CB8AC3E}">
        <p14:creationId xmlns:p14="http://schemas.microsoft.com/office/powerpoint/2010/main" val="8392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ge396a53d20_3_61"/>
          <p:cNvPicPr preferRelativeResize="0"/>
          <p:nvPr/>
        </p:nvPicPr>
        <p:blipFill rotWithShape="1">
          <a:blip r:embed="rId3">
            <a:alphaModFix/>
          </a:blip>
          <a:srcRect l="22588" t="21219" r="22451" b="12921"/>
          <a:stretch/>
        </p:blipFill>
        <p:spPr>
          <a:xfrm>
            <a:off x="1269250" y="62675"/>
            <a:ext cx="8837576" cy="59540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683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800" y="693920"/>
            <a:ext cx="10058400" cy="5186363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9"/>
          <p:cNvSpPr txBox="1">
            <a:spLocks noGrp="1"/>
          </p:cNvSpPr>
          <p:nvPr>
            <p:ph type="title"/>
          </p:nvPr>
        </p:nvSpPr>
        <p:spPr>
          <a:xfrm>
            <a:off x="1294700" y="806211"/>
            <a:ext cx="6957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pt-BR" sz="3500">
                <a:solidFill>
                  <a:schemeClr val="lt1"/>
                </a:solidFill>
              </a:rPr>
              <a:t>MENTORIA REMOTA </a:t>
            </a:r>
            <a:br>
              <a:rPr lang="pt-BR" sz="3500">
                <a:solidFill>
                  <a:schemeClr val="lt1"/>
                </a:solidFill>
              </a:rPr>
            </a:br>
            <a:r>
              <a:rPr lang="pt-BR" sz="3500">
                <a:solidFill>
                  <a:schemeClr val="lt1"/>
                </a:solidFill>
              </a:rPr>
              <a:t>ADRIANA MARIANO </a:t>
            </a:r>
            <a:endParaRPr sz="3500"/>
          </a:p>
        </p:txBody>
      </p:sp>
    </p:spTree>
    <p:extLst>
      <p:ext uri="{BB962C8B-B14F-4D97-AF65-F5344CB8AC3E}">
        <p14:creationId xmlns:p14="http://schemas.microsoft.com/office/powerpoint/2010/main" val="246374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Edifício abstrato" title="Edifício abstrato">
            <a:extLst>
              <a:ext uri="{FF2B5EF4-FFF2-40B4-BE49-F238E27FC236}">
                <a16:creationId xmlns="" xmlns:a16="http://schemas.microsoft.com/office/drawing/2014/main" id="{1805319F-612A-49F0-B6DA-8A214D5DBD2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5" name="Retângulo 34">
            <a:extLst>
              <a:ext uri="{FF2B5EF4-FFF2-40B4-BE49-F238E27FC236}">
                <a16:creationId xmlns="" xmlns:a16="http://schemas.microsoft.com/office/drawing/2014/main" id="{B6C8E487-ADDC-4F1B-A30A-BAABB4998F49}"/>
              </a:ext>
            </a:extLst>
          </p:cNvPr>
          <p:cNvSpPr/>
          <p:nvPr/>
        </p:nvSpPr>
        <p:spPr>
          <a:xfrm>
            <a:off x="-71016" y="0"/>
            <a:ext cx="12263015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BR" dirty="0"/>
              <a:t>2</a:t>
            </a:r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r>
              <a:rPr lang="pt-BR" dirty="0"/>
              <a:t>+</a:t>
            </a:r>
          </a:p>
          <a:p>
            <a:pPr algn="ctr" rtl="0"/>
            <a:endParaRPr lang="pt-BR" dirty="0"/>
          </a:p>
        </p:txBody>
      </p:sp>
      <p:grpSp>
        <p:nvGrpSpPr>
          <p:cNvPr id="40" name="Grupo 39" descr="Quadrados de ênfase: forma aberta preta escura, bloco verde sombreado e bloco branco com espaço reservado para texto.">
            <a:extLst>
              <a:ext uri="{FF2B5EF4-FFF2-40B4-BE49-F238E27FC236}">
                <a16:creationId xmlns="" xmlns:a16="http://schemas.microsoft.com/office/drawing/2014/main" id="{11BEC607-8474-408E-A7AC-48A065F31B63}"/>
              </a:ext>
            </a:extLst>
          </p:cNvPr>
          <p:cNvGrpSpPr/>
          <p:nvPr/>
        </p:nvGrpSpPr>
        <p:grpSpPr>
          <a:xfrm flipH="1">
            <a:off x="2398278" y="701595"/>
            <a:ext cx="7324426" cy="3883523"/>
            <a:chOff x="252031" y="-22763"/>
            <a:chExt cx="7324426" cy="7269963"/>
          </a:xfrm>
        </p:grpSpPr>
        <p:sp>
          <p:nvSpPr>
            <p:cNvPr id="42" name="Retângulo 41">
              <a:extLst>
                <a:ext uri="{FF2B5EF4-FFF2-40B4-BE49-F238E27FC236}">
                  <a16:creationId xmlns="" xmlns:a16="http://schemas.microsoft.com/office/drawing/2014/main" id="{B601E3FC-2016-4085-9A4B-A172702EAAE1}"/>
                </a:ext>
              </a:extLst>
            </p:cNvPr>
            <p:cNvSpPr/>
            <p:nvPr userDrawn="1"/>
          </p:nvSpPr>
          <p:spPr>
            <a:xfrm>
              <a:off x="979714" y="1181211"/>
              <a:ext cx="6117771" cy="606598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pt-BR" dirty="0"/>
                <a:t>2</a:t>
              </a:r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r>
                <a:rPr lang="pt-BR" dirty="0"/>
                <a:t>+</a:t>
              </a:r>
            </a:p>
            <a:p>
              <a:pPr algn="ctr" rtl="0"/>
              <a:endParaRPr lang="pt-BR" dirty="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="" xmlns:a16="http://schemas.microsoft.com/office/drawing/2014/main" id="{2CBF662F-A198-4AD3-8EBC-0EC9A52B2994}"/>
                </a:ext>
              </a:extLst>
            </p:cNvPr>
            <p:cNvSpPr/>
            <p:nvPr userDrawn="1"/>
          </p:nvSpPr>
          <p:spPr>
            <a:xfrm>
              <a:off x="500743" y="-22763"/>
              <a:ext cx="7075714" cy="5878284"/>
            </a:xfrm>
            <a:prstGeom prst="rect">
              <a:avLst/>
            </a:prstGeom>
            <a:noFill/>
            <a:ln w="1270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dirty="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="" xmlns:a16="http://schemas.microsoft.com/office/drawing/2014/main" id="{142E86C5-8E5F-4620-A4FB-D1F926179D18}"/>
                </a:ext>
              </a:extLst>
            </p:cNvPr>
            <p:cNvSpPr/>
            <p:nvPr userDrawn="1"/>
          </p:nvSpPr>
          <p:spPr>
            <a:xfrm>
              <a:off x="252031" y="655467"/>
              <a:ext cx="6475341" cy="5701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dirty="0"/>
            </a:p>
          </p:txBody>
        </p:sp>
      </p:grpSp>
      <p:sp>
        <p:nvSpPr>
          <p:cNvPr id="6" name="Título 5">
            <a:extLst>
              <a:ext uri="{FF2B5EF4-FFF2-40B4-BE49-F238E27FC236}">
                <a16:creationId xmlns="" xmlns:a16="http://schemas.microsoft.com/office/drawing/2014/main" id="{7E0E8055-17FA-43CE-9F03-E712F496B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1191" y="1129305"/>
            <a:ext cx="6609256" cy="1508126"/>
          </a:xfrm>
        </p:spPr>
        <p:txBody>
          <a:bodyPr rtlCol="0">
            <a:normAutofit/>
          </a:bodyPr>
          <a:lstStyle/>
          <a:p>
            <a:r>
              <a:rPr lang="pt-BR" sz="4000" dirty="0" smtClean="0">
                <a:solidFill>
                  <a:srgbClr val="2F3342"/>
                </a:solidFill>
              </a:rPr>
              <a:t>APRESENTAÇÃO DA DACE</a:t>
            </a:r>
            <a:endParaRPr lang="pt-BR" sz="4000" dirty="0">
              <a:solidFill>
                <a:srgbClr val="2F3342"/>
              </a:solidFill>
            </a:endParaRPr>
          </a:p>
        </p:txBody>
      </p:sp>
      <p:sp>
        <p:nvSpPr>
          <p:cNvPr id="7" name="Subtítulo 6">
            <a:extLst>
              <a:ext uri="{FF2B5EF4-FFF2-40B4-BE49-F238E27FC236}">
                <a16:creationId xmlns="" xmlns:a16="http://schemas.microsoft.com/office/drawing/2014/main" id="{9935280A-EBD5-4EFA-81A0-313C85F987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0405" y="2638671"/>
            <a:ext cx="6609256" cy="1566572"/>
          </a:xfrm>
        </p:spPr>
        <p:txBody>
          <a:bodyPr rtlCol="0">
            <a:noAutofit/>
          </a:bodyPr>
          <a:lstStyle/>
          <a:p>
            <a:r>
              <a:rPr lang="pt-BR" sz="1800" dirty="0" smtClean="0"/>
              <a:t>Diretora Adjunta: Profa. Alice Ferruccio</a:t>
            </a:r>
          </a:p>
          <a:p>
            <a:r>
              <a:rPr lang="pt-BR" sz="1800" dirty="0" smtClean="0"/>
              <a:t>Técnico Administrativo: Alexandre Freitas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87" y="4477603"/>
            <a:ext cx="2434358" cy="259547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546" y="4896183"/>
            <a:ext cx="4278162" cy="185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3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262" y="696600"/>
            <a:ext cx="10141476" cy="5223049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1"/>
          <p:cNvSpPr txBox="1"/>
          <p:nvPr/>
        </p:nvSpPr>
        <p:spPr>
          <a:xfrm>
            <a:off x="1268552" y="903645"/>
            <a:ext cx="61812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MENTORIA REMOTA</a:t>
            </a:r>
            <a:endParaRPr sz="35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PEDRO RODRIGUES </a:t>
            </a:r>
            <a:endParaRPr sz="3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065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16" descr="data:image/png;base64,iVBORw0KGgoAAAANSUhEUgAAB5AAAANICAYAAAAB+HPkAAAAAXNSR0IArs4c6QAAIABJREFUeF7s3QecFeW9//Hf7sIuvRfpRREQRBQQUQER7N1o7DEq9tx70/4mJsYUE3OviUluck00Go0Ne4wVEFHsYgFRVJr0XpelLWV3/6/vg3OYHeb0wjnsZ16X1wo788zMe56Zk3u+83ueopqamhpjQQABBBBAAAEEEEAAAQQQQAABBBBAAAEEEEAAAQQQQAABBBCo8wJFBMh1vg8AgAACCCCAAAIIIIAAAggggAACCCCAAAIIIIAAAggggAACCDgBAmQ6AgIIIIAAAggggAACCCCAAAIIIIAAAggggAACCCCAAAIIIIAAATJ9AAEEEEAAAQQQQAABBBBAAAEEEEAAAQQQQAABBBBAAAEEEEBgjwAVyPQGBBBAAAEEEEAAAQQQQAABBBBAAAEEEEAAAQQQQAABBBBAAAEnQIBMR0AAAQQQQAABBBBAAAEEEEAAAQQQQAABBBBAAAEEEEAAAQQQIECmDyCAAAIIIIAAAggggAACCCCAAAIIIIAAAggggAACCCCAAAII7BGgApnegAACCCCAAAIIIIAAAggggAACCCCAAAIIIIAAAggggAACCCDgBAiQ6QgIIIAAAggggAACCCCAAAIIIIAAAggggAACCCCAAAIIIIAAAgTI9AEEEEAAAQQQQAABBBBAAAEEEEAAAQQQQAABBBBAAAEEEEAAgT0CVCDTGxBAAAEEEEAAAQQQQAABBBBAAAEEEEAAAQQQQAABBBBAAAEEnAABMh0BAQQQQAABBBBAAAEEEEAAAQQQQAABBBBAAAEEEEAAAQQQQIAAmT6AAAIIIIAAAggggAACCCCAAAIIIIAAAggggAACCCCAAAIIILBHgApkegMCCCCAAAIIIIAAAggggAACCCCAAAIIIIAAAggggAACCCCAgBMgQKYjIIAAAggggAACCCCAAAIIIIAAAggggAACCCCAAAIIIIAAAggQINMHEEAAAQQQQAABBBBAAAEEEEAAAQQQQAABBBBAAAEEEEAAAQT2CFCBTG9AAAEEEEAAAQQQQAABBBBAAAEEEEAAAQQQQAABBBBAAAEEEHACBMh0BAQQQAABBBBAAAEEEEAAAQQQQAABBBBAAAEEEEAAAQQQQAABAmT6AAIIIIAAAggggAACCCCAAAIIIIAAAggggAACCCCAAAIIIIDAHgEqkOkNCCCAAAIIIIAAAggggAACCCCAAAIIIIAAAggggAACCCCAAAJOgACZjoAAAggggAACCCCAAAIIIIAAAggggAACCCCAAAIIIIAAAgggQIBMH0AAAQQQQAABBBBAAAEEEEAAAQQQQAABBBBAAAEEEEAAAQQQ2CNABTK9AQEEEEAAAQQQQAABBBBAAAEEEEAAAQQQQAABBBBAAAEEEEDACRAg0xEQQAABBBBAAAEEEEAAAQQQQAABBBBAAAEEEEAAAQQQQAABBAiQ6QMIIIAAAggggAACCCCAAAIIIIAAAggggAACCCCAAAIIIIAAAnsEqECmNyCAAAIIIIAAAggggAACCCCAAAIIIIAAAggggAACCCCAAAIIOAECZDoCAggggAACCCCAAAIIIIAAAggggAACCCCAAAIIIIAAAggggAABMn0AAQQQQAABBBBAAAEEEEAAAQQQQAABBBBAAAEEEEAAAQQQQGCPABXI9AYEEEAAAQQQQAABBBBAAAEEEEAAAQQQQAABBBBAAAEEEEAAASdAgExHQAABBBBAAAEEEEAAAQQQQAABBBBAAAEEEEAAAQQQQAABBBAgQKYPIIAAAggggAACCCCAAAIIIIAAAggggAACCCCAAAIIIIAAAgjsEaACmd6AAAIIIIAAAggggAACCCCAAAIIIIAAAggggAACCCCAAAIIIOAECJDpCAgggAACCCCAAAIIIIAAAggggAACCCCAAAIIIIAAAggggAACBMj0AQQQQAABBBBAAAEEEEAAAQQQQAABBBBAAAEEEEAAAQQQQACBPQJUINMbEEAAAQQQQAABBBBAAAEEEEAAAQQQQAABBBBAAAEEEEAAAQScAAEyHQEBBBBAAAEEEEAAAQQQQAABBBBAAAEEEEAAAQQQQAABBBBAgACZPoAAAggggAACCCCAAAIIIIAAAggggAACCCCAAAIIIIAAAgggsEeACmR6AwIIIIAAAggggAACCCCAAAIIIIAAAggggAACCCCAAAIIIICAEyBApiMggAACCCCAAAIIIIAAAggggAACCCCAAAIIIIAAAggggAACCBAg0wcQQAABBBBAAAEEEEAAAQQQQAABBBBAAAEEEEAAAQQQQAABBPYIUIFMb0AAAQQQQAABBBBAAAEEEEAAAQQQQAABBBBAAAEEEEAAAQQQcAIEyHQEBBBAAAEEEEAAAQQQQAABBBBAAAEEEEAAAQQQQAABBBBAAAECZPoAAggggAACCCCAAAIIIIAAAggggAACCCCAAAIIIIAAAggggMAeASqQ6Q0IIIAAAggggAACCCCAAAIIIIAAAggggAACCCCAAAIIIIAAAk6AAJmOgAACCCCAAAIIIIAAAggggAACCCCAAAIIIIAAAggggAACCCCwfwbIGzZssM8//9xmzpxpq1atsi1btkQudePGja19+/Z22GGH2YABA0x/Z0Ggrgl89tln9vDDD7vTbtCggY0dO9a6du1acAzbt2+3OXPmmM5n4cKFVlFRYdXV1e486tevb61bt7aDDz7YhgwZYu3atbOioqKCO0cOGAEEEEAAAQQQQAABBBBAAAEEEEAAAQQQQAABBBDItcB+UYFcU1NjixYtshdeeMGWLl1q+nu8pbi42IXIp59+ujVr1ize6gX7+8rKSnv99detR48e1qdPn4I9Dw48cwKFHiBv3LjRJk2aZNOmTbNdu3YlBHPAAQfYWWedZQceeGBC67MSAggggAACCCCAAAIIIIAAAggggAACCCCAAAIIIFBXBQo+QFZA+swzz9inn36aUHAcvNBNmjSxCy+80FUq7k+LKjEVsL344ou2detWu+yyy+zQQw/dn06Rc0lRoFADZPXpqVOnuj69c+fOpM9eL42MGjXKxowZYyUlJUlvzwYIIIAAAggggAACCCCAAAIIIIAAAggggAACCCCAQF0QKOgAuby83B588EFbtmxZrWulUHjgwIHWq1cv69Chgxu6VsPdLliwwKZPn+6Gu/WGutWGGu72/PPPd9vsL8vixYvtvvvuMwXsWgiQ95crm/55FGKAXFVV5UYYeO+992q9KFKvXj3r3bu39e/f37p06WJlZWXu93omeEPZe/eA5PQsGDRokH3jG98gRE6/K9ECAggggAACCCCAAAIIIIAAAggggAACCCCAAAII7IcCBRsgb9u2zYXH8+fPj1yWRo0auSGpjzjiCFO1YbRl3bp1Nm7cOFuyZElkFYXOV199tQuc94eFAHl/uIrZOYdCC5AVCE+ePNkNW+0NT6/7W3Mbn3baaW4e52iLKpVffvllFzx7L40oRD7jjDPs2GOPzQ4wrSKAAAIIIIAAAggggAACCCCAAAIIIIAAAggggAACBSxQkAGyQqRnn33W3n///Qh969at7corr7S2bdsmdDnCAuh+/frZpZdeul9UJhIgJ9QN6uRKhRYgz5o1yx566KHIfMeqOj7vvPPs8MMPdxXF8ZawAFrznl977bUJPy/i7YPfI4AAAggggAACCCCAAAIIIIAAAggggAACCCCAAAL7i0BBBsjz5s2zf/7zn7Zjxw53HVINg9asWWP33HOPVVRUuHZKS0vtqquush49ehT89SVALvhLmLUTKKQAecuWLW4odm+YegXGGn76yCOPTMpHQ2A/8sgjblhrbznuuOPs1FNPTaodVkYAAQQQQAABBBBAAAEEEEAAAQQQQAABBBBAAAEE9neBgguQFQQ9+uijNnPmTHdt0h2O9tVXX7VXXnklcp2HDh3qAqpCXwiQC/0KZu/4CylA/vjjj+3JJ5+MDF198MEH2+WXX+7mLU92Cd4T7dq1s+uuu840fD0LAggggAACCCCAAAIIIIAAAggggAACCCCAAAIIIIDAboGCC5BXrlzpqoZVmahFQ1ZrKFpVIaeyrF271h544AHXziGHHGK9e/d2bcUaGnf79u02Y8YMN4S25lPWcNhaFGq1b9/eBgwY4OZnbdy4ccxD2rhxo911111WXl7u5nEdO3asde3a1TRvq9p/9913bdWqVe7vOh4dV69evWzkyJFuP8GlsrLS7r//flu4cGHM/Xbv3t0N9x02d6wC+jlz5tj06dNdO6rO9uaO1dDBTZs2tQMPPNCOOuoo69KlS0JDCOtg1Ibae/vtt23BggWR6ycjndPo0aPdOQXP4bLLLrNDDz005vnomL/44gs3z+2KFSsibet6aGjzgQMHml4MSOd6TJs2zR27rveuXbtMFgcccIAdffTRdthhh9UKNDVk8qJFi0wvJ+hcvevXokULt+7xxx8fc97eVPpxLGNds759+9qoUaOcRyoBcqaMkzk3uWmkgblz57rNSkpKTP1B92kqi85Bc59v2LDBtaEh6xUiq11vSeXFi2Cf1TW+5JJLah1iWL/W/j/55BPXT9SvdBy6PpqbWfO4+0Ny3T+6Lz/44INa94/mglYArueGnjkK2P3nE89Jz9GpU6e649AxyFxLw4YN3XzwOg6dT1lZWbym+D0CCCCAAAIIIIAAAggggAACCCCAAAIIIIAAAgjsJwIFFyB/+OGH9tRTT0X4c1kxrABqypQp9tprr0WClmj9QOGPAjuFvdGqJcMCZIWPjz32mK1fvz5qF1NoNGzYMDf8rr/tdAJk7Veh8fPPP29bt25NqHsrQL744otd6BVrUWD3xBNP2Pz58+Oek4JkzXfrheCxAmQds4Ykfvrpp+MeczavR8+ePZ2DAn7ZqX8q0NbxhS0K/C688EIX9mVqUfincHTJkiUxjdUnFdRrXS3+FxfCNsy0cTLnq5c77r777sgQ87moGM5VgKz+oj6ulx6C/aRRo0Z2zTXXWMeOHR3X0qVL3fDbsZ4Jnmvz5s3dCAp6ESbeSzAvvvii6XnqvSAS7droeE4//XQXJuvZw4IAAggggAACCCCAAAIIIIAAAggggAACCCCAAAL7t0DBBciPP/64qRrUWxTEqMI024uqjBWCKhhMZjnooINc1aQq+oJLMEAeM2aMC6cTDXBVBXzOOedEgqJUA2QFWJMnT7ZJkyZFDT2jnbNCPVWAq8o1bNE806qKVsCZyKKqTLkoNNMSLUBW6CUrVW/GC8D8+1Xl6QUXXJDx66HjVnCnoC9WUO4dS6rzdocZKvRUpe7mzZvjEitUVGXp8uXL3bqxAuRsGMc9QN8KejlALxN4Aasq0S+99NKEq96T2Ze3bq4CZL08oMrqsJcM+vfv7yqYVUmsSnaNkJDoM0Hnoer4b37zm1Gfixrx4MEHH4zMK52Ik/rNoEGDXB9PpsI5kbZZBwEEEEAAAQQQQAABBBBAAAEEEEAAAQQQQAABBPJLoKAC5B07drgw0gvoFMpeffXV1rlz56yqqvJYVa6aj9VbVNF6zDHHuKGRW7Vq5f5Zwz2rok9DHfsDHwUv55133l7Biz9AVkCjPwrt1LaGsdXwyAoaFTIpiH355Zdt1qxZkdApWKnoR0gmCNOQxqp61tDMWtSuhlnW0LXecN4yUAisCmwF+P7QVtWJI0aM2OsaKHRXUOUPVGV18sknu+GDdZ5aR8PnTpw4MTQkixYgKzzWNl4A510PDeOrimhVSipQl9eECRNqVW8mez3kcdJJJ7mhyTUMtob5lcFLL73k9qGltLTUWrZs6YYcD14/b/jh5557rtZxHHfcca6KPJ1l06ZNbkj31atXR5rp1KmTqxjVUOUK+zRMsfqlrl0wiIwVIGfDOJlzff311238+PGRTU455RRX1Z/NJZn7xjuOVIaw9rZVpfDZZ5/t+qzuBQ1dr+H0NUy8+pnuHw1drcXrV3pxRJXG6uO6LzWsv/q41vPuBz0T9WwMvrgSdk9697texNH9rv6qe13PsY8++igy2oKeTyeccIIbbj5WdXM2rw9tI4AAAggggAACCCCAAAIIIIAAAggggAACCCCAQPYFCipAVoWlhrT1wjLNKXvjjTe6MCWbiwJOVR8rrNGiEPTb3/62mwM3bFHYq+DHO06FLarcO/LII2ut7g+QvV/EalvBjkLLt956K9LOiSeeaKpcDi6JBmEKqVThOG/ePNeEwqQrrrjCunXrFpVUHk8++WQkcNYcxvIIDtX95ptvmobJ9RYFsOeff37ofKrRqiLDAmTNc3zvvfdGKm4VmKoyNdpQ2jrHZ555JlK5rlBVVcjByvWw66E2FcR5Lwn4URQia7hqr194ft/61rdMw1oHF4VyOm5vKOJYc1En2p9Vgf3KK69EVtcww+prYcOmh1WDRwuQs2Wc6HlpPV0zzc/rLYnMh51M+2HrJnrf+LdNNUDWfaNzCpuLXO37j0V9VveOrm/YouBYfUGjCGjR+pdffrn16dOn1urB/qL7XMcQbQ55zeH98MMPR+41vSihe10jK7AggAACCCCAAAIIIIAAAggggAACCCCAAAIIIIDA/ilQUAFyMODLxZyowYBVYc+VV17pqjtjLcEALqwiMHg+Cn0U5miY5WhLcF7YaMP6JhqEKSD6xz/+Yaru1pJIVWzQJCwIDYb9CnnHjh3rKnijLUEzrRcMDRWUKVj84IMPXDOaT1gBr4ZljrWo8lLV6xoSWIsCMAXl/qA12esRPEe1Gy3Q947NPwR7ui9ApGKseXfl4FVOhwXI2TRO5jH66KOPuopcLdEC0WTaS2TdRO8bf1upBMiJ3OsaGUDhrRa9JHP99deHvsjgHYueDXpBQS+a6H7Q6Aiq9PcWjZCganW9SKBFL0Xo3ok3h7mq+DWUuDdCgX+I7URMWQcBBBBAAAEEEEAAAQQQQAABBBBAAAEEEEAAAQQKS6CgA+RMVHDGu1zBQElVxKrwTGQIVw05rWGDtYQFYMHAUiGrAh1VAUdbgmFVNINEg7CvvvrKDVWr8FaVtApVO3bsGI/F/OFeWJCv0ElV2GpTVpqTVUNHx1v8Zlo3GCAHQ9NkrofO8/nnn3eHoCBbczf7q8iTvR4K0jX3sOay1RJrSHHvvP0VoOkGyH5jta8KVQ3hHWvR9dC1mzlzplstLEDOpnG86+//vb+PxRpqO5k2462b6H3jbyeVAFnh7Q033BC18lft+wPkeBXI8c7La09zdHvDXEcbej7YVrDPhN07ieyfdRBAAAEEEEAAAQQQQAABBBBAAAEEEEAAAQQQQKAwBAo6QE43gEvkEmnuWA1TrCXZKkhVu6q616v2DFanBgNLzTl8ySWXxD0sf7CWboAcd2dRVvAfQ9h10NDVGsJai4bHve6666xNmzZxd6dAWxWyCme1BAPk4O8vvvjivYaijraT4PUIbhu8HtGqu/3txwvSg8fiD5DTDUX9bSUT6vn7dNgxZNM4bgfwreC3DesLybSV6Lq5CpA1xLlGMtCQ0NEWzW2simHNYa2lXr16NnjwYBs+fHhknu9Ez0vr+e/JZPqLttWw9ePGjYvsLhfDiSdzbqyLAAIIIIAAAggggAACCCCAAAIIIIAAAggggAACmRMoqABZQex9993n5gbVkosAOdUgVMcXLyAO/j7e8MfeZd8XAbKqEDWH75w5c1xl5JIlSyJD2gavg9bV0LtffPGFO+SuXbu64aujzfXq785Bk2BQ5Q8/070N4gX6mlta68RaErkW/u0zGSAnG157x+EPScMC5GwaJ3PNNLezvLwlF6FlrgLkRF4W0X2k4do/+uijvdg09LrmL9Y83prnONocxt6GwXsykdEO/DsNuiT6rErmerMuAggggAACCCCAAAIIIIAAAggggAACCCCAAAII5IdAQQXIwRAk3QrORC5BvErbWG0Eh7bV3MYKwVTJrCUfA2RV/i5fvtyF9EuXLnVDW2/atClSBRl2vsEAOXjeiVRbeu1u3brVzeO6bNky90/B0NAfwCZy/WKtM2LECNMwvt6SyvXYVwFycPjsZIZzLy8vt7vuusv1v7B7KJvGyVyzYJCdi9AynwJkWWnubr2MMW/evJh0Gj5dzxdVJ2tY9uAQ+4kOfR9tJ8F7I3jvJHNdWRcBBBBAAAEEEEAAAQQQQAABBBBAAAEEEEAAAQTyW6CgAmRR+iuC9fdkhjBO5VJkMkAOhnypBJY6h0RCy2SDsA0bNrj5gb/88kurrq5OiipegJxItaW3w2DQlc0AeejQoW4+a29J5Xokci38mJmqQE4nEPSfZ7YD5KBxMh0rOJR2IkOKJ9N+2LrJ3jdqI5U5kJO5J/SygKqQJ02aZJqfOt7Stm1bN+e4KpSj3VfJvHCgNuKNphDvmPg9AggggAACCCCAAAIIIIAAAggggAACCCCAAAIIFI5AwQXIn3/+uT300ENWU1PjlNMJqLzL9Nxzz5nmx1UFX//+/a1du3ZWXFzsfp1ugOwfcjsYGqUSWAaPKRNzIGt+U83z7M07HNZ9NWRu+/bt7aCDDnJGU6ZMsZkzZ7pV4wXIyYRVwWHKYwXIma5AT+V67KsAOZ0K5GQC5EwbJ/NorKiosL/+9a+2fv16t5nuS82l3aRJk2SaqbWuhmB/9tlnrVevXu5+P/DAA01921vyMUD2jk3PvNWrV5sqszU8vIaU956DQRBVJF9xxRWREDmdFw7Utr9qXX/PRTV4yheZDRFAAAEEEEAAAQQQQAABBBBAAAEEEEAAAQQQQCAtgYILkBVk/O1vfzNVzGpRtd21114bdw7QaEoKqe655x5bs2aNWyUYmPnnYdU8owqw2rRpkxB6vKq9VAJL7TiR0DLRIEzB+QMPPGAaOtpbWrVq5UJihWsdOnSwxo0b1wrZgseQyzmQ3377bVcprUVDgV9++eVuDthMLKlcj0Suhf/YMlWBHLwGumY33HBDQveBhibXMOEaHjksIM6mcTLXSeHoY489ZnrBwbveeqFAwW8qi9rTnMIffPBBZPNgEBq8b0455RQbNWpUzN1luwI52s694eZnzJjh5iVX//UvnTt3tquvvtoaNmzoguZHHnnEraeFOZBT6UFsgwACCCCAAAIIIIAAAggggAACCCCAAAIIIIBA3RAouAA5GAJprs8zzjjDjj322JSumMIkhUpeJZ8qbFW551Ul+udhTTawDA7BGwyrUgksdZKJhJaJBMiaU1pteZXEOj8d48iRIyMV2GGowTAqGCBrG/9Q48kE7wq0//GPf7hhgbUEK5BnzZplDz74oOnYtWSyEjKV65HItfAbZjJAfv311238+PGu+WQqhf2GYdtl0zjZm1SVtpoD2LveBx98sHtpwF81nGibeklEL4vopREtqtK95pprrGPHjpEmgvdNIv0r3osiajyRkDnR84i2nuYNl5VXsa3gWAGyguTgPamXQvTijeZLTmQJzkcdvC8TaYN1EEAAAQQQQAABBBBAAAEEEEAAAQQQQAABBBBAoDAECi5AFmsw5FFAqTBE1cjJLApaVImpoWC1KIzW3KGDBg2KNBPc15FHHunmzdW68ZaXX37ZDfWsJSx8TiWwVFuJhJaJBMjBIYITHWpa87DefffdbjhdLWEBsj/4C3ONZucPWLVOMKjStdK+vWpLVVKOHTvWVUmnu6RyPRK5Fv7jymSAHHxB4fTTT7cRI0bEZAi+gBEWIGfTONlrFAxe1Zd0/+k+TGZRAP3000/bxx9/HNlMVfaXXHKJuze9JdgHxowZ415SiLUEr0PY/MbJBsg6XlWCq21VjPfu3dsuuOCCuKccK+hV9bGqkL2XZRLpL9ph8EWTZMPnuAfNCggggAACCCCAAAIIIIAAAggggAACCCCAAAIIIJBXAgUZICsA0Tym77//fgRT86OqMjHREFnD96qSdf78+ZE2wgJUDROrIZ7nzZvn1lPgduWVV5rWjbWsWLHChdMKW7WEDbWdSmCpthIJLRMJkIP719DACmz9gVrYOQartsMC5ODQ4N26dXNuqoqMtii4lJlXQan1ggFyMMxSoHjCCSfY6NGj44b6CuQU6isAa9q0qZ122mlumG5vSeV6JHIt/OebyQBZfVheChi1aBhrVZy2bt06qnGwCjcsQM6mcSpPP1VEa97zXbt2uc1VfXzeeefZwIED415zra/nxeTJk23SpEmR8DRaxXbwpYrgiATB4w8bFjtTAbKqifUihhZdU1VLt2zZMiahP0CWk+45r48H78lE+ot2FvSPZ5LKNWYbBBBAAAEEEEAAAQQQQAABBBBAAAEEEEAAAQQQyB+BggyQxae5kBWeeXMX6980JK2q6o444oioQzAr8NFQr5pbNbithq5W0BlcNAfrE088ERlGV8HLt7/97ajDv6pdhdNehW60YbZTCSx1bImElsEA+eKLL3aBm38JVhI3adLEBU7ekLdBB9kpPNYcxArWvSUsQNbvFNi+8MILkdBO10XVo2HDD2sOZpktWLCg1m7DhsrVOhrmeseOHW7devXquUDx8MMPjxooapjuJ598MjI0dlggl8r1SORa+E8okwGy2g2G+T169HAvUuheCC4KEBVKaphwb4kWpGbLOJVHnwJtDTP/0UcfRTYvLi62IUOGuJcAdA7Rli1btti///1v+/TTTyP9MNZLB+rX//znP23u3LmRvqVRCYL3jn6p+2Hq1KnufvDCbf17JgJktaNqafVZr2I41v2j9XUP3X///W6EBi1hL60EK/z1vNM9plEcwhb1A/UZ70UY3Wvf+ta3MjbveCr9gW0QQAABBBBAAAEEEEAAAQQQQAABBBBAAAEEEEAguwIFGyCLRZWXqkxUmOxfFIQq8Onbt6+pMlmLgiQNB6sKvVWrVkVCGf1OoUi0kEi/Dxv+ViHoMcccY0OHDnWVn1oU0Kl9BacKc7ylZ8+eLtQLVt+mEliqzURCy5UrV7r5XnXeWnSMCm/v0QgLAAAgAElEQVTlofP1AkYFcwohvUVB0sknn2wa3tcL5tTGnDlz7M0337Tly5fXstN2zZs3txtvvNENZe1fwqq8Nefqqaee6qoiZaihfRXuvvLKK3tdR7UVFiCHVZQqFNT8uDp27UNV1AoDda3feOMN0/C91dXV7vAyGegnci38JpkOkNU3NSzx559/HtmNroOGXfauoa6DXoKYOHFirX6pDaIFyNkyTvVxpnPQSxxeRa7XjvqyhnceMGCAe/lD110mCskVGs+ePbtWuKvtNES9XjiIVmkfDG7VTzXHuu533R9qf+HChaZrqREMZOXtV+1nKkDWfXffffe5F168RUO2q+JezxTv/pSNznPChAmR6n318ZNOOsmOP/74uPekngVaT89MnZ/uE40GoOeYQnv/yyLx7FK9vmyHAAIIIIAAAggggAACCCCAAAIIIIAAAggggAAC+SNQ0AGyGBV0KEDzhyzJ8Co8Of/8861fv34xN4sWYMXbl4IeVf+GVfhlM0BWgK0K7TAXhcjXXXedKWgPDmkc73z0e5kpnJ82bZoLz6KFkFo3OM90rPYVeikMVDinYFlLWICsf/eqUhX2eRWaiRy79jFy5EgXrgUDxFSux74OkHXO0aq3o3noZQJtI+NY1y4bxolco2jrKMh88cUX3dD1yVxzrz1VLR999NGuajnWMO1hLz7EOm4N6dyhQwd766233GqZCpDVloJwDaHvfyElEUMNR685k8OGjNcLN6r2T+aZqftG56WXUMrKyhI5BNZBAAEEEEAAAQQQQAABBBBAAAEEEEAAAQQQQACBAhUo+ABZ7gqWVB2rSlMveIx3PRQmqWrxlFNOiTuvqNeWArUpU6bYa6+9VqsqL2xfqlocNWqUCyvDhmzWNqkEltou0dBSVacaAtc/vK621xzA1157bWQIblVyK4T3zz0cdk5+s+3bt9eqcFYIryGFwxaF/OPGjbMlS5ZEvSyqJFUVpCqTFZjFC5DVkColFWIrVEwkYFPwfeaZZ0Yd6jqV65HotfBOPNMVyF67uh5yUAW8V2kdhq0XGhSgalhiBYmxAuRsGMe7L+P9XsGxhpd+7rnnag1BH287VaXr2qt/KQyNt2g0gaeeespV9kZb/KGqwmNV0WvJZICs9jSagPqZqunjLbqP9MzRvRTtuaM2Eu0vWjeRqQHiHRe/RwABBBBAAAEEEEAAAQQQQAABBBBAAAEEEEAAgcIR2C8CZI9bAa9CSoWK8+bNcwGtf/hVBaft27d3AY/CY/09lUVDy2p4XIV1CkdVsahF1X6aW/eoo45y+4hXqZdKYKn9JBpaKmzTsN0a2lZDT3tBsoIlzXWsMM1b5DRjxgx79913XVDluWldnZO8FBBruGotCng136qqhbWoClNzSEcLrRRqal0Ni6t5Vb2htZs2beqqmRW2az/BuZujVSD7r5vCMA1trOuxYsWKSNsK+HSNu3bt6oYtVlVmrMrTVK5HotfCO95sBche+96Q3QpZFYKqD6hfauhjVd/KYNOmTXbXXXclFCB77WbKOJX7LWwbnZdeeFCf1RDoGzZsiFx3re/1Ww1rrn6rqvtEgmP/vrQPVQDr5RR/n1Wf6tWrl+uzCqbVrv+6ZjpA1jF594+qr3Uf6dp6Lwp4zx3vHk3muSY3VfHreaZnmXffqw1VVQ8bNizufZOpa0o7CCCAAAIIIIAAAggggAACCCCAAAIIIIAAAgggkB8C+1WAnB+kHEU6ArNmzXLD6+plgLCgO5222RYBBBBAAAEEEEAAAQQQQAABBBBAAAEEEEAAAQQQQAABBGILECDTQ7IioEpiDYutIZJVAXzcccdZmzZt4u5LFcrPP/+8W0/zRmuu5kS2i9swKyCAAAIIIIAAAggggAACCCCAAAIIIIAAAggggAACCCCAQFwBAuS4RKyQioDmbb3nnnsiwwqffvrpNmLEiJhNBYfF7t69uxtqWyE0CwIIIIAAAggggAACCCCAAAIIIIAAAggggAACCCCAAAIIZF+AADn7xnVyD5oX+t5777WlS5e689f8xldffbW1atUq1ENDVk+cONHeeOMNN2+vlkRC5zqJy0kjgAACCCCAAAIIIIAAAggggAACCCCAAAIIIIAAAgggkCUBAuQswdKsmYajfuGFFyKBcKNGjeykk06yAQMGWOPGjR2Rqo4VMr/00ku2bNmyCFu7du3s2muvtaZNm0KJAAIIIIAAAggggAACCCCAAAIIIIAAAggggAACCCCAAAI5EiBAzhF0XdyNqpAffvhhmzdvXlKn36JFC/vWt75lnTt3Tmo7VkYAAQQQQAABBBBAAAEEEEAAAQQQQAABBBBAAAEEEEAAgfQECJDT82PrOAI7d+60l19+2d577z2rrq6OuXZRUZH16dPHzj77bGvZsiW2CCCAAAIIIIAAAggggAACCCCAAAIIIIAAAggggAACCCCQYwEC5ByD19Xdbdy40T788EP79NNPbd26daZgWUu9evWsefPm1rdvXxs6dKhp6GoFySwIIIAAAggggAACCCCAAAIIIIAAAggggAACCCCAAAIIIJB7AQLk3JuzRwQQQAABBBBAAAEEEEAAAQQQQAABBBBAAAEEEEAAAQQQQCAvBQiQ8/KycFAIIIAAAggggAACCCCAAAIIIIAAAggggAACCCCAAAIIIIBA7gUIkHNvzh4RQAABBBBAAAEEEEAAAQQQQAABBBBAAAEEEEAAAQQQQACBvBQgQM7Ly8JBIYAAAggggAACCCCAAAIIIIAAAggggAACCCCAAAIIIIAAArkXIEDOvTl7RAABBBBAAAEEEEAAAQQQQAABBBBAAAEEEEAAAQQQQAABBPJSgAA5Ly8LB4UAAggggAACCCCAAAIIIIAAAggggAACCCCAAAIIIIAAAgjkXoAAOffm7BEBBBBAAAEEEEAAAQQQQAABBBBAAAEEEEAAAQQQQAABBBDISwEC5Ly8LBwUAggggAACCCCAAAIIIIAAAggggAACCCCAAAIIIIAAAgggkHsBAuTcm7NHBBBAAAEEEEAAAQQQQAABBBBAAAEEEEAAAQQQQAABBBBAIC8FCJDz8rJwUAgggAACCCCAAAIIIIAAAggggAACCCCAAAIIIIAAAggggEDuBQiQc2/OHhFAAAEEEEAAAQQQQAABBBBAAAEEEEAAAQQQQAABBBBAAIG8FCBAzsvLwkEhgAACCCCAAAIIIIAAAggggAACCCCAAAIIIIAAAggggAACuRcgQM69OXtEAAEEEEAAAQQQQAABBBBAAAEEEEAAAQQQQAABBBBAAAEE8lKAADkvLwsHhQACCCCAAAIIIIAAAggggAACCCCAAAIIIIAAAggggAACCORegAA59+bsEQEEEEAAAQQQQAABBBBAAAEEEEAAAQQQQAABBBBAAAEEEMhLAQLkvLwsHBQCCCCAAAIIIIAAAggggAACCCCAAAIIIIAAAggggAACCCCQewEC5Nybs0cEEEAAAQQQQAABBBBAAAEEEEAAAQQQQAABBBBAAAEEEEAgLwUIkPPysnBQCCCAAAIIIIAAAggggAACCCCAAAIIIIAAAggggAACCCCAQO4FCJBzb84eEUAAAQQQQAABBBBAAAEEEEAAAQQQQAABBBBAAAEEEEAAgbwUIEDOy8vCQSGAAAIIIIAAAggggAACCCCAAAIIIIAAAggggAACCCCAAAK5FyBAzr05e0QAAQQQQAABBBBAAAEEEEAAAQQQQAABBBBAAAEEEEAAAQTyUoAAOS8vCweFAAIIIIAAAggggAACCCCAAAIIIIAAAggggAACCCCAAAII5F6AADn35uwRAQQQQAABBBBAAAEEEEAAAQQQQAABBBBAAAEEEEAAAQQQyEsBAuS8vCwcFAIIIIAAAggggAACCCCAAAIIIIAAAggggAACCCCAAAIIIJB7AQLk3JuzRwQQQAABBBBAAAEEEEAAAQQQQAABBBBAAAEEEEAAAQQQQCAvBQiQ8/KycFAIIIAAAggggAACCCCAAAIIIIAAAggggAACCCCAAAIIIIBA7gUIkHNvzh4RQAABBBBAAAEEEEAAAQQQQAABBBBAAAEEEEAAAQQQQACBvBQgQM7Ly8JBIYAAAggggAACCCCAAAIIIIAAAggggAACCCCAAAIIIIAAArkXIEDOvTl7RAABBBBAAAEEEEAAAQQQSFJg07bNtrp8ra3ZuNbWblxrK+YutQvanWTVlbusZnuVVW+rsprKXVZdWbX775X6s8tq9Pdd1WbVZjU1NWbVNWb6P/dTf9/z31f1OqrWUZXWMyspLrKSYrN6+lNiVr/ErLRekel3ZfWKrKy+uT8N6xdZg1KzRqVFu/+UmTUuK7ImZWZNGhS5P00bFlmzhrvXYUEAAQQQQAABBBBAAAEEEEAgXwUIkPP1ynBcCCCAAAIIIIAAAggggEAdEFAgvGzdClu+bqWtWK8/q2zFhlW2csMqm7dsvq2tWGdrK9ZbVXXVXhrz2jyRUaGrDq4dIGe0cV9jCqGbNypyf1roT+Mia9moyFo12f2n9dd/2jQtciE0CwIIIIAAAggggAACCCCAAAK5FCioAPmrr76y6667zr744ouEjf7973/bkCFDEl6/0FbcsGGDfec737HVq1fb3XffbQceeOA+O4UPP/zQzj77bPt//+//2Xe/+92sHcef/vQn+93vfhe1/RYtWtjAgQNtzJgx7nhatmyZkWNZsmSJvfrqq3bRRRdZgwYNUm5z48aNdtNNN9mLL75oP/nJT+zaa6+1evXq1WrPO8e//OUvdu6556a8LzZEAAEEEEAAAQQQQGBfCmyp3GKLVi+1RauX2OI1S22J+7PMlq5d7v58tWJBWodXqAFyMifdqKzI2jYtsrbNiqxdsyJr37zY2jcrsgNaFNkBzYvdv7MggAACCCCAAAII5JdAvO+wg0d72WWX2S9+8Yu0vnfOL4G9jyZfvvOurKx01h9//PE+zVT+9a9/2X/8x39kNU/xzvXhhx+O2j06d+5shxxyiJ155pl20kknWaNGjfZpV8qHzOvzzz+3P/7xj7Zy5Uq7/PLL7bTTTrNNmzbZjTfeaBdffHGdyWwIkPfprZD+zvPhZvLOIl8CZL/q4Ycf7m70Xr16pYW9cOFCu/766+2www5L+4P85Zdftquvvto9eG655ZbQB3K+fJimhcbGCCCAAAIIIIAAAnVCYOGqxTZ/5UKbv3KRLVi50BasXGwLVy2yD+ZMy/r514UAOR6iqpk7tCy2ji2KrFPLYuvUqsg6tSq2zq2K7YDmhMvx/Pg9AggggAACCCCQDQECZALkeP0qXwJk/3EqQP6f//kfa9u2bbzDz9rv93XmpQLAH/zgB/bZZ585h+nTp5tC9iZNmtj69evtgQcecAWMdWEpyABZF2ZfV9vmS+fY1zfTvnDwPnyjVTrv2rXLZs6caXfccYe98cYbdt5559mvf/1ra9q0acqH61W/Dxo0KK0A2Xv4VFdXx3wQEyCnfKnYEAEEEEAAAQQQQCALAqoWnrvsK5uz/Cubt+wrm7tigX08d7obbnpfLgTIsfXL6pl1aV1sXfWnTbF1a1Nk3dzP4n152dg3AggggAACCCCw3wvE+w57vwcIOUG+866NkusAOdpopzt37rS3337bbr/9djf673/+53+6ADU4amqu+uy+zry+/PJLVwD4+9//3o488kh7//337Z577rGPPvrIfvSjH7kK5H1lk6tr4O2HADnX4hne376+mTJ8Ogk1l+iHr250VQ0rtH3wwQdtwIABCbUftlKmAuRED4AP00SlWA8BBBBAAAEEEEAgkwKrd1bZ55U77Itt2+1fc2balmd+YbOWzrPN2zZncjcZa+uz1g9Zw6KyjLWXqzmQM3bAKTZUr9ise9ti69Gu2Hq2Lbae+tm+2Fo1pmI5RVI2QwABBBBAAAEEagkk+h12XWLjO+/aVztfAmTvqFSMd80111ifPn3srrvuclW3+2Kpi5nXvnBOZJ91KkD2bki9aTFy5Eh77LHH7MknnzSFgxrq+Jvf/KarVg0b433dunV7rX/BBRfYGWecYf/93/8ddbx8zZt7//332+TJk91+NEfx6NGj7corr7QuXbrUukapHJ//ZvrrX/9qa9assX/84x/ujRG9BXHccce5eaP79+9vRUW1vwzYsWOHe3tC+33vvfds6dKlrgxfc0Z/4xvf2Gu8e+/4/vznP1vjxo3dPMQaA/7kk092b6QsW7Ys6hzIOs6XXnrJJkyYYBrqevPmze4BNHz4cDensPyLixN7Cz7RD1/t46c//ak9/fTT9re//c2N4e8tqgDWuStYllV5ebkNGzbMrRPsA2HDjcj1//7v/1xzmoNayy9/+Uv7+9//bs8995wbMvuKK66wc845x52XrN955x17/PHH4+5PbcX6MFVbkyZNcv1Rllp0zeR4wgknWGlp6V73frL7T+ThwToIIIAAAggggAAChS2wbMcu+3Tbdvts6w77bNt2m7Z1u63bVRU5qf5WaVNuGZHXJ/luq7utXXHLjB1jXQmQo4FpPuWD2he7P70OKLFeBxS7eZdZEEAAAQQQQAABBJITSPQ77LBWve/89Tt9Fz979uxa3/lrmOGxY8da37599/rO3/ve258RaH0Fg5rD9eyzzw6dczeZ75xTPT7/d976PlvHOH78eJdL6Lv5Sy+91E499dTQ77eVPeh799dee81lGVq8rEUVoQcddFDEwn98Yd/Zn3LKKfarX/0qNNORn4Ys1r6mTJniMh0tOj7Ngyu/li0T//8/ampqTIVu9913n02cONG1pXa++93vunwi2hzIyVyPWD3TPwdytApkb/tVq1a5OX41dLOyhyOOOMKdv/IljcyqKTnvvPNOd82OPfZYt+6IEbv//8WtW7e683vmmWcSziy0jbIbZXQyV0akyt+jjz7a+axevbrWSMTxAvdYv0/2+JLpb56frvW8efNs3LhxCeWByT1R9s3adTJAVofXBOm6cfv16+fkNSm2Asdzzz3XDXfcvHnzyBXRTaKAVGGdQs8ePXqYHkIaJllB6/bt223+/Pm1OrM6i24kPaD0ANTDTNsqiNZ2+u+f//znpoeVF+x6HTyZ4/MehosWLbJDDz3UPUDbt2/v2td+dewtWrRwgaTCRW/RDaPzVICq0FgODRo0iByf1gvO0esdn0Jz3dDt2rWz+vXru/0pRJ8zZ07oB9DcuXPte9/7XmSsePlpWbBgQSS01vZ6+AZD7rDbItEPX3+ArHHpTzzxxMjDTA9Lffhq0YNQgbh3PHq54De/+Y27zlr0AsCLL77o+ogs9e8K/zV/sT5QFCDrYdaxY0ebNWuW+72C9ZtvvtmF8Lrm+kDSw9CzLikpccNBKLjWh6UevOoj3hItQI7XlsLvW2+91Vq3bh1pK942YfvfN48j9ooAAggggAACCCCQLYGNVdU2fet2m7610j7Zut1mbN1hK3fuirm7NiVFNuvmIdk6pIy0+9rBd1vX9Yl/gRNvp3U9QA7zadO0yHp3KLbeHUqsd8di69Oh2Jo0IFSO15f4PQIIIIAAAgjUbYFEv8MOU/K+89+2bZsbVVNhXiLf+Wtqx3vvvddlAfpuXN976zt/fQ+t76WVZfzv//7vXgFyvO+Pg985p3p8nomKuPRdu/Z7yCGHmELOadOmOQp9164sxl8kpcBYgaI/Z9Gwy97368pC1LZCXi3+oruw7+z1/f8vfvGLvQJk+WmoYg3lrEV+mhZTwbt3fMnMEayM6N///rf9+Mc/dtdDRX4Kn5VDaG5dfS+vgrTgVJ3JXo9Yd1oqAbIyJW9EVy9AVi6i8/FyEBUy/uEPf7DDDjvMnY8K+VTBrPV0TauqqiKZ2+mnn+6yKP+8ytpew0ErdPa28frBVVdd5TI0ufunsk01QNa+lOUo4/HyGZl5mWAwB0u2v6kt9Z2HH37Y5WTetVZG48/o1K/U9xPJwPLl6VknA2ThX3LJJa6DekGbgr8f/vCHLuT0h43qpOpcCv++//3vuyGRVaGs4PD111+3n/zkJ64T6Kbwd+YZM2a4t3q0qGOMGjXKVaJqO1W83nbbbaaHnCpj9aaQFu8GSOb4vIeh3obRg1LHqlBa1cd6S0UPPHVavdWikNKbB1gfOjpfVV1rG89BDwEF5TfddJOtWLEi8qZJ8Pj0QNYHjs5J56EgWdsF32BSUK2Hh94i0eTr2p/38Nfx6UGkh7WqshXq+oP7aDdJoh++3hDW3gennHV+erNJ4b32qevQrVs3tysd60MPPWR//OMfXVW1f97kaENY+/3Vns6xQ4cO7gGpRfuTu8JqXZef/exnkf3pQaJzViWzfqdtvesQFiDLS9dS1zTYf/Whogp09UH/HAU691T2ny8PKI4DAQQQQAABBBBAIDWBOZU77KMt2+3jrZX28ZbtNqtyR0oNrf+fU6x607qUts3FRs/3+5MdsqpDxnZFgJwYZY+2xXZIp2Lr26nE+nXaPb8yCwIIIIAAAggggMAegUS/ww4zC37n788XYn3n7w1BrNEx9d22wj2FVfruWN89P/roo253/sAyle+cUz0+/0ifCopvuOEGlwfoO/R3333X5S9eZuBNR6nAUt93qwpb5zBmzJjISKb6fl0hpr4vVwio7/zLysoiAbIyk7Dv7JVnhAXIym0UXg4ePNgVmHXv3j1yeVQkpyxIxxkc7TRav4+WEflzgUxcj1j3XTIBstd/VKioIaz10oKXiyisV6W3jBXCKndQNrRly5ZIfqZroPDfyzh07eSobE2jtSqH0gsN0fqc+oHmGZaz9hfM3FIJkGP1bxUBal8KsTXfsUZ4TaW/yd+zk5mM/Hngyy+/7HIoLcqC9OJAoSwFGSCr8ySyBN/c8DqYSuEVtnXt2rVWM4888ogLlfVGiIYO0OI9NIKBon6nDq1ydIWt/s6sB5BuDL3to+BQVc3Btwq8Y9GbM3owqiI1lePzP6zVMVXi79+XN+yAbmQ92PTQU1CqkPTNN990D92BAwfWclD4qeGpFW76hzXwjk+dX+fVqlWrWtuFBch6wOjDSqHxHXfcsVdA7B2f5in2B/Cxrm+8D189FKdOner298knn9R6OCns19AKMlAf0Iepf/EeqM8++6wLmjUUg5ZEAuSwISD0wXbttde6gD3s/PwvKKi/aIgOLWEB8qeffuo+CPUA1wNNFeD+Ze3ate7DX2/86EOzd+/e7oM1lf0ncn+xDgIIIIAAAggggED+CGj46Q82V9oHW3b/Wesbijqdozzw7Xtt6oR702kiq9uOG/DfduTy3SMHZWIhQE5NsWXjIuvfucT6dy62/l1KrE9HAuXUJNkKAQQQQAABBPYXgbBpEaOdWzAoS/U7fxVyKaxSVauqbP2LwjJlHgpA/blJKt85p3J8OhbPRMVUKnryF5P5Mwl/QKvM4be//a2rxFbYF5y+UUVkykRUJKZwThW+/uML+87eywA0Sq33nb0K//T9vDKQ//qv/4p8T+839PKjYO4Udl11Pgq3dc7KKRS++nMb5SEKWzWKbbrXI9Y9k0iArIzilVdecdXpykEU9Ko4UpmVl4ssXrzYdP7B8NPLzzTstDKlNm3ahPY7De2swk1lUV5moYpkXZ8DDjig1jbqw7qmmQiQvf6hor+wfSk/8gJf5Ub6e7L9zV9EGdbf/DmiXlCQb9g0pPn47KuTAbL/bRT/RXn++eddhbH/htUFV9VntPHhdePoTRkNY+09bLxQVEFytMnGFy5c6Pbl3SR6WHoBbTLH5z0M9WaGNy69/5y8YZwVuica0Pof5mEBcrTjCwuQ43X6VCZET+bD1/+GkY5FobneJNEDSB+oCnaDi9cP/C8SxAuQo/nr7Rp94HhzGeihG1z0cNYbOP5jCguQvQ8ovR2ldcMWr796H7Kp7j/edeP3CCCAAAIIIIAAAvtWQIHxe5u32XubK+39LZW2uao6Kwc0aMkHNvGe72Sl7Uw0+vfDf27HLzkkE025NgiQM0PZqKzIBnQptgFdS9yfvgTKmYGlFQQQQAABBBAoGIFkvsOOFiBH+85Z4aO+b9YIot53/l7eoOrPsOIvhVgKSDXlpj//SOU753iZRNjx6cJ5Jv7v3f0X1DuWeHP1+rfxvrdXsVUwQI7mFxYgJ9Kx4lXA+tvwDDSXroq9NEdzcAkLpFO5HrGO3R8gJ3KOl112mQvqmzVr5lb3fDXirVeg6LWjPqWQXH9UqKg5rMMW9TtlGl6u4eUvKqzUn2DxZbSiw3j+Yb/38hEVgaqSPd3ho8P6m8JxFfHp5QWvcjvo4BU26t+jZYaJXJ9cr1OQAbKQkglDPdR4HSwYgPpvLo1VH1ZaHvYw9N5q0INUD/+wkNIbo19j8Hvnkuzx6bziBbCJPAw13IAqlNWJNY+xyu01zrv+HhYgR3vDJpEAWcejN1o0Z7TebtK+tJ2qwRO9pvE+fDWUt6rM9SaT5n3WkOPe4j2AvTmpw244b04DPSz1UNOwCvEC5OCE7l670eYy9u/Xe8vLm4tYw4wHt/O/gaW5EvxzHPvb8ubY9q5RqvvP9YOI/SGAAAIIIIAAAgjEFtCQ1G9vrrS3N22zdzdvs/IsBcbBoxhcucYm/Pq0vL08dx5xk521eFDGjo8AOWOUtRoatPVTu6Xes1Z/4GArPXyIlXTLXNV4do6YVhFAAAEEEEAAgfQE4o2iGav1VL7z976b93+nHdxHsIAu1e+cUzk+HUu876q9fCRWgKwco6Kiwn1fr4BYFbDKMo477ri9AuRo39knkpmoIlk5gdpQQPjWW2+5fWm/iVQge4G+RnH1gu3g9Xj//ffdNKFee6lej1h9KZEAWVnJoEGD7JxzzrGjjjqqVnVsWGDq7S+R/EzrBgvolAPFKtrU3N+33nqrqwZOdw7keH0u3l2eSH9L5N5TX1LFudb15peOt+98+D0Bsu8qpBIghz1svHYSucD+t4tyGQjquXMAACAASURBVCDrAagHlIZp1oNPlcreoknLFbouX748IwGySvj1pofmQdYc0/5FAbp+7w/S47ml8+EbL3z27ztXAXLYQzj4YEvkQe8/9mQC5FgfAvGuBb9HAAEEEEAAAQQQyI6AAuI3N22zNzdtdT8X79iVnR3FafWg4ip7/yfD9sm+E9npL474D7t08e5pZzKxECBnQnHvNm6rfth6Tbk/8ouSDp2s/uFDrHTQkVY6aKgVNWmanR3TKgIIIIAAAgggsI8E0vkOO5WANpEQK1b+kQiT951zKsen9uOFedECZBVNafRV5Qv6Ltu/aOhq/V7zFgcrkJMNkFVRq+LA++67z82LW15eHtmV5v1VUdeiRYsSCpAT+c49U9cj1rVLZAjrWNtnIkAO9k2Fwt4Uqpr+NbhEC/jj5Wdhv4/X58LOPdn+lsi9l2jYnsh9mMt1CJB92qkEyN6bA5p31nsbwj9vgN6W8Y/lH+vixrsBwip8U3lY60GoimoNFaGhBzTP7xFHHGF9+/Z1cyRrPHiV0Qdv4lSOT+Gw5kDWWxV6k0X70hy+GrKhZ8+ejkNDB0R7mId5pfPh6w2XEG2YjGjXJxcVyCNGjHBzZ+vDKPhg88+r7Z8DIt7DIpEHpNdf/fuP1y6/RwABBBBAAAEEEMi8wIyt223Kpm02ZdNWNzR1PiylRUW2/KdD8uFQQo/hB0dcZdcvPjFjx0eAnDHKWg09tOwHVjp7WtTG6w843EoHH2Wlg4dZvYP7ZOcgaBUBBBBAAAEEEMihQDrfYafynX8iIZZXCeoFwal+55zK8Yk+3nfVYQHymjVr7Ec/+pELdDUy5/Dhw61fv37Wo0cP92ft2rV23XXXWdgQ1skGyKpk/u53v+uCY40WeuSRR7p9afTULl26uPmlvakqtV6sxatAVjakrCVsRNFg3pPq9Yh1HPkQIHv9zrP761//6iqQNefyeeedt9fh78sAOZX+lsi95+WImmpWGZWyuEJYCJB9Vyl4wypo1XwBmuQ82rAJ3tjlCkq9ADns3xLpDKkEtKk8rL3jW7lypXtoDxtWu6LAP3Z9ukNYew+Hk046yY2Drzmf/Yve5tDk5PqZ7BDWiQwVEXT3jifWUB5h1yrVANm7prHmQPYmhY83B7IXficzXn+q+0+kv7IOAggggAACCCCAQHoCu2pqbHLFNpu8aau9VrHVlu6jKuN4Z9HqqR/bnBmvxVttn/z+moEX2U1Lz87YvgmQM0YZaahp0Xa7d/LJCTdc0r6DlQ4ZZqVHHm2lQ48xKylJeFtWRAABBBBAAAEE8kUg1wGy9/11+/btQ+dAlov3/bL/e/VUvnNOJZPQ/lMJkL3ju/zyy+2WW26pNV2l2vTmnz3ggAPSqkD2Aj5Nualw8+yzz95rvlxvPt1EcolEAsOw9lK5HrH6fDYDZH9+Fm0OZP/c294cyMFAuSTwv/ejZUbx8rOw/u1NaRotU9F8yxpauk2bNvazn/3MtA8dZzL9zbv3vJcFdA8Gl8WLF9sNN9xgOlfmQM7SU9q7EGo+0bDRfyjxOlhYha+Gd77qqqvs5JNPdpW0mp82rE3/UNQ7duxw62p4aIXPF1988V4PGw0frcnINVfvT3/6U9NY+KkcXyoPa+88/fMC+M9JwbICz3fffTftIazjfVDqgXzNNdekNAdyIg/qaDeqhuxWJW/wTQ/NM6A3YF588UU7//zz7corr7Ti4uKU50CePXu2m0Bd82CH9Vl9kOiDTx8W/rA+7MNUY/5fccUVrnpb6+pD0b94Hwaff/65e+vqtNNOs1T3n6VbmGYRQAABBBBAAIE6L7BuV5VNqthqkzZutVcrttr2mpq8N+k349/2xlO3Z+Q4j+wy0Do372CrN6+z6ctn2pYdW9Nq96JDz7TbVlySVhv+jQshQG5astk2VzW2GivK2Hlns6ELSj+0cybclNIuiurXt9Khx1rpUbv/FLdomVI7bIQAAggggAACCORaIN734rGOJ5Xv/FXgppxBxUp///vfbeTIkbV2oUpdfZ+u8M7/vXoq3zmncnw6mGQD5Hjhp8LJcePGmcLBdOdAjpc9+b/HTySX8AenP//5z03FY0VFe/73e7T2UrkesfpSPMN490W8obi9/Ozoo492I9oqiPUvXtakUVAV5qqy2wtTtZ6yGFV4+5domZE3Z3RYcWA0T2/01WiZirevCy64wH74wx/a7bffbg8//HBoQWm0/ubdexpiPawQ1b9dsoWN8a5Ptn9PBbJPOCxA9ne873//+3b99de7t1w0h/Drr79uv/zlL1246A+Q1aTa+s53vuNa1wPsjDPOcJOPq7PMnTvXvcWgzqntFVDr4ZGrANm76fWh8fvf/96OP/54t38dm25ehd4a4lpLuhXI3jnpAa43dzTUg5Zdu3bZO++844J2le0H/WJ1/HQ+fBUQ6wNU+9WH6M033+yGvtD565jGjx/vfqdF6x122GHuvz0zDTXhH3Ii3oel2rzzzjvdW1+nnHKKe4tF8zJoUYgtX83NoN/pLR1vKIuwD1M97HVsDzzwgHsDSsNwe576nR7AekgrFFe7+l2q+8/2g4f2EUAAAQQQQACBuiSgyuKJG7fYxIrd8xkX2jJk3Wwb/8fL0jrsnq262tgjL7a2jVtH2tlRtdMe/PhJ+2DJJym3fXrf0fanNdekvH1ww3wOkAc2/cwObvSVlRbvcOHx/K3d7aOKgbazpn7Gzj8bDd2x817r+ta4jDRdesQQKx02wkqPHmGqVGZBAAEEEEAAAQTyVSCd77DjfeccbYhfLwzr1auX+x5Z323re29VdOo7ak0zqcUfgKbynXOqx5dsgOyvcP3mN79pCmJbtGjhzkHH/dJLL7ksQyOuphsgr1+/3k21qcxHbSpQ1PSfWjQU9j333OMKxIJ+sfqfpj1VoZ6GRVYucOqpp7piNQWOKm77wx/+kJHrEesYsh0g+/MzVe2qmtfLOOSmKTtVPKfCOBXSNWjQwPwZjYaw1osPGoJc13vGjBluvenTp++VGXkZTUVFhf32t7+1UaNGuf4dy1PFnsqldP0uueQSNxy6d3yqXr/11lvdvNe6HkOHDo2MSJxMf5O/d++p+lj9VMema60cUS913Hbbbe4yKQtSiF4oS0EGyAocE138D8NUAlrtRx1THV+hcOfOnd3Y+npIzpw50930Gs/eP8a+tlFnf/75512VscbM1/y/2lY31LRpu+d+Gjt2rOuwCqS1pHJ8qTysFSrqhtHbFFoUoOqm0QeJzkkdWDeLOrN/ruBUjs8/Zrzm9tWcAQrS9fDUg/3CCy+0bdu22eTJk+2xxx5zczHHW9L58FXbeqAorL3vvvvcrrRPVZbreHSt9SEkmzPPPDPyVpD/A0ReCmn1YNOHiF4UiDWHs1x/9atfuQelZ6ChCtSPvfkU9AGuPuIt0T5M5akHqCqkwzzVhj7gjjrqqEhbqew/3jXg9wgggAACCCCAAAKxBRbv2GXjN25xf97Pk/mMU71mA6s326u3Hp/q5m67X4z5gXVqXnsEHf17VXWV/Xj87VZeWZFS+yMOPMru3/i9lLYN2yhfA+ShzT+yXo3m73XIq3a0tUnrRmXs/LPR0CMLb7B687/MeNP1Dx1oZceMtNJjjrOSDp0y3j4NIoAAAggggAAC6Qh43+8m2oa/wCqV7/y1H33vr2F8tW8VL+l7bwV2+h5a3//ru3llFsEqyWS/c071+JINkHVOKsb73ve+5wJFfW8vJy06J52v8gUFgfr+XiFg9+7dXXYT6zv7sABeeY6K6pSHyC6Y5+jvKhJUxbOKwRQSlpWVxb283rzKyh7URseOHV02olzg0EMPNf0+WNGc7PWIdRDZDpC1b52PshKFqN41UkiskVJlefrpp7sXGvzTmyqj0b/ppQYv59Ac0MrOevfu7YZ61uIf1dUfPOt3/v4tV+1H2Ugsz+DxqR1dc1UGK+tJpb95954qlxVW65y9zC1W5hS38+TBCgTIvosQVoHs/VohnAJOlaErZNTQ0wqABw0a5B5gelgocG3Zcs+QWl5F7z//+U8XkHrh5LHHHuvGUFfIp7cQvCWVgDaVh6H2pzcvJk2aZA899JBpmAHdpAqOv/GNb5jmK160aJEbVqFPnz7u7SSN357K8WlfQTsF6Zrs/qKLLnKOeugqSA8byiHsHkk3QPZuaA15oJta5++F/KNHj3bDVnuVvf796+Gl4Fnr6yUCfRhrGOl4AbLnrT6gDyFvf+oHqiQ+66yz9pq7IdaHqR76r776qj3++OPupQbvgaQPMJl6b9D4j13XO5n958GziUNAAAEEEEAAAQQKTmDFzl32UvkWe2njFnuvwENjP36nomr74mfHWnFRsZUUlViJ+1lsxZH/3v1v0X7frVVnO+fwU6Nez8dnPGeT572d0vUe2KWfPb3t1pS2DdsoHwPkpvU22Vltx0c9x/fWH2pLtnWwGiuxmqKS3T+txKqL9KXLvh3mulO9CrvzlbMydn2iNeTC5OGjrGz48Vbcdu85x7J+AOwAAQQQQAABBBAICOyLAFmHoIpHfe+t6TX1PbRCMU11qEpYBXz6Hj5smN1kvnNONZNIJUDWOS1ZssSdj0YP9YJYfY+vqUP1Pb1GWdU56ft6FfylenxBO33vPmzYMOen7/H1HfuNN97oqp/Dhl6OdhMEj1+5gDIFFdqde+65ewWeaieZ6xHr5stFgKz9KxB+7rnnXFW4MgstOk9VGOta6VyDSzCjUm4kD1UKK2v7+OOP95oWVC8NvPnmm3b//fe7/SgQVqCvUX41XLauU9gQ4zq+iRMnukxF94W2U9W6crrBgwfXyumS7W/eeSkPVDWz9jFlyhSXB+qlAQXbym3CMqd8f3AWVICcj5he2XyHDh3cQ0pBKwsCCCCAAAIIIIAAAgjUDYGKqmp7oXyLvVC+2aYkOTx1cXWVlVRVm34WV1dbydc/3d+rAn/3fv/1+iXVe7YrrqqyPX/3tRW2bmCf7hi8tkL2WZSBOZr1kq1evIy2TJn/rj06/dmUOkzPtt3slZo7Uto2bKN8DJB7NlxkR7eYGvUcVW2xatWqqL+vseK9guWwsNkLnr0QWgG0/9+qvw6mIyF1UYnt9W9fB9de+yfV+8KOmvoPK6mptpKaGvez+OufJdU1Vhz490xcyNJBQ61sxPFWNnKMFTVpmokmaQMBBBBAAAEEENgvBLwAV5W6Gn2TBYG6JOCF6QqPFTJ7Vc51ySDZcyVAjiOmoYL1NoPeElBlanDxxjbXGwQq069fP7/nn0q2g7A+AggggAACCCCAAAKFJKC3xjW0lf7o7eRs/ffibdttaeV2W1m53YW/kSC2aneAuycUDg96C8W0pqjYqjRqUvUu27Gz0qprqqyqptqqrNqq9bOm6uuf+m/929e/d/+9+/etm7ay4/sPj3rKj07/l02Z/15KJGp7atnfUto2bKN8DJC7NFhmI1u+E/UcV67baivXbrIiq9r9p6b6659VVmxVmmApYz7ZbqhIkXV1IGhW4Kx7ygue/UG0XqwICaa9wLq0S1cr7X6glR3Yy31BpD+qwgn771j/FtxOf9d8aywIIIAAAggggEC+CGzcuNFVF2u5+eabrVu3brUOzZurVtWbGjZ4wIAB+XLoHAcCORFQ9boqyPW/5VXlrBFdwyqjc3IwBbITAuQ4F+rTTz91ZeydOnWy3/3ud25IZ/0/iipHnz17thsfXWXpGkJBJfksCCCAAAIIIIAAAgjsjwLZCmJjBb3B3yXy90Kxry4uturiEtPPqq9/Vpd4f9/zO2+dWutF1t+9ngJe/3p7tVvr9yVWVaL1995HtHZqiors8Plv2qT7f5gy709G/af1aNVlr+237ay0myf81rbs2JpS2/VL6tmXLR9NaduwjfIxQK5ftNPOb/+cFRdVh57nxHXH25odbUJ/V2TVVlTzdbD8dbisUHl30Oz/d/23Qtrgv+1Zt1ht+bf7el3XnhdaB9o9dMtMq96x3aqKiqxaLyPoZ3GRVXn//fVP/b3arVNYoWxYsBwroPb/Lt62Yb9P5t/86/qnzsrYzUJDCCCAAAIIIJBXApo/9je/+Y0bxllB8jXXXOPmP9aiykvlF3/+85/dEM9ar1GjRnl1/BwMArkQ0Evmmtb0lltusQceeMBOPPHEXOy2YPdBgBzn0qlD3XPPPXb77be7NTUxd9OmTd28vjNnznRzB3/3u9918wXr/xlkQQABBBBAAAEEEEAgUQG9lJitStlEwtZoFbrBbVXVWwiLXvT0qggzFc5UFhXbrB1VNnPHLlteVRMJXneHrXsHt+7fvw6CQ0Ni3zaFYOod45Aty238b89O+ZA7NmtvVw25yLq26BRpY2NlhT308dP26covU25XG87s+Kg12JGZ/18sHwNknWPvxnNtSLPpeznN3tLLPqw4PC2/bG3cp/5q+8XECxJuXnXSLmT+OmBWmLxX0Kz7x/377t/ttU7xnqDaH1pH1i0utprmLcw6djZr18Gq69evNVKB96JM8Kf/Wen/XcInlwcrKkSOFWBnK9yOFnrHCsPzgItDQAABBBBAoCAF5s6da9/73vds+vTppvlkNT+w/rfLF198YeXl5TZkyBC788473bysLAjUJQFVH2tuY03/M27cOPvoo48oCk2gAxAgJ4CkL8ymTp1qTzzxhL333ntuonY9gIcPH+6Gte7bty/DVyXgyCoIIIAAAggggECuBPS/39IZvjhe+BoME1L9uwLkQlgUzGYyeEi1ii5WOOz9LlOVdhM3brWnN2xy8xuzmPUt2mlv/fSYtCn6te9tnZsfYGu2rLdPln/uhrlOd3m/+/3WZnPjdJtx2+drgKxj61i20no2XGit6m+wTVVNbNG2LjZ/W/eMnHc2Grmx3iQb/sruF7HzdSkbPsrKxpxqZceMTPoQg58z/mA5WuAc7d/DPnPCwuxY28dro1A+b3Qh4n3mxBuKPPh5lezw5MkMcZ6pz5ykOyAbIIAAAgggEEVAhW9PP/20TZo0yWUZWoYNG+bmPD7vvPOoPKbn1EmB559/3q6//np37hpJeOzYsTZ69Gjjf8vF7g4EyHXyduGkEUAAAQQQQACB1AQSCWWzGb4mGtSmdna53ypeRVi8Ktp4FWOZCGq9NnKvk/s9Lt6xy55cv8n90X+z7BFoWlxkC34yJC9JJvf+m3Vb1yojx5bPAXJGTjCHjdy16XfW+sOXc7jH1HdV0r6DlZ1wqjU48TQrUXXyfrZ4o12ETUUQ699ihdLZDMMLZdQLr5vE+yyO9/tUAu5UQ/L9rGtzOggggAACCCCAAAJZFCBAziIuTSOAAAIIIIAAAokI6IvSWJVLiQ4znM3g1ju+RM4nH9aJ9mVspuamDPviNtF/Y17KfOghtY/hlY1b7fH1m+zljVQbx7o6jR+80RbN/TDvLuBz/f5k/VZ1yMhxESBnhNE18vhnF5utWZG5BnPUUtnRI63s5NNNP1n2jUAy1ddhQXayFeDpVHbrWAtp8Y/kkYmXzFINsnM5okghXR+OFQEEEEAAAQQQyCeBggmQb7rppnxy41gQQAABBBBAAIE6J+CfXzZeNU0mhzuOt6+wL0B1rCwIxBJYv6vKHlu/yR5bt8nmbd8JVgICfT4cZ28/96cE1sztKo8O+G8burxHRnZKgJwRRhtSusR+MOFbmWlsH7VS0qmLNTjlTGtw8plW3KLlPjoKdpvvAl51dzaD7Ey07YXyhTSUeb5fe44PAQQQQAABBBBIVeCOO+5IddOcbkeAnFNudoYAAggggAACCOwtoGGMY1ViZKtqNl4wG1ZVwvVDoNAFpm3dbo+uq7Bx6zZZYcxAnT/ig1d9ahP+MjZ/DujrI7nn8J/b6CWHZOS4CJAzwmg/KH7Rhrx6Z2Yay4NWFCI3OPUsq3/IoXlwNBwCAqkLpDNXdyaC7GTaKLShzFO/KmyJAAIIIIAAAnVNgAC5rl1xzhcBBBBAAAEEEEAAAQTyVuC58s32yLpN9tambXl7jPl+YEfsLLdXfnli3h3mnUfcZGctHpSR4yJAzgij/X3DbdZs+muZaSyPWqk/cJA1PO0cKxuVf/dBHjFxKAgggAACCCCAAAIIILAfCBRMBfJ+YM0pIIAAAggggAACCCCAQA4FtlbX2ENrK+yhdRU2n2Gq05bvXlJjH908NO12Mt3ALwb9h1266NiMNEuAnBFGe/yjc8wqyjPTWB62UtKxszU4/VxrePq5VtSoUR4eIYeEAAIIIIAAAggggAACCKQnQICcnh9bI4AAAggggAACCCCAQJ4JLNqx0/65tsIeXFthCpFZMidQcdso27F9S+YazEBLPzjiKrt+cWYqQgmQ078go0rn2LUTrk2/oQJooaiszBqc8Q1reOZ5plCZBQEEEEAAAQQQQAABBBDYXwQIkPeXK8l5IIAAAggggAACCCBQxwWmb91uD6ytsCfXb6rjEtk7/Q4v/No+m/p89naQQsvXDLzIblp6dgpb7r0JAXL6jLfYU9b/tb+m31CBtdDghFOtwVnnW/0+/QrsyDlcBBBAAAEEEEAAAQQQQGBvgYIPkKuqquyVV16xjRs32mmnnWZNmzZN+jqvXr3aPvjgA1u/fr2pvfr169sBBxxgQ4YMsebNm+/VntaZNm2azZ4923bt2mWNGze2wYMHW48ePUL3PXXqVLfuyJEjrVu3bkkfHxsggAACCCCAAAIIIIBAdIE3Nm2z+9dutIkbt8KUZYHDZr1ikx+5Jct7Sa75iw49025bcUlyG0VZmwA5fcb7V//UGs18N/2GCrSF0qOGW8Ozz7fSwUcV6Blw2AgggAACCCCAAAII5LdAZWWlTZgwwTZt2mTHH3+8derUKa0D/uyzz+zjjz+2o48+2g4++ODQttauXWtvv/22lZeXW3FxsXXt2tWOOuooa9CgwV7ra52JEydas2bN7MQTT7SSkpK0jm9fbVzQAbKC3Hfeecfmz5/vLlIqAbI6xcyZM626utpd9NLSUhci79y50+rVq+c6QK9evWpdnw8//NA+//xza9mypXXp0sW++uor27p1qw0bNmyvzuV1FAXRJ5xwQsF2lH3VQdkvAggggAACCCCAAALRBMZv3GL3ramwdzZvAylHAkM2LrTxv/tmjvaW2G5O6zPa/nftNYmtHGctAuT0GZ945xSr2V6ZfkMF3kL9w46whudcYGXHjirwM+HwEUAAAQQQQAABBBDIL4EpU6bYggULXIaXboA8d+5ce//9912x6DHHHBMaIKuAVYHw9u3b7cADD3Q/Fy9e7DLCk046ycrKymoBeUWlo0aNchlioS4FGyArsFUnWbVqlbNv2LBh0gHyokWL7I033nDhcffu3d3bBQqQ9Xe9cfDJJ5+4Dqjgt127dm4/eqNh/Pjx7t9PPvlka9Soka1bt8697aCQWJ1FFczeojcS1JHT7cSF2sE4bgQQQAABBBBAAAEEMi3w7IbNdu+ajTZt6/ZMN51we523brKuWypsZ3GxfdW0pa0v3fut44QbK6AV+1ulTbllRF4d8fADh9oDG7+fkWMiQE6P8YzSz+ySCf+ZXiP72db1+vSzRudeaGXHn7SfnRmngwACCCCAAAIIIIBA7gW+/PJLN6Kwcrx0AmRtr5GGVSyq/9YSLUBWIaoyw0GDBtmhhx7q1n3zzTdd9jd8+HDr2bNnBEJ5oUZNbtu2rSlALtTqY51QwQXIqg5WB1G4qyrhoqIid2FSqUCeNGmSLV261A1XHVZGrrcOtC+Fy7rQWpYtW2avvfaatW/f3m2jRW8bKEDetm1brRBbQ2NrHyqfP+6443J/J7FHBBBAAAEEEEAAAQT2I4Gn1m+2v6/ZaJ9t23fBsTgvWPilDdywupbs5AO62asduu9H2uGn0qakyGbdPCSvzvOwLv3smW23ZuSYCJDTY7yt+mHrNeX+9BrZT7eud9DB1vAbF5vmSmZBAAEEEEAAAQQQQACB5AU2bNjgMjdVCysb1M9UijdXrlxp7777rpsa18sYa2pqogbIqj5W3uff15w5c9wIyYcccogNHTo0cjIqfFWO6C9MTf5M82OLgguQvYuii6qq4IMOOshUDq6q32SGsN6yZYu9/PLLpp/RxjX3wmKF06eeeqqb6zisU3gBsqqiVZWssnUF3a+//rqtWbPGBc2tW7fOjyvOUSCAAAIIIIAAAgggUGACT63fZHev2Wifb9uxz4/8lOXzbcSqJaHHMa7HIfZZi7b7/BizfQD17r7MVi6dne3dJNx+j7ZdbVLN7xJeP9aKBMjpMT607PtWOnt6eo3s51vX69nLGp53sTU48bT9/Ew5PQQQQAABBBBAAAEEMiegzE2VvQpyjzjiCDe1bUVFRdIBskYZfumll1xBqEYYPvzww10h6fr160MD5GgFpF5WqDmTVbmsxcsUe/ToYccee2zmTn4ftVRwAbLmG9YfXVSVgHsXJNkA2eskqmKO9oaCt47eYhg9erR16NAhsj/995gxY9xlC+tA3vDYvXv3rvX2wT66zuwWAQQQQAABBBBAAIGCE3hmw2b72+pym5kHwbGH97PP3rVGu3aGWn7ZvLU91LN/wTkne8AHvn2vTZ1wb7KbZW391k1b2tSyuzPSPgFy6oxNi7fbva+enHoDdWzLegcebA2/eak1GI1ZHbv0nC4CCCCAAAIIIIBACgLTp0+3GTNmuKLSwYMHuzmJUw2QNfWs2tF8xsoINcJwtABZh+oF115OqH8LFpt6AbeOSVPdtmjRIoWzzK9NCi5ADvKlGiB7Fch6y2DkyJHWrVu3va7MihUrbPLkyW78c28dXXxVLmuu5GhzIHsdShXJp5xyijVp0iS/rjpHgwACCCCAAAIIIIBAHgu8WL7F7lpdbtP34RzHHk/zinJrs3aVtVm32jqVr7UhbVpFlSsvbWD/02/P0FV5TJzWoQ1a8oFNvOc7abWRyY3rldSzWS0fzUiTBMipM15YPFz5GgAAIABJREFU+qGdPeGm1Buoo1vW632INbrgMisbMbqOCnDaCCCAAAIIIIAAAgjEFtBUtBoaWlmbcjmNUKzQN5UAObgnr0A0VoCsUZBVpRxrDmQVvmpIa82RrALY/WGpswGy3gbQWOkKiVVOHjZHsSbG/vTTT9119k+e/eGHH7qJtTVUdZcuXVxFtMJilaTrjYVZs2a5YbVVRu9NqL0/dBbOAQEEEEAAAQQQQACBbApMrthq/7e63N7bXJnN3YS23aBymwuJ26xbZW3X6udqq79z7yGzNTxVSUlJaBuzm7Wyfx54aM6PPdc7HFy5xib8Or+G3/2s4yPWcEf9tCkIkFMnvGPHvdb17XGpN1DHt6w/4HBrdMG3rHTo7uHvWBBAAAEEEEAAAQQQQMCssrLSVQArLFaO17lz58iowLkKkDVXsiqeFTYrA9TPxYsXW5s2bdwUtipCVaCt3NErPN0frl2dDZB18RT8qlRdS79+/dxbAfoySBdb5ecKijV8tRZ/gKxOMG3aNJs9e7b7veZGHjJkiHXv3t0FyeooakcdRUNrK4RW4Lxjxw7TfMqHHXaYm1ibBQEEEEAAAQQQQAABBMw+2FJpf1lVbpMqtmado6imxoXEbdautrZfB8ZNNm8K3e/2sgZW0bS5VTRrEfk5eMc2G1yxNnT9J7r3tU9atsv6OezrHRxUXGXv/2TYvj6MWvt/v8f91mZT47SPiQA5dcJHFtxg9RZ8mXoDbOkEFCA3uujbVr//YYgggAACCCCAAAIIIFDnBZThzZs3z2VqRx55pPPwqoZzFSBrn2vXrnV5Ynl5uRUXF1vXrl3t6KOPdqMVf/bZZy4zHDp0qPXp08c2bNhg7777rq1Zs8ZVS7dv395ljE2bNi2o61mnA2RdqQ8++MC++OILq6mpcaGvAl8FxAqGNc+xAmF1wuHDh1vPnj3jXlyNw67Oos6gNxH036pkVsdQpfPChQtdewqR95cy9rgorIAAAggggAACCCCAQIjAnMod9udV5fb0hs1Z8WlWUR4JiRUYt16/JnQ/NUXFtrG5QuIWVtGsuW38+qf+rhA5uFy64HPrV147RH6jfReb0DH+/7+QlRPNcaOlRUW2/KdDcrzX2Lt7tfffrPu66MOLJ3qwBMiJStVer1O9CrvzlbNS25itQgU0N3Kji6+wkm49EEIAAQQQQAABBBBAoE4KqNDzvffei1T6Kr/Tsi8C5GgXYPPmzTZ+/Hhr1KiRq0b25lTWv2sEYx3z/PnzrWHDhgU35W2dD5B10RXqKvhVGboWVRQPGDDAvUGgsvRNmzbZ8ccfb506dYp5k+rNA63frFmzSEdRx1HlsTdpttrSvymsPvXUU12nYUEAAQQQQAABBBBAoC4JrN9VZX9aVW5/X7P7f3+nuzTYXhmZp1hDT7det9rKdmwPbXZL46aumnijr6pYQfHmJsm9Cdxzc7l13VJhO4uK7aumLW1lw/SrX9N1yOX2rZ76sc2Z8VoudxlzX8/1+6P1W9Ux7eMhQE6N8Mr6b9mJE29NbWO2iinQ8NwLrdElV1px8xZIIYAAAggggAACCCBQZwRUxatpaFXwqWC2devWkXPPpwBZ09lqtOKRI0dat27d3GjEGt24b9++riJZizddrkYy7t+/f8FcQwLkGJdKk2ZrOGqVmCvsbd68ecwLq/L1BQsWRMLm1atXuw7eqlUr18G9udIUMqt0ffTo0a7KmQUBBBBAAAEEEEAAgboi8JfV5fanleW2pbo66VPePfz07vmJ26xd5X423VwR2s6O0rK9QmJVFyssrooyh3HSB1SHN+g349/2xlO3543Ao4f91oYuS78CnAA5tUv6p21/sQPe+1dqG7NVXIGisgbW6LKrrNGFl8ddlxUQQAABBBBAAAEEENgfBFR9/M477yR8Khri2gtsE97IV82sPNA/lW0ibaxbt87Nz9y2bVsbNWqUywBff/11W7JkSSRQVjvLli2z1157zeWBY8aMSaTpvFiHADnGZfDeFNBE2Kog9srjwzbxwuKOHTu6juLvFBrfXAGyt6hDrVq1KqGq5rzoJRwEAggggAACCCCAAAJpCmiY6j+s3GDzt+9MqKVmmzbWqiputWGtFUcJncubt3JDT3tDUO/+2cIqQ4afTmjnrBRXYMi62Tb+j5fFXS9XK9xz+M9t9JJD0t4dAXJqhONmX2nFyxaktjFbJSxQ0qmLNbpsrDUYc0rC27AiAggggAACCCCAAAKFKKBhn1XdG23RyL+amla5neYk1tzDqUwb61UzpxIgT5kyxZYuXWonnHCCm+dYS1j+5wXIwaww369LnQ6Q33zzTVcxrI4VfDOhsrLSVR9rWOp48xWrhF5vFSgUVkdp166du+5UIOd79+f4EEAAAQQQQAABBLItMHVLpf1+5QZ7a9O20F2Vafjpr6uK265dZQqKG1SGr7ulURMXDHthsTcM9eYmzbJ9GrQfEBhYvdlevfX4vHH5/aCb/j975wFdVbG98X1veiP03nvvRaRIU4oN7N1nF7uIFcTesP7VZ8OnT/FZ3nsWQHoXFBAFBURAOoTeAyQhCfmvb/ImnFzOzbnn3J58s1YW5Z6Z2fObOefczDd7bxm6pZPf9lBAto+wRdxueWL6FfYrsoZjAnEdukjKdTdLXJsOjttgRRIgARIgARIgARIgARKIVgKREMJai8LIc9ynT58ilPRAjqBVpScJpwzOPfdcSUvzPXfZ+vXrlQs83MoRnxwTjQLxeP78+bJjxw4VtnrQoEEqAba3smXLFnV9w4YNpWfPnkWXoR1vOZBh7+DBgyUxMTGCaNIUEiABEiABEiABEiABEggMgV25+fLKrgPy2f7MogYr798tVfYVhqCudGCvlDtyyLSzvNg40V7FnrmKGX46MPPjbys1Y0RWPNrV32YCVv/JTnfLNVtO/S7mtGEKyPbJ3Rk7U3rNiJxw5vZHEL01EodcKCnX3SruylWidxC0nARIgARIgARIgARIgARsEgi3gAynUngawwHVMz+ztxzIK1euFORAbtWqlc3Rhu/yMuGBDDf31atXq1zEEIMTEhIUcUwyXMy3bt2q/h0fH69c3bH44PoO0RjhqLVHsdk05ebmqoVy9OhRFea6fPnyxS77888/5eeff5bU1FSpW7eu6gvXdu3aVSXRZiEBEiABEiABEiABEiCB0kbg/9Zukm/WrJP0vYV5issfOiCx+XmmwzxcrkJhruKiENTl5UhaumQnJpU2LKVuPLmvXSiHD+yMiHGN6HiT3LH1VNogp0ZRQLZP7u+ZL0ulpVPsV2SNgBBwxcdL8vW3SvLl1wWkPTZCAiRAAiRAAiRAAiRAApFOwEpAzszMlMmTJ0tWVpZlXmMnIaw3bNggCxcu9BrdWIvL2mkVOZGhHUJsjian0jItIOMmOHnypKxZs0ZwKuDYsWNKOIbAXLt2bSXyWk0m6kKgbtu2rdf46hCvf//9d+XZjPYQEhsJvVlIgARIgARIgARIgARIIJoJHD9+XPCLEA5J4mfzjh2Sk3nK49g4tqykZDmUXuF/eYoLRWKEo85k+OmoXQJ1Z74hy+Z/HhH239L+Cnl4+zC/baGAbB/hlyuvFNm7y35F1ggogdhGTSTlb7dLfPdeAW2XjZEACZAACZAACZAACZBApBEIp4Cs+0YOZkQZhvOoZ4GAjejHSHuLgtzHPXr0sBVBORKYR72A7CvEVatWCU4FGD2Qfa3L60iABEiABEiABEiABEigrBPQQjH+RBoZ/YuQJxeEmD5YvlJhruL/icRH0srL4XLpkh8TW9Yxlqrxd9j4g8z8aGREjOmK1ufLs7uu8dsWCsj2EHaN3yojpl1vrxKvDiqBhH4DJeWG4RJTo2ZQ+2HjJEACJEACJEACJEACJBDJBOB9PGXKFGnTpo00bdo0kk2NWNvKhICMkNGzZ89WLuLIdcxCAiRAAiRAAiRAAiRAAiRgTmD//v3KmxhC8fbt22XXrl0qko5ZqVy5suQkx8iS1JpySInF6crDmOGny8bq6nJsh0x9YWhEDHZI837y5r7b/LaFArI9hCPdk6TzrNfsVeLVwScQEyMpNw5nWOvgk2YPJEACJEACJEACJEACEUgAkYeRXhZ5h/v37y9VqlSJQCsj36QyISDD+xibX71791Z5jVlIgARIgARIgARIgARIoKwTwGlcLRRDLN65c6ccOnTIFEtKSopUr15dqlatKhCN8ctXSt52yV72ghzbvkQGDVlR1nGWyfG3cOXKglE9ImLsvRp1lY8PP+C3LRSQ7SH84ODTUm75XHuVeHXICMQ2aykpN90h8R27hqxPdkQCJEACJEACJEACJEAC4SaAdFtwKm3WrBm9j/2YjDIhIPvBh1VJgARIgARIgARIgARIIOoJ4DClzlMMoRhexQUFBaeNy+12K6EYP1oohliMn7i4uKLrd8wdI3sWnfI6XNT9RXmqwpCo58QB2COQ5nbJpse62KsUpKvb1W4pX2c/4XfrFJDtIfzyl2EiR8wPnthriVcHk0DS+RdLys13iSslJZjdsG0SIAESIAESIAESIAESIIFSRIACcimaTA6FBEiABEiABEiABEigbBM4cOBAkVC8Y8cOJRTj5K1ZqVChgtSoUUOJw/oHonFaWppXiEc2zJCMmQ9JzoH1p13zt0GLZJeb4kRZW4Epn9wpW/5aGvZhN6hSV2YWvOy3HRSQfUfYL36d3DrN/7DhvvdYuq7c0qSlHKhSQ2Lz8qTKzm1SfdvGoA7QXbGypNxylySezcM+QQXNxkmABEiABEiABEiABEiglBCggFxKJpLDIAESIAESIAESIAESKDsEkJNYexRnZGQooRi5i81KUlKS8iiuVq1aMaEYYrGvpSAvRzJmPyb7fn3fa5W9rf4m19Yb4WuTvK6UEGi+9HNZOOGNsI+mYmoF+TnxPb/toIDsO8LR8h9pPecd3yvwSkUgOylFfu57rhypUKkYkVqb/5IOP84KOqWEXv0k5da7JaZGraD3xQ5IgARIgARIgARIgARIgASilwAF5OidO1pOAiRAAiRAAiRAAiRQBggg/DRyFOMHQjFCUOfn55uOHEKx0atYh6GOj493TOrwukmy9fs7JD/7oGUbn/b5TD5Pbmt5HS8oPQQ6714h0966OewDinHHyNqKn/ttBwVk3xF+tOcxSV61yPcKvFIRWN5jgGTUb2JKo/XSBVJ/3aqgk3LFxUnKrfdI0rDLg94XOyABEiABEiABEiABEiABEohOAlElIG/YsEFuv/12Wb16tc+0v/vuO+nSJTLycvlstI0LDx48KHfddZfs2bNH3nvvPWnUqJGN2oG9dOnSpTJ06FB58MEH5b777gts44bW3njjDXn5Ze/h6cqXLy/t27eXAQMGKHsQnjHcRdv81ltvyUUXXRRycxDC8pVXXpFly5bJVVddJZdeeqnKYzhq1Chp0KBBUOcr5INlhyRAAiRAAiQQpQQQfhoiMTyLtVB89OhR09Gkp6croVh7FWuhuKTw03axnMw9LhmzHpX9y//hc9WCGl1kcAffr/e5YV4YsQQ65h6SGU+dExH2rar1mSTmnMrV7cQoCsi+U/vqx0FSkJPjewVeKQVut0y54lYpcLlMaSTv3yNt50+T8jlZEnvyZNCJxXc+Q1Juv1di64dvHyHog2QHJEACJEACEU8A0ZWefPJJGT9+vM+2Bnv/2WdDgnRhJO35a1sw1Lfffjtoe+16/3zgwIHy0ksvqehZ3orWIa699lq1dhITE4M0E4FpNpLmEyPKy8uT5cuXy6RJk2TJkiWyalXhAcaOHTsqTQX6Re3atcXl5TtrYKj43grsff/99+X5559Xdr3wwgvSt2/fgNgXqvXt+2gj60oKyJE1H7atiaSHT6QIyEaIHTp0kNdff12aNDE/4W0buMMK4RSQT5w4Ic8++6x8/fXX0rBhQ1m3bp3ExsZK3bp1ZcWKFTJu3DgZMoR5sBxOLauRAAmQAAmQgG0C2CDRQjG8ifGzd+9e03bgOQyhGJ7FnrmKbXdso8LhtZNk09dX2qhx6tKVXR6XB6tc6qguK0UfgfoxBfLLo90iwvBFDf4hVTJT/bKFArJv+M6PXylXT7vHt4t5VRGBrORUmT3sWq9E8LsbDs7rkpp7QonJ6TlZUv5Etvq7/knOyw0Y2ZTb7pHkS68JWHtsiARIgARIgATsEKCAfDqtSNrzD5XAZnQae+yxx+S2225Te9hmhQKynTus+LXr16+XZ555RmbNKkydAodEiLK5ubnKcfPQoUOSmpoq119/vdxxxx0CZ71wloKCAoGT6COPPCI33nijSt01f/58wXrp3r2736aFan37bWiYGohKARmswu1tG6b5Oq3bSHqZhIqJfpl4O2mGEyk4NTN27Fj1MLnkkkuUgBpIjxy7Yw2ngLx7926588475YorrpCLL75Y/vzzT3ViZ968eXL11VcrD/bk5GS7Q+L1JEACJEACJEACPhBAfmJ4FCMaCIRieBZDIDArVatWPS1XMURjf8JP+2BisUtUruNZD8u+ZR/arVp0vSs2UR7oN0VWxfqeY9lxZ6wYEQSOPNtXTmQfC7sts5q+I/UPFM8ra9coCsi+EXs2f7w0nv+RbxfzqmIEICBDSDYrBfv2yOHNm+RofIJkxiVYkovPz5fyJ7SoXCgwa7E5/US2uAoKLNvQF8R36iopt98vsQ3ojewzNF5IAiRAAiQQEAJGATlc0RsDMpAANlKW9/yBEYJmSQIhBWRni+2vv/6S+++/X3kfQzNBFNl69eqJ2+1WDUJX+emnn5QH+G+//SbnnXee0lVK8gZ3ZonvtRYtWqTsbNWqlbILUdruvvtu1UAkOA76PpLovJICcnTOW5HVZfllYhWqBELp8OHD5fDhw/LJJ59I27bhy8cXTgE5ypc4zScBEiABEiCBqCCA72QQipGvWIefPnLkiKntONRmlqu4XLlyYR3rkfXTZOO/LwmIDZlNL5FLG48JSFtsJPIJ1Jj0rKxcMjHshn7X6nVpvbumX3ZQQPYN36cZIyR+7XLfLuZVxQhsaNlB/uxwhimV7rMmSKXdO9RnR+MSJDM+vvDPuIQiUdn4/7nuGEu6RV7LxTyYs6XciWxJyM87rX7q8Psl6WJnESgsjeEFJEACJEACJGBCgALy6VDK8p4/DlYjXWf//v1VSkb827NQQLb/KIHn7sMPPyxTp04VKw9vREjDtdOnT5d77rlHHnjgAa/e4PYtYY1oIlCmBORvvvlGnU7ASaazzjpLvvjiC/n3v/+tQkQh1PFll12mTl6YeWPiBvO8/vLLL5fzzz9fXnzxRfn1119NvaIRnvCjjz6S2bNnq34QEgAPP7jb16lTp9hacWKf8WXyzjvvqPCH//jHP2ThwoXqpu7Tp4/KG926devTYsLD+2Xx4sWCfnGSAxueCE+AnNHwVEW+ASMLbd+bb74pKSkpKg8xNkgHDRqkHiLwsPGWAxl2Tp48WaZNmyZ4wOOkCE4S9erVS6688krFX590sbqBrDyQdX30gRy///3vf+Xdd9+VCy64QIwhCZ566in54IMPZMKECSrE9Q033CDDhg1TdoDNjz/+KF9++aViidANCImANrytkZMnTyqemj/COyBfAMJt/POf/1S8jKfodE5vvATN8keU9Lld+5zwR3gIhLT4/PPPfVq/VvPGz0mABEiABEigNBDIyclRQjG+42mhGNE+zAq+i2mh2DNXcaSxyJj1iOz9+e2AmjWx9/vyTqr/IaUCahQbCwqBdmtmyOzPRgelbTuNftbuBTkjo6GdKqddSwHZGl+aO1vGzRpsfSGv8Epgbbuu8lfrTkWfJ2Ydk+a/LZHaG9f6TC0nJlYy/+epbBSVC/+eoITn47HWOcGT8xAmu3h47CpNmkrN62+VCk2b+WwPLyQBEiABEiABpwT8FZD1HmqnTp2UMLZgwQL59NNP1Z4u9p8HDx4sN91002l78bD3+PHjau8YGgG8MrF3D43gmmuuKdrPRfhc7Jcbi509fyf2+bPnjz1qjAV73ohAqdNjYG/73HPPVfv3FSpUKBqO0T6ELX711VeVyNizZ08V1bJNmzYqgiWK5x62kz1nb+tE7/k/99xzyn7My0MPPaRs8AxlXZKAbGf8euyVKlUSaB5mYjU8caEbQGeBbVovgRYCxnPmzFHaCorWfq666ipp3LhxkR7j9ECA1hvgHOerRuGNL7StkSNH+hyt1eic9/HHH0v79u2LNY17BwIz0mZiPlBwn0DrOfvss0+LpAY9Y+bMmUpj8+V6tOdUv7Kj/5UUwtquPmLXXqfPzFDWK5MCMgRVCL64CeD6jvLHH38oUROCH9zy09PTiz1EIZBiYeOl06BBAyVEIkwyhFZsJG7cuLGYgIzFhQctREoIszqWPIRo1EM7TzzxhHqB6WTkWqC1Y59e4Fu2bFEPczywsEGJ9tEvHoIQMvEAxo2rC25wjBMPH4jG4IBk89o+XIcXxujRo4seito+iOZ4iOOBGhcXp/qDiI7cumYCsjE0guaH9jdt2lQkWqM+6vqSmN2JgIyH3DnnnFMkIOMUU82aNWXNmjVqPrEB/OijjyrRHAyefvpp9ZLSbGJiYopyAOBBiBcp5lQXYyJ3/B8SzoMn8gZ069ZNrSd8EQmEgIy5Q7iGDz8sDC1p7AtCN8aAz3VoCSf8MZ7x48erecV9gQMIeJEa1xSS1kNQ92XOQvlQY18kQAIkQAIkECgCCDsNsVjnKcb3BWxumBW8J3WuYnxHqly5snoXJyRYhyANlL1O2jm6daGs/2yQk6qWdVyVW8jArl9ZXscLop9Al8ObZerLl4V9IO91GCMDthX+fue0UEC2JndF/M8ydNrD1hfyihIJ5MXFy8HK1SQmL1cq7t0VcFonXS4PgblQVC70Zo4v/DMuQXBdSQVpFCpWrKh+H9Q/+Dd+sNeAPQEWEiABEiABEvCHQKAE5IYNGyqnp6+++krtZUIk1fvP2MeF+GmMUAlHLOx9f//99+qd1rJlS/X73rJly9T+qt7PNQrITvb8tUhpxz6ne/5me9SIgJWZmanGheK5d6ztAwOMT++bg89rr70mdevWNRWQnew5l7ROjBE8W7RoURRZFPPWo0ePYlW9Cch2xw/BDxoJ1gycwiCaGwt4jBs3Tmk8xn19HVbZqPsYcwh7huB2IiBDA0CfELZRoAFgfes1DQdJCNrQNqyK0dEO4xkyZIhVFcnPzy9yiIOQD09krQMY7x2tn6BBrbF56kpWegsc9saMGaO+a+rij37lRF9Dv8YDEpj7iRMnqkMp0Fy0vqf1Ec85dmKv5SREwAVlUkAGd+R+hRu+XpQQEnECA8KoFhtxHR6ueJFATBwxYoR6cOGUCU5/zJ07Vy0gLBq8YIx5mX///Xe59dZb1RRDaOvbt6/ybEU9nBZBonI8VOAZiwciihZo7dinHz44TYRFC1shSuNUDh6AyHULERCniyB66jzA+sQJTlShjuaAGwMPYDwUsFmK6/Bw8rQPD3SI5xgTxoFfGvWD2xhaGjcOvIAhnkLURH86jx/sg4D95JNPKq9sPBCNwr23+8NXAVmfksGLAw9GcDbyQp+wCZu9eCCiYPzghAczOD7++OMqDwAKHrSwEQ8SfIa6mpsO5wBPZrx02rVrpx6oeOHiQY71g+KvgAz78DLD4QPYj3VktA994YQd8gJgveJwgxP+yB2N9YvDAejLuH6nTJmi+tUPVc8TeBHwXKMJJEACJEACJGCLAH4Z8MxTjO8MZgW/sMGrWP9ooTjc4adtDfh/F+9a8LzgJ5hlY4cRckeNvwWzC7YdAQTaSLbMHd077Ja80vEhGbr1lFenE4MoIFtTG3tinNRd+Ln1hbwi4gnAQzkzPvE0UVl7MENkPhFjHSZbC8pGkRmb9tiIxqYiCwmQAAmQAAmURCBQAjIceRDl0rg3i/1cvV96yy23qH1S7GNjv1jvARt1Auy9Yl8f++XQCVCMArKTPX8t0Nqxz+meP3QHeFt37txZjbt+/fpF6CH4QstAjlsdrRMfGu2D5yz2gvH+BiPs/SM9pKcHcjD3/LF/jiihiIoJjeLMM89Ue+r4HVwXbwKyk/FjrxtrQ++nw5FMF4wdjoU4TI7orxDTsd8PMXXt2rVKHxgwYEBRZFWsN4ju0GQgooIlDpXbFZBL0gDAHvv/yP+LyLBY71rz8Xafbd68WelaWi+Cd7QvZcaMGcr7GgIv1hPWBdqA3oQxemps4IQ1Bq0E4cfhjVzS9RCWwRW6mmeobH/1K1/1P28eyCXd699++60aJ5432nPdib2+zEG4r4lKARkPW1+KZ45cLdBiYvUNb2zns88+U6LyI488UpSIWz90zG5G3Mj6QWYUkCGo4oaCaIkFBK9mTy9NbYvxweTEPuPLBA8kPOyMfSGkIsI8HDt2TL0Y8NLAQwYPmB9++EE95DzDDxhPlxgFT20fxESMC78kGouZgIwXEB5iEI3Hjh17mkCs7cPD2CjAlzS/VgIyvnQsWbJE9adDTOClD49gIy/j2HR/ePAj5DS+SJjZYzxQoE/r6BcmXjYIiY3TP8aCDek77rhDfenwV0DWvPbt21fs8IHuD33hxYoTMVjHeKHZ5W/8AmDGyLju8YUEbPWhAF/uS15DAiRAAiRAAuEigF9c8K5EqCkclNMhqPFu8yz4RVmHn8af8CbWP+GyP1D9Zu9dLRv/c7mcOLQpUE2W2M4LA76X+fF1Q9IXOwkPgcoxLlnzaPGwfuGw5ImOd8m1W3v51TUFZGt8n226Q2I3/Wl9Ia+IegJ5brcciU+UY1VrSO7AC+RYlWpqExk/R44cUX/id2SrgsNXEJeNnszagxkis6/prKz64eckQAIkQALRScAoIPsyAoQSNnoKGgVQM+9KOBlhzxwewNqBSe8B43c8T3ESNmjnGgiCWkB2uufvxD4ne/5wXMP4sYd/7733mnoQ6l/2AAAgAElEQVSZav3DqJto+/C7Mj73dBYyE9iCueev96OxRw3Hs3/961+niYtmArLT8ev9djjkeYaxRj8IZ45UpnoPHP/3wgsvKG92iIie++J6vcHpS69TuwIyHBah6YABdCw4rRmLvmcgZJp5TnveR/A+12lE//73vxfz9C3pntOcjfecHh+c8szuHegx2iENY8D1ENMRPdcspzV0DqxHeFZDlG7WrJnf+pUd/c9sfRv1MWhMOFhh1NywtwSnURzKwLrAXDvR23x53oX7mjIpIBtPfxgnAC7pOIlhfIDiJsCJCjMhDXW1OAhPTy046ocOXiq4IeEZ7Fn0qQ/9koLnrRZo7dinF/gvv/xSzFtY96fDE0B091WgRV1jyAgI4ChW9pkJyFYL3O7D02ibVdv43OhljH9b8YKnMF6wyJWNdWA8caT70ydv9Kk1bEJj3WAOzR7A3gR5JzmQkWMZnt/XXnuteoFCFPenmPFH3mOI6DgxjvHAC9mz6JcY/t/bGvfHLtYlARIgARIgAX8JIPw03ldGoRi/fJkVvPN0+Gmdqzgawk87YbTv1w9k+/QRTqo6rpPTYJBc2GKs4/qsGB0EYt+7TnZtXxNWY0d0vFHu2DrQLxsoIJeMr3bsYXllxlC/GLNy9BJIvuJ6Sbn5zmIDgIiMSB5aWDaKy/r/dMQvbyPHhq23ENl4R/v7e2/0EqflJEACJFA2CARKQMb7RDtQGcnpfXgcXtKCntYBPEPz6nra8xQpKrWA7HTPX+8B27HPag/b6Z6/3t83E5C92VdSjlhvK9SfPX+jDgOBDo5Z0GCMjlsl5UAu6a4xGz++p8BrGHoIvEh79y6MrISD5hCUISAaI9Za3ZVme/52ecDxD4Kv0Wves1+9ho3OkN5sMxOCrcaBz3U9o/Ok1k+83Tue7epDC9AyMB6zojU4o2e8lX1O9Csz/c9sfcMzGuI3/rSjqZVks5m9VmOMhM+jUkAGOCcTZ/aAME6CpwBqfHkZQ1UY6+BlArERm5PaJn0KA4sPN5dZTiAdEx95eHU9u/bBDquHjx4Dcj57Y4ZwFPBQxiYr8hjjhBXi+OPfZh7Inp7dmocvAjLswQll5IxesWKF6gv1EP7B1znVN5u3GwiCPU6ZIMw08j7rxPa+8PLlRobdEPl1LmS8yPBAR2gNb6KufrD664FstUasHiq+8PflBYw51HnBEYbcmD/EygZ+TgIkQAIkQAKBJIBN623bthUTivEl36xgA1oLxfgTIjFCUPuSQiOQNoejrbysA5IxfYQcXF2YViPUZd6Zr8mL5QeEulv2F0ICjRaOkyXTxoWwx9O7uqXdFfJwxjC/bKCAXDK+G+MWyDnTx/jFmJWjm0Bcmw6Seu9DElu/kU8Dwe+geFdj70J7LXt6MWdlZVm2BU9lzxDZOkx2WXiPWwLiBSRAAiQQxQQCFcK6atWqxTyTNRIzgchqDxjOYsh7i31PrQs43fO3ciIysy8Qe/7wyMUeLiJUwmFowYIFKrUm7DETkO3w81xuvuw5Wy1RszmBiIv9cIQ3xl489tbr1KlTJGyW5GTl6/hhl45Ci3DN2qlMh6qGduLNyQp1oavgOw64wskPbUFbMXrtWs2nJxstuuq8u2bsdF5rXxzN/BWQjWOxuneMthod65CX3Jjj2Hgd9nBWrVpVbF0aPw+mfuXNwx55lL3dE1Zr2Vd7rdqJhM8pIBtmwYmAbCbQ6nZ8mWDj6Q0rcdBMoLV6+HgTkPEAhTcrQhzgoYZTS7rgFzOIrvDcCYSADG8fCKjIg6xzR+i+IKDjc6OQbsXNKoR1SfWtePnyAPR86eMFPHTo0BK9gvXchkNAtsvfFwHZl8MVVvPIz0mABEiABEjADgEcvtN5inXoafyJL+ZmRecohlAMr2Kdq9gzrYgdG6L12sPrJsu2ycMFInK4irtcbbmoxwQ56ooLlwnsN8gEOm37Waa/f1eQeym5+ctbny/P7brGLxsoIJeM742st6T6om/8YszKpYBAbKyk3fuwJA6+0O/BYGMYv6dDZNaezGZCs1VH2MMwC5GtRWazg/1WbfJzEiABEiCB0BCIRAEZI9f7xFpAdrrnH0oBGe9VCN0ffvihykOLd6suyF8LAW/Lli0BEZDt7jlbrSZv+/LGUNaImgmPW+SnNduPdzJ+2KU9zsFLi8VaVL755ptlxIgRxSKVQvCEtzL0DsyvsSCcMT5HHmqnIaytHOiM/fkiIAcyB7Iv+om2z250AePBhlDpV4ESkJ3Ya3VPRMLnFJANs+BEQNaemIjRrj1otYcq4rrrvAq+THaoBGQ8SPHiw8MWoSl69uwpHTt2lBYtWqgcydhoxYPy5Zdf9ltAxgMeOXhxWgsnZtAXuCBRO/JOoOAEEU702PVA9uYJXRLrQAjIen4RzgK5ruG1DQ/kCy64QJ5++mlJSko6zYRwCchO+PsiIOt1j9DoyK2BtcNCAiRAAiRAAoEigMgunnmKjYfdjP3A68gsVzHDXRZS2jHncdmz+PVATY1f7exsc6vcUCe8AqNfA2DlEgl0zt4r0549N6yUhjTvJ2/uu80vGyggl4zvi7U3iCtjs1+MWbn0EEg8d5ik3feIiMsV1EHBs0d7MRtDZRvDZeOgWUkF6amMeZghNmtxGYfosanOQgIkQAIkEB4CkSggG/MdawHZ6Z5/KAVkeL7ed9996r0Jj92uXbtKq1atVPRPeO5OmTKlKHUjrkNxYp+TPWer1VWSMIkIoPfff7/KOYuw0niPmwnITsYPu6CXYI8bXucQhnv06KHCWkOI98wLvXfvXnn44YeVQA+v2l69einGDRo0UD/I6evpvWqlSXiygS2IdOpLeGorrvhchzyHk59ZnnCzNozew8Zw1XYEZON9ZCc8dSj1q0AIyE7t9WXuwn0NBWTDDHgKyMY4995yIBsTmmsB1Oz/fJnoUAnI2j547eCG7969ezHzMG48IPHjrweyzhc8cOBAeemll1SoSGNxEk8+mB7Ieg5KyoGMFy3i9escBDr/BU40m4Wz8MbT6uWsv5TAS12fVtL5D7ydLMLL4PHHH1dfEpDAHX0g9IYd/toundPZLAeyzv2NX8KZA9mXu5vXkAAJkAAJmBHAxq9nnmL8MmZW4uPjiwnFOlcxw1aar63svX/Itqn3ybHtiyJq8b3f7yv5NpEHzyJqUgJkTGN3vix+rPjvFQFq2udmejbqKv88/IDP15tdSAHZO74WcbvlielX+MWXlUsfgdjGzSTt/kcltlnLsA0O0Ui0wKw9mT29mLHRbVXwncIoMkNYNorMbrfbqgl+TgIkQAIk4IBAOARkvQfsLY+rdp6ZPHlyUQhrp3v+VnvAgQphrW1GysgXX3xRCayeEbh0mkV/Q1gHc8/fTIcxCnRNmjSRq666SnlRG/fInY5fL1m9F3/55Zer9JUQrHHA7NVXXy2W9kqLu7gG++/G9JloC9FK4SmNg+5OPZA1X1+8i3295SCMjxw5Us477zyV19lqL0Xnn4YgjhzQ7du3V13p8Nre7h1oJUh9iShw0Clwr0EM9zVnMvoIpX5ldv9pvQd7Vt6cHsHhq6++Eniod+rUSeVMtqu3+Tp34byOArKBvlmIaB2qYNCgQcqTNi0trdh86ZeNMRT1iRMn1LUID42bEQ80z4c1wkc/9thjKlfvqFGj1KmZUAnIVjHvsdAhoP70009+C8hWYi9eaLfeequjHMjB8EBeu3atesBDDDZ7OOBFhBcDXrb6ZWacb7MTPN54liSe46X4+eefqwerMceAfnji4YVTO56evwhRMnz4cOXhjZcbHu7wJPfGyow/frHGmkQIDm8vbG1bIF9i4XwQsm8SIAESIIHgEsCpU888xXg/4h1qVnDgzDNXMf6vLIafdjIzf/77WTmx8RUpOGke3ttJm4Gqk1+7p5zb9p1ANcd2IohAvMslO0Z1CatFbWu3lG+yn/DLBgrI3vHdGTtTes143i++rFx6CaTe94gknXdRxA4QgrJRZPbMw4x/4/fwkgqim+g8zNjDMQrMEJoZ/SRip5+GkQAJRDiBcAjIeg8Yv2di/xNin7Fg7x57rIiaqT2Qne75h0pA1v1gHFb72v4KyMHc8/fmyGf0ekZuWsyNcW/a6fj1vOs9cexdXHrppTJmzBglhMKJTO9FWK1Vb3v6dj2QtfMWnMXMNAB4B7/zzjvy/fffK1tvvPFGsTroBi0CntNTp05Vns3QQHBQ36wYvawRPRYcEMkWRQvt0B/M7h2tN0CIh46CCKZwcPN2vWb6xx9/KM/tc889tyjHtVEXMdoZSP3KTEA2ek6b6XtaI4KzH/QXXI8DG3btjfBHszKPArJhlswEZKNgiFj3eHHgVAlims+dO1eFNcDDySggo0m0ddddhSH6IAKef/756obEQwSnN3DqAjcT6t90003qIRQqAVk/THF65JVXXpF+/fqp/mEbHk64KfBiRPHXA1mPCTcPTj4hVAYKTgj/+OOPSmjHQ8STX0k3j9ULqqS6Vg9r2AXhFaEwBg8erE7JIG8BCh7Y4IGTQ/gMHtU68bue73Llysnzzz+vchyAKR7MuO5f//rXaTyNLxw8hO+44w71C6deWzhgAMHY+ODBHOFgwhNPPCH9+/eXZ555psg+vDQRUtsobjvlrx/08O5CX3379lUvIdgGD2z0iwIWCIfCQgIkQAIkQAKaAL7I79ixQ528RChq/IlNWbOCg3nG8NPaq5gbsM7X07yXnpVVX/9bzhiyWWLjTzpvyKPm0fgmsjellxyLbySxJ49KevYKqZE5BcG+bPfxa7dnZFQl//Nm2u6YFYJOoOJ/HpF1v88Jej/eOqhfuY7Mklf86p8Csnd872S+LBWX4r5nIQFzAonnIaT1o1GJJycn5zQvZmO4bAjQuKakgj0ALTDjTwjMRpHZytMnKsHRaBIgARIIAAErUc6qCycCrXEP+Oqrr1bCGp7d2HuFQIb9UOz3omgBGX93sufvxD6rPWzN7Ndffy0Siw8cOKBSRUKzwP4+BDwt+mHf+P3331fXovgrIDvdcy5pLn0JjaxDWS9fvlw1ZRSQnY7faBO8dKHbYC1kZWWptJxt27YtusQYsfayyy5T6wTvehTMCTzWwd5zT99qPj25QCD+4IMPlHZy1llnyaOPPqrCZeO7BtYuRGB8hoLr2rVrZ3WbqM+N/C655BKV2xnhzbVAjraxpv7v//5PaVdmUU1xkAI6D9aT8d5B+/C+hvAOJzcI32eccYbiAlshtEJkhXitNSJ8Bk9eOMDBUQ7aCz4LpX5lJiBjLMizDcdHFOg9Wh/B+GEzNJ9hw4ap9YIUbBC/7eptPk1amC+KSgEZgqOvxfgwdCLQoh8sWAh8eEHUrl1bxbLHwlq1apUMGTJEkIQcp150SALUwcNk4sSJyssYp1yR/xd1IUgvW7ZMmQ/3drycdJgDJ/ZZPXzMXiZ4EOAGx8JHwcMHD0WInRgTBMFu3bqp8Rjj7Duxz3haBSEfkA8AQjpyRuNBesUVV6iH8ezZs1V+AeRitirBFJDRNzgglzGEWG0zQjVj3en8ERCZMae6GMNoQGgGU4jJeq02a9ZMlixZcppHr/7SARZ6jeDvCJOAk0Oog5zKxrWF01B4QCEHg5l9+KIAD3KsK6f8sUbGjx+vXgZ6PFgjsA33A16MWD/I+0xvMKsVy89JgARIoHQSwEYqviQbhWL83azgl1ajUAzvYpz05kZq4NbGgU0bZPbTY2T3HytVo3W7tJS6tb4PSAeHEtvLpgo3ndZW6okN0mT/G7b7cCeky+19vpeNMem267JCZBNo9ft3Mv8/4fNQrZBaXpYmvu8XJArI3vF9ufJKkb3mz3m/oLNyqSIQ16K1pD4wSmLrn/p9ubQMEPsvOkS2/rsxDzN+d7Yq2CeA97IWmHWIbP0noqGxkAAJkEBZI2AUkH0du9HhxolAi36wbwoPSXhxYq8TDk6wBXv3EO3gVYjnvtGb18mevxP7nOz5e+5Pe+oR+Dec3BBZEs5RED8TEhIc5UB2uudc0vz6IiB7jtEoIDsdv9EmPVfY04dADGctzxDVRhFWrxu0gTrYU4feASEVgjZE1Pr16ystCc6GEPK9hUT2ZGPUAPAZdBMcwvd3fx71IXpChEbR6wTrXesf0BwQohsOb1ogN9pndu9A9IYXMQo0JcyNPsBgvN5MI4INEN4hOKOEUr/yJiB73utaQ9P88YzA+oBW6NReX5934byOArKBvpkHsv4YoiIEToT1xYMEoad1fHPEw8fD1ijyoZ726P3nP/+pBFItvPXs2VPdgLghjKEFnAi0Vg8fMwEZtuGkxMyZM+XTTz8VhOnGjQvh+OKLL1YnS7Zs2aLCMzRv3rwozr8T+9CXJzsI6Uguf+WVVyqOeGlBSMdLyxgSwtuNEWwBWfPBnOGEGfjgywLmDadkLrzwwtNeHHq+cboGwu706dPVgwNfZvByWLdunToBZhaCA+sCJ4XmzZtX1A+80iE6ow6K59rC/MGDG6ddYB8K5g/hIMDWGH7CKX+sX4znyy+/VLbBTjzMkScBc6dPCoXzAca+SYAESIAEgk8A7zN8QTYKxfAsxncMs4INUWP4aRyyg1hsFU4p+CMpvT38NXOazHxilJzMyy02yFaDWkuFxIl+D/zPKqMkO7Z4SDfdaO0j/5Uqx+bb7uNg86vlyoYP267HCpFNoMv+tTL19WvDZmSMO0bWVvzcr/4pIJvj6xq/VUZMu94vtqxcdgi4EhIk7YHRktBvYNkZtIhgo9cYJhv7NZ5ezNhcLalgb0nnYfYUl7GBi70bFhIgARIobQTCJSCDI57dcCLCnj+8WrH3ed1116n9Xx0501Pws7vnHyoBGeNB9EiE30YES+wZ43BT9+7dVVhg7GtjTxm5WsEcIZDhferEPvTldM/Z2/r1RUBGXaNHq2d6RSfjN9pjDFOOyK3YAzcrCHMNxhBhtWMYooUilSkERdSFDqDTXVppON6YYD8G8wlHL61RYI2iLzifOd2fByes9wkTJigHNjgV4jsG8hxDGMVBA2g4JTmO4d6BBgLtALbhewq0EOheiM7quQeEeZs1a5a6HjqcdlpDX+CsI71qFqHSr7wJyLAD9zoOAyC6rJ5rCMnQ0BA6HN/V/LE3Gp7lUSUgRyJQ/YDFRikeCvSkicRZKp026ZAZGzduVKdd+Itk6ZxnjooESIAEQkkAETA8hWJ8mTYrOIVrFIrhYQyhGJEzWEJHYMl7b8vSjz7w2mGXi2pKwsnCw2ZOSk5sVVld5XGvVdNzVknDA848Pr866yP5OKWzE7NYJ0IJtD95VGaN6RdW61bWGi9JOea5vHwxjAKyOaWR7knSedZrviDkNSRQRCD5qhsk5cbhJPI/AhCPvXkxa6HZ2wE9I0QdJtszB7MOmc1De1xyJEACJOA/AS0qGb1I/W+VLZAACZBAdBGggGwxXwhh8dFHHymvS5zq8Cw6VyxOSYwaNUoYbii6boBothbh0BFaHYcYEBoDa5AicjTPKG0nARIggdARQPhpnZ9Y/wnhGKdQPQtOnHoKxchVbBbGKHQjYE8njh1VIas3zJ1VIoyUypWl/VlbxZVvP+xs1skU2e5qJ0drmp+6RsdpOWuk8YG/O5uQqu1kUOfxzuqyVkQSqBkjsuLRrmG1bVGDf0iVTOceehSQzadv3MGnJW353LDOLTuPTgIJPc6StAfHiCs1LToHEGKr8Xu+0YtZ/12HysZ3OKuCfQGIzNqD2VNoTkxMtGqCn5MACZBAqSeAMNVIYXjmmWfKvffeq6KLGguiMg4fPlyaNm2qonMidDALCZAACZQ1AhSQLWZ8xYoVyu2+Vq1aKpk3QjpjIxXen2vXrlXx3PFCQcgChDhmIYFQEsBGP0I/IHQ1chcgBDgLCZAACZAACWgC8HTxzFMMwRihhswKNhrNchXTkyWy1hTyHM9++nE5sGmjT4bV7thC6ted7NO1uQXxsiuvtuzKqyO7cmtL5sl0adKkSVHuIs9GamZOkmpHZ/jUttlFazo9IvdVu8pxfVaMPAK5r10ohw/sDJthM5u9Iw32V3LcPwVkc3Rf/TJUCo4cdsyVFcs2gZg69STtoTES16JN2QYRgNEjnKOZFzOEZu3FjHCXJRU4PmiB2UxkZmS9AEwUmyABEoh4Agg7jFDOOEiNcMM9evQoCrmL36EhLsOxrKQwxhE/SBpIAiRAAn4SoIBsAdAzAbZOVo4Y/zo2/H333aeEO50U3M85YXUSsCSA8Ck4wAABALmpkauZX2gssfECEiABEijVBPbu3Xta+Gl8XzEr8DzxFIrhVczw05G/RNZO/V5mPTVaCky8xUuyvuU5raVisnk+5AJxFYrGuXXUnwfzKxc11TD+T6lRMVEOVBhyWvMJeXuk+b6x4i7IcQ7O5ZbHz54qS2NrOG+DNSOKQN2Zb8iy+f7lIfZnQN+1ek1a767luAkKyKej6xe/Tm6ddptjpqxIAppA2kNPSOI55xJIkAlATDbzYsb/wYPZ20FCo1kQlvWPWahsRt8L8iSyeRIggaATgHMY9lPhHKZzseJwDSJBwDsZ5eabb5aHH35YkL6JhQRIgATKIgEKyD7MOrw8kUz8q6++kkWLFqnE6Egi3qtXLxXWukWLFiUmFPehC15CArYI4IsMQlbjC06HDh3kmmuukYsuukji453ne7NlAC8mARIgARIIGwE8+z3zFOPf3rxNIAx7hqDGhiBL9BFY8v7fZek/nOUbxmg7D6sjiQXziwa+L6+67ISncV5t2Zt3SsCtFbdZmiaskhqxW4uuPZDUVfam9JHjcXXEXXBCymf/LjUyv5f4/AN+gzze+EK5qOkzfrfDBiKDQIeNP8jMj0aGzZjP2j0vZ2Q0ctw/BeTT0Y2W/0jrOe84ZsqKJGAkkHz1jZJyw+2EEkYCWVlZxQRm7dGMP7UXs5V5KSkpRSGytRez0ZuZ6bWsCPJzEiCBSCAAERmRRb/88kuZN2+eShOIQzOIMoqIpGeccUaRV3Ik2EsbSIAESCDUBCggh5o4+yMBEiABEiABEiABHwgg/LSZUIwT0WYF4QY9vYqrVq0qMTExPvTGSyKZQEF+vsx8cpSsmz7FLzOTKpSXBmflyJ6cWBWiekdu3aL2Ksfukqbxq6R+/LoS+8h3JUpMQbZfdphVntbzbXmjXO+At8sGQ0+gy7EdMvWFoaHv+H89vtdhjAzY1spx/xSQT0f38Z7HJGnVIsdMWZEEPAkk9D1Hyj3ypEhMLOFEIAE4URhFZU+PZojMCKVdUkGEvpI8mCHQMEVKBE4+TSIBEiABEiABEiABAwEKyFwOJEACJEACJEACJBBmAkhNgNzERsF4z549plYh2oSnUIx/M6xWmCcxSN0f3rZVZj7xmOxatcJxD3mJSZJdsbJkV6gkOZWrSr7LrdpKcx9SnsZNElaJW046bj8QFd0VGsk53b8NRFNsI8wEWrhyZcGoHmGz4uWOD8qwrZ0d908B+XR0Xy0cJAUn/AhV73g2WLE0E4ht3krKPfKUxNQ+dZipNI+3tI0NEXGMYbI98zIfO3bMcsg4/GgMj+0ZKhspV1hIgARIgARIgARIgATCRyBqBOSHHnoofJTYMwmQAAmQAAmQAAmEgUCVKlVOCz+NvEwsZYPAtp8Xy8wxj8rxA+a5rEuicDIuXrIqVCoSjvMTCjdh3bm5Uj8hW9qlfi1J7uMRBXJru7vl1lq3RJRNNMY+gTS3SzY91sV+xQDVGNPpLrluSy/HrVFALo7u/IQVcvXUex3zZEUSKImAu3wFSXv0aYnv1I2gShmB3NzcIi9mb0IzPJ1ZSIAESIAESIAESKAsEhg7dmxUDJsCclRME40kARIgARIgARIozQSQJ84zTzH+zfDTpXnWSx7b6onfypxnn7AFoMDtluwKlSW7YiXlbZybnFpYv6BAUndul7SMrRJ3rDAEeqdh9SSpYK6t9kNx8Rv9v5VpCc7z14bCRvZhTSDlkztly19LrS8MwhUjOtwod2wb6LhlCsjF0T2bP14az//IMU9WJAFfCKSNGCWJQy705VJeU4oIIBR2SV7M2dmBT5lRivBxKCRAAiRAAiRAAlFMgAJyFE8eTScBEiABEiABEiABEiCBcBH4edy7gh9fS3b5ikXC8Ym09KJqyXt3SWrGVkk8dOC0phJSU6XToKPiztvoazchuS63Xj85v9UbIemLnQSPQPOln8vCCeGZx5vbXy6PbL/I8eAoIBdH92nGCIlfu9wxT1YkAV8JJF97s6Rcf6uvl/M6EiABEiABEiABEiABEiCBIBOIGg/kIHNg8yRAAiRAAiRAAiRAAiQQdgJznntSVk/4xtIOCMXwMtY/ugLEYojGEI+tSo3WTaVR42lWl4X885+6vyRPVxgc8n7ZYeAIdN69Qqa9dXPgGrTR0uWtz5fndl1jo0bxSykgn+KR7s6W92fxXnS8mFjRNoHEwRdI2gOjbddjBRIgARIgARIgARIgARIggcAToIAceKZskQRIgARIgARIgARIgARsEThx7JhMH/WQbPlpgdd6uckphZ7GFSpJVuWqRdchLHVaxjZJ3bHVVp+4uFm/NlKl3ATb9YJZwZ1SVa7tPVF2u5KD2Q3bDiKBjrmHZMZT5wSxB+9ND27eV97ad7vjvikgn0J3RfzPMnTaw45ZsiIJOCEQ3/VMKTfqOXGlpDipzjokQAIkQAIkQAIkQAIkQAIBIkABOUAg2QwJkAAJkAAJkAAJkAAJOCFwaOsWJR7vXfvnadXzExKLvIwhGp+MiVXXxORkS+qObZK2Y6u4c3OddFtUp+OFDSXZNcuvNgJdeW+rG+TaevcHulm2FyIC9WMK5JdHu4Wot+Ld9GzYVf555AHHfVNAPoVu7IlxUnfh545ZsiIJOCUQ27iZlBv9nMTUruu0CdYjARIgARIgARIgARIgARLwk0DUCcgHDhyQadOmSU5OjtehtxB/Y/cAACAASURBVGzZUrp1833DYs+ePfLzzz8L2s7Pz5e4uDipXr26dOnSRdLTT+WR0x3immXLlsnatWslLy9PUlJSpHPnztKgQQNTm5YsWaKuPeuss6RevXp+ThmrkwAJkAAJkAAJkAAJlBYCO39fLtMee1CO7d1TNKSTsbGnPI0rVRGIyCiu/HxJ3bldeRrHHT8WMASxiYnS5bw8iclbF7A2A9HQJ30/ky+S2gaiKbYRBgJHnu0rJ7IDt059HULb2i3km+wnfb38tOsoIJ9C8q9NwyVm0xrHLFmRBPwh4K5URco9/pzEtW7vTzOsSwIkQAIkQAIkQAIkEMUEoK2tXr3apxHUqlVLzjnHt0hYubm5smLFClm3bp1kZ2eLy+WS5ORkadGihUBfjImJOa3Pffv2ycKFC+XQoUPidrulbt26csYZZ0hiYuGejbHgmunTp0u5cuWUTWbt+TSoMF8UdQLyxo0bZcGCBXLy5Emv6OwIyL/++qusWrVKtYdJj4+PVyIyFlBsbKxaAE2aNCnW19KlS+WPP/6QChUqSJ06dWTDhg1y/Phx6d69uzRt2tR0oUCIPvvss6N2oYR5nbJ7EiABEiABEiABEih1BDbOmyPTHhspJ/PyRFyuU57GFatIbkpq0XhTdu9QonHC4UNBY1CtRWNp0mxG0Np30nBBja4yuMOHTqqyTgQQqDHpWVm5ZGLILalXuY7Mllcc90sBuRBdndjD8vKMoY45siIJBIRATKyUG/O8JPToE5Dm2AgJkAAJkAAJkAAJkEB0EbAjIDds2FA5cVoVCMYzZsyQ/fv3K+EYDqUo0AQLCgqUc2nfvn2LCcOHDx9WgjAcWxs1aqT+3Lp1q9IIBw4cKAkJCcW61U6laAcaYrSWqBOQly9fLr/99pvUr19fTaI/ZcuWLTJ//nwlHqO9M888UwnI+PfKlStVPxCRIfxWrVqYZy4zM1OmTp2q/n/QoEHqVAIWGryiIRJjsegFh+txImHTpk3Sr18/wQkIFhIgARIgARIgARIgARJYPeEbmfPck5KTXuF/wnFlyUkvXwQm8cA+FZ46ad8pz+RgU2vSp41UKx9Z+ZBXdBkjD1W5JNhDZ/tBINBuzQyZ/dnoILRccpMVUsrL0qT3HfdLAbkQ3Y1xC+Sc6WMcc2RFEggkgbQRoyRxyIWBbJJtkQAJkAAJkAAJkAAJlAICiCwMD+WKFSsqT18zb2DPYf7444/K8xjaHgRnCMYoGRkZ8sMPPyhxuF27dtKhQ4eiqnBEhWbYqVMnadOmjfp/XAvtr1evXgLxWhfohRCoq1SpojTMaPU+xniiTkCeNWuWbNu2TYWXbt26tV9LfObMmbJ9+3a1QMzcyBcvXix//vlnMbEai2jOnDlSrVq1Ind4LCgIyFlZWXLuuedKWlqasguhsdEHhOM+fXhi1q/JYmUSIAESIAESIAESKCUE5ox7VxZPm1YoHFesXDSq+MzDKq8xwlSHq3S4oLGkuCPHE9kVmyQj+k2WP2JPcQoXG/Zrj0CXw5tl6suX2asUgKsRVWpdxS8ct0QBuRDd/2W9KdUWfeuYIyuSQKAJpNxytyRffm2gm2V7JEACJEACJEACJEACUUoAIvCiRYtOcwItaTjQ8KZMmSJHjx6VHj16SOPGjYtdjrDWEIsrVaqkHEjhcIoC72PofUZHUfQPMdozIvK8efOUGG10TI1SxNElIJ84cUIJtYgf7m8+4WPHjqmFgj/heewZehoTqsVinFoYMmSIynVstii0gIww1lhUcFtHGOy5c+fK3r17ldCMBcdCAiRAAiRAAiRAAiRQNgngBOpff/0lS6ZPlYxjWUUQYrOOS+rObZKWsVXlOA53ccfGStcL4yQ2/49wm1LU/5Gml8pljR+PGHtoiG8E2ki2zB3d27eLA3zVilrjJTmn8Bd9u4UCciGxL9beIK6MzXbx8XoSCCqB5Cv/Jik33RHUPtg4CZAACZAACZAACZBA5BPQIaWhyRm9gq0sR4ThyZMnq3DVZlGDN2/erKIWJyUlKU0wNTVVeSSbOZBqrRDaIsRoFK0pNmjQQHr27GllTsR/HlUeyFgUEH1RAB95iHfv3q3iksPdHB7JzZs3V7mMrYrVQkF9fU1eXp70799fatSoUbQA8PcBAwaobswWkA6P3axZM+nWrZuVOfycBEiABEiABEiABEiglBHAiVaIxvhBqCN8Z0Rx556Q1F0ZkpqxVWKzT4nJkTL8Kk0aSrNWsyLFHGXHhN7vy7up3SPKJhpTMoHKMS5Z82iXsGBa1PBDqXKkMCqU3UIBWaRl3G4ZM/0Ku+h4PQmEhED6A5UkfvDUkPTFTkiABEiABEiABEiABCKTAFLHYq8FqWfhwGlMK1uSxVrLO3DggBKe27ZtW+xyeB/DCxnhp43pahGSGh7IWidEJU9nUziV4rojR46ouuXLn0pTFpkUra2KKgFZq/cYFkRjFCwMTAxODKDUrFlTxRXXruXeEGgPZLise/Nm3rlzp8yePVvlRNbXYPIhYqN9bzmQ0ScWCk4/DB48WJ1SYCEBEiABEiABEiABEij9BPCdVIvGq1atEhyARHGJSPKuDOVpjFDVkV4a924j1StGTj5kV+WWMrDrl5GOjfZ5EIh97zrZtX1NyLnMbPZ3abDfWdhzCsgid8XOkJ4zXgj5vLFDErAiUO7uGhKTOkVc1a+RmFYfW13Oz0mABEiABEiABEiABEohATiVInWsUbezM0ykrUXuZOQmhvOnzl+MXMq//fabard79+7FohYvWbJEpbstKQfyhg0bVEhr5Eg25k+2Y1ukXRtVAjI24ZYuXSoul0uaNGkiXbt2VQIyJhRqPz6Dt3CLFi3kjDPOKJE1RGcsMojEcCc3y1GsTxugIbig6zDX6AfezwhVXadOHcHCgFgMr+hGjRrJmjVrBAuqY8eORQm1I23iaQ8JkAAJkAAJkAAJkEDgCKxfv14Jx/iFA7/M6IJcOLGrV8iheZHl0evLyNud31TSYqb5cmlIrtnQ4QG5s8b1IemLnQSGQKOF42TJtHGBacxGK9+2fk3a7Kplo8apSykgi7yTOVYqLqWHp6MFxEpBI5B2a22JrTSpqH1XlaES0/Y/QeuPDZMACZAACZAACZAACUQmAaSORahpRAlGnmEIwXbLpk2bZPHixZKdnV2sKiIdQ1SuX79+sf/XIbPhwQwNEH9u3bpVKleurDygoVEizDV0R+14atemSLw+qgRkCLcQiqtXr64EX8+FgdCAEH0TEhKKchGXBB3CL1zdUVq1aqVOBaBNT0EanxsFZCyCZcuWydq1a5VgjdzIXbp0UYsKQjIWCtrBQoHADZd3CM7I4Yx8yu3atVOJtVlIgARIgARIgARIgASil8C2bduUaIxTqEhfogsOJ+IXjratWsmUB++VrYt/itpBnnFxmsTm/x4x9j8/4Hv5Ib5uxNhDQ0om0GnbzzL9/btCjml8u+ele0YjR/1SQBb5csWVIvt2OeLHSiQQDAKp19aRuNoTT2vaVekciWn7tYg7MRjdsk0SIAESIAESIAESIIEII2D0PkYkYjh42i0HDx5UeY4PHTqkqkJPhCaooxwjLHavXr0kLa14WqR9+/YpPRH1kEa3bt26cuaZZ6poxdAmoRliLwhpdtHHTz/9JHv37lUOsdWqVVMao2ebdm0P9fVRJSBbwdHhpXFqAJMBL2WrAld1eIogJDZEXx0SG8IwTjBAEEa7WDDalb2kNpcvX64WC/rHSQQtamNhYDMRJyPQHkTk0uLGbsWYn5MACZAACZAACZBAaSGAnDcQjRFxBocJdcEBR0THQZgjfKfMyTwik0feKzuW/xrVQ6/UsJ60aPuDiORHxDiyGwyWoS1eighbaIQ1gc7Ze2Xas+daXxjgK97t8Licva21o1bLuoDcLW6L3D/9b47YsRIJBINA8iW1JaHJKc9jzz5c5XsVishxFYLRPdskARIgARIgARIgARKIIAKI/As9D56/2oHTjnnakxgpbpEOF6lr4fSJgs8gEGPfp1KlSsqzWH9WUh9Hjx6VqVOnCryXUQdCNJxM8f8QuKE5bty4UZKSkqIu5W2pEpCNCbCNHsNWCwiiLoRfnaMOHsVIno0TBNOnT5fMzEzp16+f1KpVchg0nDzA9eXKlStaKFg48DzWSbPRFv4PG4tDhgxRi4aFBEiABEiABEiABEggcgngOx5EY0TC+f33U9646enp0rlzZyUa4/ufLsf375fJI++R3X+sjNxB2bCsUc82UqNy5ORDnnvm6/JS+f42RsBLw0WgsTtfFj/WPeTdv9zpQRm2pbOjfsu6gDzSPUk6z3rNETtWIoFAE0gaXEsS239v2ayrXBeJafetSHw1y2t5AQmQAAmQAAmQAAmQQHQSgOMotDXs0bRv396Rg6ZOW4v0tBCgPQViHWEYTqCIOozIxVYFojYcDCBG16tXT0UjRjRlpNqFRzKK7hdttm7t7LCzlR3B+DzqBGRMIFzKzeKaQ0DGAoJ7uB0B2RvYAwcOqJMCcDGH2ItNwpIKTicgdroWm3FSAXmWK1asqARlbTNEZriu9+/fX3k5s5AACZAACZAACZAACUQWgaysLCUa4+e3335T+W1QEJqoY8eOSjQ2+x53dPcu+f6Be2TfujWRNSA/rWl7XnMpFzvFz1YCU91dro4M6/GdHHPFBaZBthI0AvEul+wY1SVo7XtreEzHO+W6rb0d9VvWBeRxB56WtN/mOmLHSiQQSAKJvWtIUq85IieL56Xz1ocrrZ3EtP1WJNF+GMNA2s22SIAESIAESIAESIAEgkMgIyND5syZU5Q+Frqb3TJjxgxBOxB3zzjjDNPq0PmwF4SUtQiTXVLZv3+/oM0qVaqoa6EBIkczUp5pQRn1te3YRxowYIBds8N2fdQIyHApnzJlinL7xoYd4oh7Fi34IkexLx7DVtT1SQG4w8ODGK7m3ooWi+H2rheVXhSIbw4BWRcsKMRqD4SNVmPg5yRAAiRAAiRAAiRAAr4RQM4bLRrD01hHp0FtRKfBd1CkKPFWjuzIkMkP3C37N6z3rcMou6rbxRUkLj8yQnLvbHOb3FDnzigjWDbNrfifR2Td73NCOvj7O94gd24d5KjPsi4gf7V0qBRkHnbEjpVIIFAE4jtUkZTzlovk7bXVpCullbjbfSeupPq26vFiEiABEiABEiABEiCByCeAKMI44A+x1kqv8zYaOwIywk9bib3z5s2T7du3y9lnn63yHKOY6X/etMJIpx41AjJEYXjz7ty5U5BjzujRqyEvXrxY/vzzTylfvryKJW4Vn/yHH35QHsMQo7UruW4L7vDwPoY7vFW+YtiGUwUQhbFQkGQbhR7Ikb78aR8JkAAJkAAJkAAJiPo+COF45cqV6vucLk2bNlV5jSEeW5XDGdvk+/vvloObN1pdGrWfV6hbW1p1WipSkBURY3iv31fyXWKLiLCFRngn0Or372T+f54PKaKb210uj2Rc5KjPsiwg909YK7dMvd0RN1YigUARiGtUXlKv2SRyYrOjJl0pzf8nIns/8OWoYVYiARIgARIgARIgARIIKwHogxBrS/IetjJQi9CINowQ1shbbCw6hDUcCqzCZGtRGEJznz59ipqhB7LVLATp8y1btsj8+fMF3iFNmjRRG3rwCsa/ly1bpmKLo8A7BBt+VmX9+vXy448/KrdyuJNjolEgHqOfHTt2qLDVZgvJ2La2q2HDhtKzZ8+ij3RMdrMcyLDbF5Hbagz8nARIgARIgARIgARIwD4BfM+DaLxq1SrBdzld8H1Q5zX2tdXD2yEe3yUHt2zytYrX61yJSRLX+QyJrd9QJCFRTu7YLrkrl0v+9q1+tx2IBhp0by21qk0MRFN+t5Ffu5ec2/bvfrfDBoJLoMv+tTL19WuD24lH65e3Pk+e2+Wsz7IsII+Wf0vrOe+GdK7YGQkYCbgrJUn6XYdETqz2C4wruam4208UVxJFZL9AsjIJkAAJkAAJkAAJRAiBQKWvhTCMFLOIeIxowr169SoSkSEeL1iwQOmCqampSr/Dn2YFTqXwNIYDKpxdK1WqVHSZtxzIcFrwNa9yhGCXqPFA1sCQbBobfRCNIfxCiM3NzRVMmNvtVgmoO3XqVIwvklivXr1a5SKGGIwcyiioAxfzrVsLN+SQ0w5tYDEWFBSohYNw1Nqj2GzS0DcWCkJrw20e3s/GAo/on3/+WS20unXrqr5wLcRvnJRgIQESIAESIAESIAESCA0B5KaBaIwv82vXri3qFOlKkNf4zDPPPO30qZVlyvP4vsCIxxIbK0kXXyXuiqd+8dD9Z0+bJPmbIiM0dpshLSQ9frIVmpB8/ku3Z2V0pQtC0hc7cUag/cmjMmtMP2eVHdYa3LyvvLXPmSdtWRaQP97zmCStWuSQOquRgJ8EYlxSYZRLJDcwqRIoIvs5H6xOAiRAAiRAAiRAAhFEIDMzUyZPnqy0QF9Sw+rrs7KypEePHsUcTuE5DF0Qjp8ul6tIL9S6IHRCeBTXqlXLK4ENGzYIciV7i26sxWXttIqcyNAOITZbRU6OIOzRJyADHkJDQ5RFzmOIwBCSIQ5DlDUTe70JyGgLQvSaNWvURiJOHUA4hsBcu3Zt1Z7VZKIu2kdoww4dOpjOLcRr5NGDRzLaQ0jsli1bRtI6oC0kQAIkQAIkQAIkUCoJ4JcGiMY41IfvY7qkpKSo726IXIP8OU4Kch5Puv9OObgpMGGr4Xkc36W7qSkn9+2RrP/8y4mZQanT9eLKEp//c1DattOoO7G83Nbne9nkLmenGq8NIYGaMSIrHu0awh5FejTsIp8cGemoz7IsIH+5cJDIiRxH3FiJBPwlUH50krjyf/K3mWL1XcnNxN1+kriSGgS0XTZGAiRAAiRAAiRAAiQQWgJIbTt79mzlAAonUeiBJZWSBGTUw+eIagwxGcKxFpIhGlvpgrge6W8hQHvzUkb7iH6s06QhPzKE7LS0tNCC87O3qPNAdjpeeC3jVIDRA9lpW6xHAiRAAiRAAiRAAiQQuQTwJR6iMQ76Ib8N/o2CXzQgGnfr1k3q16/v1wCO7t4lk+67Q/ZvCJxXcOLQyySmhvcTrsfHfygFRzP9sjtQldNr1ZDW3VaJ6+ThQDXpuJ2DLa6WKxs87Lg+KwafQO5rF8rhAzuD39H/emhTu4V8m/2ko/7KqoB8QcIKuWrqvY6YsRIJ+Eug/CPlxeWa628zpvVdKS0lpv33IomFKctYSIAESIAESIAESIAEygYBeB9PmTJF2rRp41PK27JBxd4oy4SAjJDROJ0AF3HkOmYhARIgARIgARIgARIofQTWr1+vQlNDND5y5EjRABH5JZB5Zo7v3y+T7h0ue9etCSjExGGXS0z1ml7bjCQBGUbW69ZK6tSYFFAGThv76qyP5eOU4mlsnLbFeoEnUHfmG7Js/ueBb9hLi/Uq15bZ8qqj/sqqgPxs/nhpPP8jR8xYiQT8IZA+soq442b404RlXVdqO4np8L1IfHXLa3kBCZAACZAACZAACZBA9BNA5GFEokPe4f79+zuOPBf9JPwbQZkQkOF9vH37dundu7ftvHb+4WVtEiABEiABEiABEiCBYBLYunWr8jaGaIw0J7o0aNBAOnfurITjQJaczCMy8Z7hsvuPlYFsVvISk0T6DZL0euae0ScP7JOsr8YHtM9ANNZ6cCspnxABInK19jKo06eBGBLbCAKBDht/kJkfOQsp7cSc8inp8kvSB06qSlkVkD/dfr/Er/vNETNWIgGnBMrdU0NiUqY4rW6rnqtcZ4lpP1kkruRwh7Ya5cUkQAIkQAIkQAIkQAIRSeD48ePKqbRZs2b0PvZjhsqEgOwHH1YlARIgARIgARIgARKIMALIIQPR+LfffhMIyLrUqFGjKK9xQkJCwK3Oy8mRiffcLjuW/xrQtjNr15NDDZuJOy5OGtatI7EQkz1Kzswpkrd+bUD7DVRjXS6qLgknA5u30oltf3Z6VO6vdqWTqqwTZAJdju2QqS8MDXIvp5pH/qq/Kn3pqL+yKCCnu7Pl/VmDHfFiJRJwSiDttloSW/F7p9Ud1XOV71koIsckO6rPSiRAAiRAAiRAAiRAAiRQlghQQC5Ls82xkgAJkAAJkAAJkECUEjh06JASjX///XdZt25d0SiQokTnNa5YMbheRRCPty4OnFB6oly6Eo6zy1eUmJwcSdu+WcodOiAJnbtJTP1G4kpIkPwd2yV3xTLJ37wxYmcurVpVadtzvbjy94XXRleMPH72VFkayxCl4Z2I03tv4cqVBaN6hNSsFbU+k+ScONt9lkUB+cr4n+XCacwjbnuxsIJjAqnX15G4mhMd1/enoqviAInpMNWfJliXBEiABEiABEiABEiABMoEAQrIZWKaOUgSIAESIAESIAESiD4CCDkE0Rg5a1asWFE0AHgXQzTu2rWr1K5dOyQDm/LQ/bJx3uyA9XWoQVM5Uq+hai9l9w5J275F4jMPB6z9UDdUt3NLqVs7tJ5kZmM81vhCubjpM6EePvuzIJDmdsmmxwIbTt4K+qKG/5AqR1KtLjvt87IoIL984gOps/AL26xYgQScEEi5rI7ENwqPeKztdVW5QGLafu3EfNYhARIgARIgARIgARIggTJDgAJymZlqDpQESIAESIAESIAEIp9Afn6+Eo1XrVqlQlSfOHGiyOh27dqpvMbIYRPKMvPJx2TtlMCIo1mVqiiv49yUVIk7dlR5Hafu3B7K4QStr5aDWknFxPDnQ57W8215o1zvoI2TDTsjkPLJnbLlr6XOKjuoNbP5O9JgXyXbNcuigPyvTcMlZtMa26xYgQTsEkg6r7Yktgn/ewJ2u6pfJTGtPrE7BF5PAiRAAiRAAiRAAiRAAmWGQFQJyBs2bJDbb79dVq9e7fMEfffdd9KlS2hPu/tsXAAuPHjwoNx1112yZ88eee+996RRo0YBaNVZE0uXLpWhQ4fKgw8+KPfdd5+zRmzWysvLk+XLl8ukSZNk3rx5gjWSmpoq7du3l7POOksuvPBCqVWrls1WA3v5yZMn5ccff5SsrCw555xzAtu4R2uRtB78GSjEgmeffVb+8Y9/SK9eveTNN9+UqlWr+tOkaV30M3nyZHXftG3bNuDtR0uDO3bskFdeeUWWLVsmV111lVx66aUSFxcno0aNkgYNGoTsfo4WXrSTBEggOAQ2bdokf/zxhxKNjxw5UtRJ06ZNpWPHjuonHGX+2Odk5X+/8rvrk3FxSjg+WqPQYzotY4vyOo7NOu5325HUQOeLakniyQVhNcldobGc0/2bsNrAzk8n0Hzp57JwwhshQ/Nt61elzS77EQrKmoBcJ+awvDwzdPmpQ7YA2FHEEUjsU1OSzpwhUpAbMba5a98m7mZvR4w9NIQESIAESIAESIAESIAEIokABeRImg0HtkSSYBhqARmbzGPHjpVZs2Ypcq1bt5ZKlSpJbm6uOmSAXInIi/jwww8rUSw2NtYBYf+rTJw4UYYPHy5vvfWWXHTRRf43WEILkbQe/Bno2rVr5bbbbpPDhw+rwxHjxo2TIUOG+NOkaV3MyYsvviil/aBJSeC0WP/1119Lw4YNVV5R3Ct169ZV4WKDxT7gk8kGSYAEopJARkaGrFmzRh0Gw/Nelzp16qgQ1d27d5eYmJiwjW3RO2/Kr//80O/+j1WvLQcbNZWTcfGScPig8jpO3rvb73YjsYHkSpWkfZ8McefvCKt5W9vdLbfWuiWsNrDz4gS67F4hU9+6OWRYxrd7TrpnNLbdX1kTkG+K+0HOnv6EbU6sQAJ2CMR3riIpg38RyTtgp1pIrnXXe0jcjZ8LSV/shARIgARIgARIgARIgASiiUBUCsgAHG5v20iZ5NIiGNrluXjxYnnooYdk9+7dcv3118vNN99czEM1OztbeZZCYIaQDJEQ3tEul8tuV35f/80338jdd99NAdkGyc8++0wJ//fcc4/yLkcUgeeee06Sk5NttGJ96RtvvCEvv/xymRaQcQ/deeedcsUVV8jFF18sf/75p7z//vvKo//qq69WEQ4Czd16ZngFCZBAaSawb98+wUEhiMZbt24tGmrlypWVaNytWzcpV65c2BEsG/+x/PTW637ZkZucoryOsypXFXd+nqRt26y8jt15keN95dcAvVSu3aGF1K83ORhN22rz9f7fyvSE8EXnsWVsGbi4Y+4hmfFUcKPxGDG+0+FxOWdba9tky5qA/H9Zb0q1Rd/a5sQKJOArgbimFST1yr9ETmzztUrIr3M3fl7c9R4Meb/skARIgARIgARIgARIgAQimQAF5EieHR9sK4sC8q5du5QgC+/I559/XoYNGyZut/s0WgUFBTJ16lS5//77pUaNGkoUC3XORBhFAdmHhWy4BF7HDzzwgGzZskVeffVV+fjjj5WYiT8RmjyQhQJyIGmyLRIgARLwTiAzM1NFOIBojD91SUlJUaIxDgrhXR0pZfWEb2TOc0/6Zc6Rug3lUMOmqo2kfXuU13HiocjzvPJrkCVUbnl2a6mYMjFYzfvUbm69/nJ+K/8OAfjUES/yiUD9mAL55dFuPl0biIvGdhwpF221n8qorAnIX6y9QVwZmwOBnG2QwGkEYqqlSLnb94mciPwc2+7m74q7VuiiJHC5kAAJkAAJkAAJkAAJkECkEyhTArJRyEN+3C+++EL+/e9/q7y52Ly87LLL5JJLLjH1ttu/f/9p119++eVy/vnnK+/WX3/91dQretu2bfLRRx/J7NmzVT/Itdq/f3+58cYbBeEZjcWJfUYB+Z133pG9e/eqvLELFy5UYWj79Omj8kYjvLOn9y1C18KTF/0uWrRItm/frvIHYxMXnogDBw4sxkLbh3y02PCF5ybE3EGDBinBD2EoveVAhp3wCJ42bZog1PXRo0eldu3aKr/tlVdeqfibicBmNxDmbeTIkWqukCc3LS3N6312/PhxeeqpQ+De2wAAIABJREFUpyQnJ0euu+66YvkTITCvX79ePv/886DMj54biJ/GonNE65zenTp1Ul7UEEshePfs2VN5hPbu3VtVA9f//ve/MmXKFFm1alURN6yhFi1aFJtXqwMFdtajLw+vQLeHPrF2b7rpJnUw4Mknn5Rvv/1WzTfyao8YMcI0lKkWgr2FCff83Fs+dWN9u+vDOJ+PPfaYzJkzRz788EMlluC+x/pDKHV48yJc6wcffCDTp09XmHGv4VAE8g17Fsz/hAkTVHu4T1H0cwTtNW7c2PTeRt7tL7/8UvGEFz7CwF5wwQWmzzin96edtenLeuI1JEACpYsA3r1//fWXymmMQ1+6ICQ13vvIaYxnWKSVjfNmy5SH7ndsVk75CsrrOKdceYnNzlLCMbyOy2LpNKyOJBXMD+vQf+z+kjxTYXBYbWDnpwgcebavnMg+FhIkj3e6U67fUvh92k4pSwJyy7hdMmb6lXbw8FoS8J1AQqxUeDhPJHe573XCfGVMm3+Lq+qwMFvB7kmABEiABEiABEiABEggMgiUSQEZgioEX4RqbdWqlZoJ5NOFqIkctRAl09PTi2YIwhAEUgifED0h8kBwgZgHoRUbpBs3biwmIGvvV4iXEGYh+KAuhGgtAj7xxBMyePDgIvFHC7R27NOCIbw127Rpo0SmatWqqb7QL2xHHmAIaGeffXbRmCCsYpyffPKJEo3BITExscg+XAhRc/To0UUisrYPojlEsapVq0pcXJzqDyI6PIrMBGRsHsMLGHU0P7S/adOmItHa1xDT8GDCXECM9iencF5enowfP17ZjXnX+ZONzODdDMFNC+925weetGCMTXPMue5jwIAB6gCBFhwxP1gvyP1Ys2ZNdQjgtddek7Zt2ypB2dsawrxBVL3llluK8jt7E5CdrMeSHlGBbk/3lZ+fr8aO9apz7yK86R133KEuwSEJ5Ob1LHYFZNwvL7zwgsqVjXmAiIGDCFjzEHOdrA89n8gjnJCQIMgpjHZxj+jnC/I642AAwnPjGsy3vg8gpmBNG0VkCMaYY+MzxJjjG/cTxg5xWBfc2y+99JISr1FgA+5tnRcc48PnVapUUZ87uT+t5t9sbUbGK49WkAAJhIIAniu///67eu/jmaULvmvgWYf3W6SWIz+tlf8+crMczz5s28QCl0sJx5l16qu6KbsylHgcfzTTdlulpUJierp0HLBf3PmnQpWHemzulGpyde+JsteVFOqu2Z8JgRqTnpWVS0LjmX5fhxvkrm2DbM9DWRKQ74qdIT1nvGCbESuQgC8Eyo9OFFd+4QHYqCmuGInpOFNc5XtFjck0lARIgARIgARIgARIgASCRaBMCsiAidyeEHEqVaqk2MIjEF6O2OxEqNxzzinMzwXBEiIqPEDh/Th8+HAlqJ48eVLmzp0r8DSEuNOyZctiAjI2Tm+99VbVBoTIvn37Kg9b1INH4DPPPKM2Vd99913lRYqiBUo79hm9XCEmwVaI0vA+hocxwjZDJD333HOVh6v21tVevPC6Rh3NAcIQhHLkF965c6fyuoYA5WkfRCuI5xgTxgGRDPU8BWSIWaNGjVKe3hCt0F98fLxqD/ZBwIaXKbyyIZ4ZhXuzRb9582Y1B5gXCIyand0bZP78+Wp+IH5DyDfODzx9MT8ob7/9tvLIdjo/xnqegrfRCxaepLADwhvES3BFfkiMFYLymDFjlEcu2GGOfvnlF7X2IK4iz/OFF16obPQmIDtZjyUxDXR7ui8tFsM77e9//7s6cID1hfzHmO9XXnlFeax7FrsCsq7vLYS1k/VhnE8IJDg80K5dO3UAYeXKlcrDGPcUnh+4v3D/YD5xgAGHBOAJj3vkmmuuUebhQAFyQGMd4P9x8EB76aMOhHbc3xC9sXYgSGNtIAIB/o17Cuu4Xr16qj3UAcdPP/20yJsbh1+c3J84fGN3bdq9R3k9CZBAdBHA8xsHpvA9Cu9oXXCoRuc1jvgR7c8ReW+NyOETMinjPdny11KfTT5epboKV52XlCzxmUckLWOzpOza4XP90nxhzbbNpGHDqWEd4t5WN8q19e4Lqw3svJBAuzUzZPZno0OC46Z2l8mjGRfb7qssCcjvZI6VikvDe3/aniBWiAoC5R9NF5cUj8QVFYbDyPjqEtNplriSm0WNyTSUBEiABEiABEiABEiABIJBICoFZHjS+VJ0qGB9rRZosZFp5sn42WefKVH5kUceUWIPig6nizDNnuGSIdZA9IEYZBSQjYIXwj3Dq9kzfLS2xRiW14l9RgEZohG8UY197d69W4VDPnbsmBKr69evLxB1X3/9dfnhhx+UMOWZVxZeoAhPDcHTKHpq+yC2YlwVK1YsNg1mAjJENXCDUAah01Mg1vbBW/e9995TntolFWxOQzCDF6oWGH1ZC8ZrjKK2mRezcV4RShkCO+x3Mj/o11sOZC04YtMda08L1ahj9MTFeoQHLkRVY9EiJ8KA43AA2JoJyE7XozeugW7P2I8+2OAZrlrfh8axGusFUkB2uj6MArL2ntY2QqiFSIwDE8Y1pT+fMWOG3HDDDer+haCrD2TASxqeejgsoA9e6DoQcXE9BGIcdKhQoYLo+2nfvn3FDqfoOlhreF7hPsO6gkht9/50ujbt3qe8ngRIIPIJII0FImxANMZhJ12Qyxjftbp27WqaFiQiR5Z7slA83nYqtO4Px76TFUsnlWhufkKC8jo+Vq2mui5t22Ypt32zxORkR+Qww2VU8wFtpHLqhHB1r/r9Z9/P5MukyPV+DyucEHbe5fBmmfryZSHp8bLW58nzu6613VdZEpC/XHGFyL7dthmxAgmURCD9wcrijp0Z1ZBcqe0kptNskdhTkemiekA0ngRIgARIgARIgARIgAQcECiTArLRY8/IbOLEicqrzig8Q2CEB6+3cMnaYxICkRZAtYgDoc2byKk9aRFGVnveaqHRjn1aMIRHqtFbWI8LXocQpCC6+yLQ6npmgpyVfWYCstWatMrZ61lf94Hczlo0s+rD83PkPUYoYQhumB94IXsWeJVDeEfRc2g1frP1g/pWAjK8xbW4r+1AqHP0Dzu8eVrrcN5gAmESQqMZT6fr0RvXQLen+9HCLTzAPQV1HDBA6PIFCxYoD1vkiTaWQArITteHFpBhl9m9VpKNel1fe+21yiMfIaetiu4PoeT1vYCc5vBsttNOSf2YrSena9NqPPycBEggOgjguYCw/BCNt23bVmQ00jFANO7cuXNRiPzoGNH/rPznXyKrD51m8nLXQvlx7semQzlas64catRUTsbESuLB/SrPcdL+PVE17FAa23FofUmWOaHsslhfBTW7yeD248LWPzsuJNBGsmXuaPt5iZ3wG9Ssj7y9f7jtqmVFQO4Wv0Xun/Y323xYgQRKIlDuvuoSk1Q6vNpdlQZKTPvvOeEkQAIkQAIkQAIkQAIkUGYJRKWAjNmyI4bq2dVCnqdnsv7cUwDNzs5WYg5y5X733XfFPER1HQhbOjSttkl7BmKTFZ7J8Cb0LDqPKXKg6np27UObVgKsHgNyPntjhpDJ8FCGWIk8xvBsRe5V/NvMA9lXfmZ3FeyB8Imc0fAmRl/gDo9iX+ZUs0XIbaceyL6IdWbirJP5AQMrAdkoAGpmZuKg2RrSoZ112HWz9eB0PXp7Kga6Pd3Pb7/9prxwO3XqVORRrT+DVziEdHjxmnnwBlJAdro+rObMXwEZ9+iRI0dUzmYcGIFXNu5T42EKqzVq9abz5f60Gif6MHqpG1MCWPXPz0mABCKTAA744CAantP4nqALQudDNEaqC0Q4idryzWaRxac8qD3HsS5ltcyY/GrRf59ITVNex9kVK4s7N1d5HCPXsSs/P2oRhMLw+JQU6TQ4S2Ly1oeiO9M+VnQZIw9VuSRs/bNjkcoxLlnzaGF6mGCXMxt2kU+PjLTdTVkRkB90T5ROs163zYcVSMAbgbThtSS2fOkSXN01/ybuFjx8xFVPAiRAAiRAAiRAAiRQNglQQDbMuxMB2Uyg1e34sqSMoa+txB8zD1+nAjJyMcNbEd6cEKLgqawLvIiQp3XHjh0BEZCx8Ywc0siDDI8lY4GAjs+NQnpJ3LRnMLwgneZA9kUgNDs84GR+MJZgCcho21OUNFsPTtejt3kIdHvoxxgW2eq+adKkicr926zZqZxUoRaQzdaHlbDqREDGOkdkAdw7aN9YELoan8PbT3sgW61RM7Z270+rceo+rObEap75OQmQQHgJ4LmMA0MQjXHgy1iQ3x3CMb7DRHtZ/9oCabzLOurD9ooZ8t03Y+Rw/cbqByV57y7ldZxw+GC0YwiZ/dVbNZHGTaaHrD/PjtxxyXJf38myOrZS2GxgxyKx710nu7avCTqK1rWay3c5T9nup6wIyOMOPC1pv821zYcVSMCMQOoNdSSu+sRSCcfdYJS4Gz5ZKsfGQZEACZAACZAACZAACZBASQQoIBvoOBGQtafqpk2bijxodZ7eNm3aFIWn9mUZWok/gRKQ4c0Jj2rkQEX4ZIQDhvdQixYtlAcRchfCu1fnQUYOZxQn9kGcQo5VhFhG3lX0BS6NGzeWhg0bqnbvuecelYvVFw9ko3DnLay4J+sJEyYIwiJfcskl0q9fP1m2bJkMHTq0xDC/el7hcaWFaifjN3LztLckIc4Xkc7o5QmRsXfv3qYe6U7Xo7c1G+j20A/mH+tg5cqVXr32cR0OEICNZ75vK7HS2+f6/40RBnw5YGC2PqzmzK6AjHyiyMk+ffp0ad26tSD/c6tWraRBgwbqB3mOb7/9djF6sFutUc85dXJ/Wo0TfZitTV+egbyGBEgg/AQQxh+iMQ584V7WpWnTpko0RpSI0lI2zFgpP74yVdr3aCttj5UsKK6T3TIpdrnszsuU2KzjUm7bZkndsbW0oAjpOJr1ayNVyoUvH/KRppfKZY0fD+mY2VlxAo0WjpMl04Lv0Ve3cm2ZI6eiB/g6D2VFQP5q6VApyDzsKxZeRwJeCaRcUUfiG5RO8VgP2t38PXHXuomrgARIgARIgARIgARIgATKFAEKyIbp9hRoIbS++eabMnbsWK85kLVHLIQYLYCa/Z8vq8pK/AmUgKzt27Vrl/Jg7d69ezHzMO7XXntN/fgbwnrGjBkqLPHAgQPlpZdeOi0vos6nij99EZBhKMTSkSNHKkEY4nRaWppXvBD6Ro8erTygEY78lltuUQIkhLf09HSvOZB1buuYmJjTciDbDeHtxAP5wIEDSlBFrmxvntY6LzDCk5eUA9npevQGNdDtoR8I/P/P3nmAR1Uuffy/u9lN771XUkjvoQQQpKug2Hu/YsVyUYp6vdZrv14bVsSCoCKd0Iuht9AJPUAglAAJJaR/z5x8Jy5hd8/ZZDfJ7s77PD4iO2femd97dhP3f2aGzkZqdq9oR2IqvTdJPKVlSJzVFjNbivi6BOTW3h9SwqqxAjKdO92zNBOd7mHqCqC9xFnNAQEBzRXIK1aswB133KGXI3UaePnll3Hu3DnBJ8Vs7PuztfemnM9AtmECTKBjCNDnuiga089NcdF4CXGuMbWrtqZVtuUwFvzz1ytSujftmqtSrEYd5mEbVqGp7XKGUziOL/sZ6kt/d26xJi7tlUv6sCg4Kxa113ZX7TO911f40iWvw/a39Y0zj6zD/AlPmh2Dh7MbNjgaL1TbgoDcz74Yj8x7zOxnwBtYPwGnG0JgnzjL+hMFoEqbC4V3f5vIlZNkAkyACTABJsAEmAATYAJEgAVkrftAl0BL7Z1p5uqgQYN0ipWiOKjdirqmpkawpfbQJD7feeedUCgUV9xx1D567Nixwhez48aNg5eXV6sqfFvTwlrMU3t2qnZwJCzTXOdVq1a1WUAWRTN9oivNQH700Udlz0CmOKnykvxRfG+99RZuvPFGKJXKq97R2pXWVF1N4mFoaKjQMpuYU1tgXVXMdN0vv/yC0aNHXyHEtUbgp6BaIyBrt3SmSvHHH38cJGZrL5Fddna2IKbSPaTrfmjt/ajvI9LU/rTPg0TTIUOG6P10FiuV//rrL0FYF23pAYFnnnlGODMS3rXfb/ruZ9pEl4Dc2vvDlAIyxSbOX5e6R7Xfx6K4Tw8XfPHFF0JXAe1F7WhHjhwpdAD44IMPQPOJqdOAMe/P1t6b/COXCTCBzkWAfpaKojF1PBCXr69v81xj+rlijetCWQUKnvsZl05fLQLfnpwPjcpOSHszDmMOtqISVQiDN3qiC9IQKrz207ZXcK681BrxtEtOdvb2yL6+Eao687cx1pWQwqcrBuZc+QBBuyTOmwgEsi6fQsEbQ81Og34f3Ott/DnbgoD8MqYicckXZj8D3sC6CTj0C4Jj7jygscG6ExWzU/tAlbUcCqdY28iXs2QCTIAJMAEmwASYABOweQIsIGvdAroEZO0K1ueee04QX6gSkGYIL126FK+99ppQxactIJNL8vXkk01P1pOodf3110Oj0YDEyb179wriEAmAdD0J1PQFR2sEytYIyKLQRV8ev//++0JbZ9qfYqPKWxK9qaUvrbZWIIs5kcj1zjvvCAIurbq6OqxcuVIQ2qlNdEt+Uu/M1atXY9SoUUIlJVVoPvzww83VqHQtndvPP/+Mjz76SHBFe1PbalFYFMVXf39/oR3yNddcI4jQdK5U5fr6668L19FsWRJoabXmfLSvo/uH/hFjkBIcRbGPvth/5ZVXBKFcvIc2bNggPIAgntewYcOEGPXdD625Hw2dgSn9FRcX4x//+AdcXFzw+eefCw8T6Fva4uWtt96KN998U3g/Ujx33303aD4yPVSQkpIiuKDKdqp8p3uh5f1M/y0KyP/973+FinZxteb+kDpPYyqQqdJP7H5AedI9SrPJaVEb9zlz5gjvUxKMtQVkeg/Tgytk369fP+E+plnJtEh8J14ktovv69a+P1tzb0q9p/l1JsAEzE+gsrJSmGdM7amPHDnSvCF9/tIDbfRPSEiI+QPp4B0Knv0ZJ3foF397JSSh0H4ftuIolFCgN+IE8dgVV85Knl06AYf2ruvgbCx3e7/4aMTGL+ywBPZlPI8nA+7rsP1teeMYZT3WjL2yA5K5eGwJ/hHO1Rqj3NuCgPz9iTFw3LHGKC5szAS0Cdjn+sOp/2qg3rbaoCvcsqDKWgEo1HxDMAEmwASYABNgAkyACTABqydgkQIyCY5yl3ZlXWsFQBKGnn/+eUGkoi9Waf4oCXXbt28XKiCpzbD2HFKKjYScmTNnCiIfiZw0/5euJWGTZvDSItGTZpyKrWlbE19rBGQSbydMmCAIbbRovqq3t7cgtlFOJJjm5uYK4ilVv1I1Mq3WxKc9x5W+oKYZriSC0sxoEr9uv/12VFVVYfHixUJraprFLGcRX1FEFe8HMQ9txsR9zJgxQgW5dlUqMfjxxx8FYZna+orXijN2SawjPjfccEPzda3Jn3IRxU36M+V/7bXXCoIp3TctZ9hq5045zps3T3jIgOIS7yHxnIgniejU+plmWdPSdz+05n40dA6m8kd+qJKYcqQ8qDJcrTb8P+NUMUdtl2lRBW1aWpogqtLDCPTf4n1Gr+/YsUOY10nnS3O9W1bzimdK500PMVD7Z5r53Zr7w5QCsoODg/CgybPPPisIPWJ8lBPd7xQfvXeojTW1lKZqY5pfTosqqEk0/+abb5pZUPU6XUefRVShTe9p+txp7fuzNfemnPc12zABJmB6AtXV1cJ8efosoc8VcdHngiga08M3trIWvzUHpct26E233LcKZUEX0agA4hGAnohFLPz12q+4OB1b19tG605z3CNd+iTD36Pj5iG/1X8OVqibHm7k1X4ENAoFjo1rekDT3GtV1Dfwq9Q/7kbX/tYvIDfi18JBQE2NufGzfysloO7qBZebdwO1ttmJQ+F/K1RJTQ8o82ICTIAJMAEmwASYABNgAtZMgAVkrdPVVYEsvkyiHQmc1PaYhCL60pUEYBKnSOShikESXD09PZs9ihW9EydOFARSuo6EoJ49ewpVs3l5eVe0Xm6NQNkaAZkCpDbECxcuxKRJk0Btukl0I+F4xIgRwrzikpISQdCLj48XWt3SvODWxEd7tWRHQjrNsCWxjjhSu2gS0qlqkvZs2e7b0BuQxOIlS5YIQit9OU5Cq5gLicZDhw694ky0fdH5UCXlr7/+imXLlgnnQyLtddddJ8QmVkuL17Q2fxL7aI+vvvpK2IMqXakS9MSJEwYFZHFfqhKje4/uIRL4id+AAQOEGKlFsTYvQ/eDsfej1AefKfyJ83TpvUeVs/TekFok+JPQTJW0JKBTVTcJISQiz5o1C1OmTAFVqNNZUvUucaKKYhJNWwrI4uxyuobuHbKhh07In7H3h6kFZOJAZ09c6P4WHyKgymJqi08PslAHAcqpZetven9Thf9PP/0kvL9p0fubhHd679FDHPo+24x5fxpzb0qdK7/OBJiAaQnQzwv6uUjisfaiB5noZ6/YqcG0u3Zub//++ij+/XUp3nDdgCDVxSuCveRUhxNBF3HRpRZ2dUr4nHTE0PgeiKt0l0xqs2IlVi79TtKODXQTSLuhC1yU8zsEz+WowRge/58O2dvWN/X67SXs2bLE7BgWxH+GqNM+Ru1j7QLyDZqtuLPgGaOYsDETEAmogl3g9vAJoGaPTUNRRoyBMvrfNs2Ak2cCTIAJMAEmwASYABOwfgIWJSB3xuMQRaPAwEBByCGhlRcTYAJMoKMJkABObbAPHDggPLBAD1bwYgJMwLoJUFcCEo2pU0NtbW1zslFRUYJonJWVJTwgY4vr1/nluPvlfc2pP+28HWnqcuG/TwRexCn/KuHPHmft4X3KEY6Xmjp7pHRPRtolafFpj/NOLJjzgS2ibXPOCqUKuTfaw65+e5t9tcbBkh4f4V33fq25lK9pA4HELdOx/LembkjmXNOSPkRKWbBRW1i7gPxG/STELP/eKCZszASIgNJZDfcXqoGaLQwEgKrrd1AE3sMsmAATYAJMgAkwASbABJiA1RJgAVniaGfPno3vvvtOqEp98MEHr7IWZ6VSlaOc9rtWeydxYkyACXQqAlSdT6336SEXandNn1EsIneqI+JgmIBJCFB3AlE0pve9uOjBNhKNaTSEm5ubSfayVCebdl9Ez4d2oKa28YoURnU/AseGjah2qIf9ZRV8TjnCs/zKOcd0QUxmF3Svl54NfdSrFNOnvWKpmDo0bp+YSMQnLe6QGJRuoRjeYwYuKZoeGuDVPgSyy4sx7yPzCy+TUt9C99Joo5KydgF50tFnodlTZBQTNmYCRMDjZQ0UdWsZhhYBVVYhFO65zIQJMAEmwASYABNgAkyACVglARaQJY5169atQrvp4OBgvPfee0JLZ2oZTNV9xcXFwoxgaoMst/2uVd5FnBQTYAKdkkBDQwMWLVoktK7+17/+JbSI58UEmIDlEzh9+nSzaEyzzMVFYzLEucYBAQGWn6gJMrhY1YAeD+3A9n2Xmr05qmuQH7UNSYGHhL/zPu0I71MO0FTrr84OjA9Bvl0EHOzUBqMq96vA5KnPmSBy23MRk5+MAO+OmYd8LPkxPBj6uO1B78CM0xouYNErfc0ewefpL2PAkSSj9rFmAdldWYUJi4YYxYONmQAR8BjrCkXjCobRgoDCKQ6q7ELAzoPZMAEmwASYABNgAkyACTABqyPAArLEkdL82gkTJuCtt5parFElj6urqzDXl+YLUkUfzWElYcbOjisXrO4dwgkxAQskQLOl6QEXmvFMs7unT58uzEumKmReTIAJWCYBmv8uVhrT/HFxOTg4NIvGERERlpmcGaO+7aW9+GPJmeYdSDTuFbUNDuoalFb4YNPRGOw9FYyP3VfDTVEjGcl1cdnwcjQ8EuC8fw1+mDJS0hcbXE0g9fo4uKrmdQiaL/pOxQyH+A7Z2xY3DVIBW8fkmD31/2S+gBEl2UbtY80C8h2adRhW8KJRPNiYCbiP9oZStYhB6CGg8B0GVcrvzIcJMAEmwASYABNgAkyACVgdARaQZRwpVfGtXbsWU6ZMwerVq0HtIkNCQpCfny+0tU5ISBCqknkxASbABDoDgU2bNgliMQlOVI14991346abboJGo+kM4XEMTIAJyCRAD7GJovHevXuvuCotLU14f9PvILx0E3h7XRHemHAc1du84OV0Hr2ityHK+zjqGlTYcDhWEI8v1/39uTjWZTNi7ColcfbtnYeQCkeDdtV+wG9LXsG506WS/tjgSgK5I9ygrm//9rr1IfkYmvIZH0c7Eqj9cBgqzhw3644vZzyO+w73NmoPaxaQ36v5CqGFk43iwca2TcD9WX8oHQpsG4KM7JURY6CM/rcMSzZhAkyACTABJsAEmAATYAKWQ4AFZMs5K46UCTABJsAEmAATsAEC27ZtQ1FREejf2isuLq55rrENYGhTijP3l+D++csFH6kVp5B99oTw5/2ngwTh+Mg5X53+x2afR8zeTZJ75/bKRFyl4dnS9V4qzNv+OQ7tWSfpjw3+JuAVGYauqasASFeEm5rb+rw38LLXDaZ2y/70EAhb+DE2Lf/FrHxGpd+PJ48MNmoPaxaQfz44EqqDu43iwca2S8D1iWDYuc22XQBGZq5K+gkK/9uMvIrNmQATYAJMgAkwASbABJhA5yXAAnLnPRuOjAkwASbABJgAE7ARAlRhTKIxVRxT5bG4wsLCmltUOzk52QiNtqW5/1wl+v0+F86VZ5F9tgx+1VW4pFJj/ZFYbNwj3aL40dwG5BX/JRlEcrckpFfpFqLFixudVfjr5B/Yun6WpD82+JtAVI9kBPm2/zxkpYMHHukzGyVKww8H8FmZhkD6gRVY+N0LpnGmx8tDqbdiTOkIo/awVgE5VHUO7y280SgWbGy7BFwfCoGdH//sMuoOUDlClb0aCudEoy5jYybABJgAE2ACTIAJMAEm0FkJWIyAPHr06M7KkONiAkyACTABJsAEmIDJCPj6+jbeKkRVAAAgAElEQVSLxt7e3ibzayuOrptWgIadW5BUWS6kvMfFE9vdvHFG44Cq5UGoPegqieKGNDWGHVoEqQElURkx6NkQatifAtiMlVi59DvJfdngbwIpQxPgpp7T7kjOJNyNOyP5/zvaA3z2xWOY9/Zws251S9JQvF12r1F7WKuA/JB6BfrPf9UoFmxsmwSc7wqFJmymbSbfxqwV7rlQZRW20QtfzgSYABNgAkyACTABJsAEOgcBFpA7xzlwFEyACTABJsAEmIANE3BxcWkWjUNCQmyYRNtSHz3lD5zfshmudTWCYLzNzQd7XTyucJpnF4kF30jPhM+M1uDmU4XwV1YZDCogNhj5njFwrFYatNvjvBML5nzQtgRt7OqcEV7Q1G9o96x/7T0RE50z2n1fW9swQVGLv8b1MGvag+L64NPykUbtYa0C8n8vfQL/NX8axYKNbY+A040hsI/nyuO2nLwy+FEo4z9riwu+lgkwASbABJgAE2ACTIAJdAoCFiMgdwpaHAQTYAJMgAkwASbABJhApyNQUVGBr7/6ECdPNYm9JBxT1fFFO7XeWM//0gWNNYZFX7r4jfRTCDq402DOrgEeyO+SBJ/z+vcjB0e9SjF92iudjl9nDcgjNBiJWZugaLzYviH6p2NQ5g/tu6cN7uaqVODg2GyzZt49KguTKv9p1B7WKiBP3n0/FMdKjGLBxrZFwHFAMBwyeeaxKU5dGf85lMGPmMIV+2ACTIAJMAEmwASYABNgAh1GgAXkDkPPGzMBJsAEmAATYAJMgAm0lcCqVaswZ/Zs1NbVwbG2FJs9/FHomybL7cW5Yag/6Shp+1xuNZKK1xi0U2nskN8tC2EVhv2V+1Vg8tTnJPdkgyYCEXlJCAlo/1aquzLH4Fn/O/gYzEzAedITKNmz3my7JAXHY3r1a0b5t0YBuau6DK/M5/vZqBvBxowduvnDsV8hUH/BxjI3X7qq7DVQuGWabwP2zASYABNgAkyACTABJsAEzEyABWQzA2b3TIAJMAEmwASYABNgAqYncOzYMcyZMwd79+6FSlEP94vr4VZVBGVjLWqzHsCryJO1adalLlgyVboS+e5sBfruXSbpMyc/A/Hn3Q3anQ+owQ+/GtdWV3JjKzZIHtIV7pr2rYpTKFUY228eNqoDrJhsx6cWv/4XFM742GyBhHoHY6niQ6P8W6OA/JRqAXosfNsoDmxsOwTUyd5wuXE7UFtmO0m3Q6YK1wyocta2w068BRNgAkyACTABJsAEmAATMA8BFpDNw5W9MgEmwASYABNgAkyACZiJwMKFC0H/0Ap0b4Ti8B9wqD1+1W7vpLyDSo2nZBR5DuFY8KWDpF2/JA1uPbMa6kuGK7QSuyUis8rPoL9qP+D3Ja/i7OmjkvuyAZB9kx/sGwxXgZua08WY4RgR+29Tu2V/WgSyT2zFvP89bDYm7k5u2Oj0tVH+rVFA/rzyXXhtmGcUBza2DQJ2YW5wfeAoULPfNhJu5yx5HnI7A+ftmAATYAJMgAkwASbABExKwOIF5Pr6eixYsAA0+27o0KFwdXU1GlBtbS22bt0qVLBcvnwZjY2NcHBwQHR0NNLS0qDRaK7wSXtu2rQJxcXFqKurg7OzM7KyshAZGalz77Vr1wq2vXv3Rnh4uNHx8QVMgAkwASbABJgAE2ACwJ49e4Sq4+PHj8PT0xNdw5xxfPGLBtFMinkCuz1SJPGluvmh8BtXNF6yM2gbG6LBP9z3wrP0kEG7yLRo5CPMoE29lwoF2z/HwT3rJOOzdQO3oAAk5+2CouFsu6KYl/8Z/uua36572tJmGbXnsOC1AWZNeZ/PFKP8W6OA/OvW24HTJ4ziwMbWT0DpZg/3Zy8CNdusP9kOzFCZ8DWUQfd3YAS8NRNgAkyACTABJsAEmAATaB0BixaQSchduXIlDhw4IAi+rRGQSTAmAbq8vBwKhQJqtVogSaIyCcne3t4YMGCA4F9c69evx44dO4QvLkNDQ7F//35cunQJ3bp1Q2xs7BUnce7cOcyfPx/u7u7o378/VCpV606Kr2ICTIAJMAEmwASYgI0SqK6uxty5c7F69WqBQG5uLsI81dgy9X7U1VRJUrmc/Qj+3ZglaUcGcYfjsH6JtOnL2ZWI3LvZoKFfTCDyfWPhXKW/RXajswqFJ6dhy/r2n/MrnWXnsgjPSURo0Kx2DUrpGYMB3aa16562tFmEqhEbxuSaNeUtIT/C+fKVDwQb2tDaBORcTQmeLWDxyqw3mYU693jZDoo6880gt1Aspg9baQ9VznoonBNM75s9MgEmwASYABNgAkyACTABMxKwWAGZBNtly5bhxImmJ6kdHR2NFpBJgCYfhw8fhpubG/r27SuIwrTKysqwfPlyQRgmUbhHjx7C358/fx7z5s2DnZ0dBg0aBCcnJ0F8LigoEETigQMHNovQZF9YWIiDBw8KvoODg814lOyaCTABJsAEmAATYALWR4C6vlDVMf0ORr9LUUcX6hDzzl23YefqVeje57SspB3jrsXLjoNwwU66W01OXTQW/WS4Epk2HZlbj+ziQoP7u/i6IT8+Bb7nmx5S1LkUQJFiJQqXfCcrF1s2ShqcCA/79hWRS9Kexj+CzNdm2ZbPk3KvfOMa1Fy+aDYMK6O+gX+l9PteDMDaBOR/Kmcic9FHZuPLji2TgMc4Fyga/rLM4C0waoVnb6gyFllg5BwyE2ACTIAJMAEmwASYgC0TsDgBmUTfXbt2oaioSKgSpqphWq2pQD5y5AiWLl0qCL5UZUzVxtpr3759QoWzj4+PUD1MraxLS0uxZMkS+Pv7C9fQoqoYEpCrqqquELFPnjwpzOejLzv79Oljy/cZ584EmAATYAJMgAkwAaMI0AN6VHW8bVtTa81rrrkGPXv2FMaVTPvoA0z/38fN/pLTK+DqXivLf1GP1zC1OkDSNtcpFAs/d5K0uynDDtcdWGzQTqFSIr9HNiIqDfvb67wL8+e8L7mnrRtk3xQA+4ZV7Yrhw35/YoF9dLvuaSubBc56A9vWmq8Cf0HcZ4gq95GN09oE5K/PvAbXomWy82dD6yfg/qInlEoZrTasH0W7ZqiMeAnK6NfbdU/ejAkwASbABJgAE2ACTIAJtIWAxQnINPuORF0Sjv38/BATEwOaMUwisLEtrKk6mOYed+nSRfhCUs4S9+/atavQPpGWKCBTtTJVJVMVMwndJE6fOnVKpzgtZy+2YQJMgAkwASbABJiALRJYsWKFUHVM40To9zSqOhbHhGz/awXeve+uq7B0H5IBXFogC9fFnMfwZkO6pG2CmzdOLfTFgV2NBm1zYzW4t64IjmdOGbTLyk9H1/MeBm1KvUrx57RXJGOzZQMXP1+k9DwIZcPJdsNQG34trk/8sN32s6WNUncvwOKfxpst5WlJHyClLES2f2sTkKesH4bG85Wy82dD6ybg/pwflPbzrTvJTpydKm0mFN6DO3GEHBoTYAJMgAkwASbABJgAE/ibgMUJyDRvmP5JT0+Hr69vc0WwsQJyTU2NUDV89uxZ5OfnIyoqStZ9IVYgBwYG4tprrxWu0VWBXFJSIrTAjouLaxaaZW3ARkyACTABJsAEmAATsFEC9PsTVR3T+A8aT0IjQOghP5VKJRCpqarC+OsGouzgQb2EsnucgVrdIEnQIWEQxjkMRJXKcFWwm0aD8KMRWDm3qeuNvhXobYenQ4/C/1CxQbuuuV2RVe1v0KbcrwKTpz4nmYMtG4RmdkV46Ox2RbCy27t43XNQu+5pC5tlVxzCvPduNVuqP6S+iR6lMbL9W5OA3E9TjEcKHpOdOxtaNwG3J4Ogcp1j3Ul28uwUjpFQ5W4EVPLb6nfylDg8JsAEmAATYAJMgAkwASsmYHECcsuzEAVdYwVkmqNHX1DW1dUJ7alprVu3TphnTNUu1BKbqowTExObv7Qkm8rKSuE6ametbwYy2S1YsECYnzx48GC4uLhY8S3EqTEBJsAEmAATYAJMoO0E6PerZcua2qympqaiV69eCA0NvcLxNy++gBW/TZHcLD65El7eNZJ2wu9/PV7H9Go/Sds8RRQWfG9gjvH/e/hnziUk7Flv0F94SiTy7SKgNKBzXwiowcRfR0rGZcsGXQcmwcvRfK2PW7JVOfvjzvyZOKV0tGXsJs89GZexdHwvk/sVHX6W8TIGHk6S7d+aBOSXMRWJS76QnTsbWi8B10dCYOfTvvPjrZdm2zJTBN4LVddv2+aEr2YCTIAJMAEmwASYABNgAu1AwKYFZLE1YkhICA4cOCDgJmG4oaEBVKFMKyAgQJi5R4KyuNavX48dO3YIrarpi02qiCaxmCpkoqOjsXv3bqGtdkZGBpKTk9vhGHkLJsAEmAATYAJMgAlYJoGdO3cK7app7Ie3t7fwe1dOTs5VyZz7eT4+f3s8dl8qk5VozoAs2NUUyLKtyH0C/6lPkbTNdgnCym/dcLnKcEvr+3OAXnuWG/TnG+2PfL94uFQp9dqRrv370ldx9tRRydhs1SDrphA4NKxot/RPJj2Ie8NGtdt+trCRj0qB3WOyzZbqfzJewIjD8v1bk4D8/YkxcNyxxmxs2bFlEHC5JxTqkPZ72MYyqHRslMqu30AZeF/HBsG7MwEmwASYABNgAkyACTABCQI2KyAfP34cixcvRm1trTBPOSwsDN27d28WikkUXrNmjSAkt5yRTPONN23ahOLiYqGC2dnZGdnZ2YiIiBCEZGqNTa0WqUKZKqO3bt0qCM7ki4Roqqqh6mZeTIAJMAEmwASYABOwVQIXL14UhOMNGzYICLp16yZUHZOIfNU6WQE8/hlwqRq7Yhzw9uzPZWNLzzkLR6d6SXv7xOswxn4gapQag7bRru6oWRWIHRsNi8gDU9S4+UQhVNWX9fpz8nZBfmIq/Cv171nvpULB9i9wcM9ayRxs0cDJywtp1xyHsr603dL//pqfMcWRHxI1JXC7L+9F2dHdpnTZ7Gt8xuO4/3Bv2b6tRUBWohG//DUIqJXXjUE2IDa0KAJOI0JgH8uVx53u0FTOUOUVQeEQ0elC44CYABNgAkyACTABJsAEmIBIwGYF5JMnT2LhwoWCqOvn54cBAwYIYq/2EiuJaQYftaJ2dZWeU7N582Zs27YNPXr0EKqR6c8bN24Uro2MjMShQ4eENtgkItMcZ15MgAkwASbABJgAE7A1AjQ2hMTjqqoqoZsLVR0nJRloMfv6ZGD1leLS2IN/4mj1WVno8q9PQf35JZK2zv5dMD/mAcyt1iFia11tp1Qi5WwMlv1peC5yYrgGDzsVw/34YYN75/fKQWSls16bRicVCk9Nw5b1XEGmC1JwWjwiI+ZKnq+pDBqDcjE47WtTuWM/AKILv8baAvMwfSb9fjx1ZLBsztYiIA/TbMEdBVwtL/vgrdDQcVAwHNLbd1a8FWI0W0oK3+uhSplmNv/smAkwASbABJgAE2ACTIAJtJWAzQrINANZ/OKSqod1fWlZUVHRPCe5b9++CA4ONsj73LlzmD9/Ptzc3ARBmqqb582bJ4jUAwcOhIeHB2hf+juqUB4yZAhInObFBJgAE2ACTIAJMAFbIHDixAnh9y96SI86wPTr108YAeLk5KQ//dnrgM/n6Hx9XXgjPp3/vSx0ab0z4Yj5UBjWfAVfZ3Kfxvv1iZJ+89QRWPC1vUE7ZwclXkgqR/i+rQbtMnumIfGCp34bBVCkWIXCJTw3URekhP5J8HZuP4F9S86reNFnhOQ9wgbyCGQeWY/5E56QZ2yk1YOpt2Bs6c2yr7IWAfnN+kmIXi7v81E2HDa0GAIO+QFw7LUMaKiymJhtMVBl7EdQhj5pi6lzzkyACTABJsAEmAATYAIWQMBmBWSqeJk7d65QDUzVwrGxsVcdV3V1tSD2kugrR0AuLCzEwYMHm23FKmcvLy9BUCbRmBaJzDTnj740DQwMtIDbhENkAkyACTABJsAEmEDbCCxZskQY80ErLi4Offr0Ebq1GFzHyoFHPgEMdIs+G+OFVws+x7m6S7IC7H19KGrPb5a0VScPx3iHQahuNKw4p7v5Y/tkT5SfMtzS+sncWmQUrzK4b3xOAnJqAgza7HXZhfmz35eM3xYNMm8Mg2PjsnZJXal2wjN952KXyqtd9rP2TbIun0LBG0PNkuYtSUPxdtm9sn1bi4A86eiz0Owpkp03G1oPAU2qL5yHFQG1J60nKavNRAlV3mYonHnEmdUeMSfGBJgAE2ACTIAJMAELJmCzAjLNMV6wYAHKysqEecS5ublXHaNYgUy2UmKvKBYHBQUJbRhplZaWgr4s9ff3FwRkcdG+VIEjR5S24HuLQ2cCTIAJMAEmwASYAPbv3y9UHR89ehTOzs7NVcey0Iz9ASg6IMt0YcAF/LhsqizbbkMyobg0X9LWOagrZkfei4XVBiqDAYQ4u8BhSzA2FRp2eWumCoP2G26lHZYcgXxNJFQGxjaXeh/Dn3+8LBm/rRk4uLkhvf85qOoPtUvqlXG34tbo8e2yl7VvEqOsx5qx3cyS5sC43vis/HHZvq1BQPZQVeHLhUNk58yG1kPALsodrveUADUHrScpK89E4T0AqjTdnVasPHVOjwkwASbABJgAE2ACTKCTE7BZAZnOZceOHVi/fr3QcnrQoEFXtU8U5xe7u7sLM5AdHBx0HicJzEuXLhVE4f79+wszlWlxBXInv/s5PCbABJgAE2ACTMBsBOrq6oRuL9ShhVZGRgZ69+4tv/vKrLXAF8bNtT3WxR3jZ3+CukYD6uv/Z5yQmwoX1VKoNQ2SDE7mPYuP6+Il7bIvx2Dxr00dZ/StHvEa3F21AfYV+uc3e0f4IT8oHm6X9Psq96vA5KnPScZkawaByXGIjp7Xbmn/2etrTHC5+kHUdgvASjbSKBQ4Ni7bLNl0i8zEj+dHy/ZtDQLyHZq1GFbwkuyc2dA6CCi9HOD+VCVQs8M6ErKhLJRd3oMyjGeW29CRc6pMgAkwASbABJgAE7AIAjYtIF+6dElopUiVxlQl3KtXL7i4uAgHR9Uyq1evBn35mZmZieTkZL0HWlJSguXLlyMqKkqY4yeuy5cv652BrFarDYrSFnH3cJBMgAkwASbABJgAE9BBYOvWrZg9ezbOnTsnPFhH3Vno9ynZq/T/W1fLvuBvwzp/N0y7vBuz1za1yza03H19kNrNG3WVK6VMYZdyM0Zr+kva5TmEYcGXjgbtwvzUeCKgBL6H9+q1c/RwRn5KGgIqNXptLvjXYOKUkZIx2ZpBfL9k+LjOaJe0FT6JGJgzuV32svZNvH57CXu2GK7Qbw2DxOA4zKj+t+xLrUFAfq/mK4QW8n0p+9CtwVCpgOd4JVC7wRqysckcVHlboXBOsMncOWkmwASYABNgAkyACTCBzknAJgTktWvXYufOnaBZxFRpbG9v33waVCVM1cMkJisUCuG1hoYG1NTUCP8dGhoqzOgT5xe3PMba2lqhFfaFCxcwcOBAeHh4XGGya9curFu3ThCmw8LCcPjwYcE2JycHCQn8Pwed823BUTEBJsAEmAATYAKtIUAP5VG76qKiprmb9GAdPaDX8vcjSd+v/gSs1y+uSl4PYG+ME16f/akcU2T3z4K6Vlpwdg5JxR9hd2FFjbtBv8luvjg82xtHDhiei/xSzkXE7jH8ZX+P3tmIrmh6wFHXqvYDfl/6Gs6eOiwrV1sxyhgeCScsbpd092W8gCcD5M/YbZegLHCTxC3Tsfy3t0weeah3MJYqPpTt1xoE5J8PPAbVoWLZObOh5RPwGO8ERb30w1CWn6n1ZqDwHgRV2izrTZAzYwJMgAkwASbABJgAE7A4AjYvINOJUaXwxo0bBXGX/kzCMbWtTkpKQnR0NJRKpd6D3b17N0igTklJQXp6uk47Eq+3bNki+KY22KmpqcLcZV5MgAkwASbABJgAE7AWAqtWrRKqjql7S0REhFB13KqH5easBz6bbRIsl8O8MLG0EKt2rJH0F5WcgNCwE6i9uMegrUKpQmnus/i0totBOx8HB/jtD8eahYa3fiinET32rDBolN4jFckXvfTa1HupULDjCxwsXiuZp60YqJ2ckDWkGqq6tj2IIJfXG/3noFAdKtec7XQQyC4vxryP7jE5GzcnV2xy+ka2X0sXkMPszuHdBTfKzpcNLZ+Ax0seUCiWWn4inAGUcf+FMkT+zHZGxgSYABNgAkyACTABJsAEzEnA4gVkuXC2b98utKVuWYEs93q2YwJMgAkwASbABJgAE7iaQGlpqVB1vG/fPtjZ2aFv375C1bFGo7/1sl6OJ88B//gUqK41KerNkUp8NE9aQLLTaJA3MAEN56UrV5Vpt+Elu76SceY2RGPhJDuDdkPT1Ljx6DIo6+r02sVlxyG3Nkjv641OKhSe/hNb1rVP62bJxDuBgX/XLugSO79dIrkcNQTD499pl72sdZO0hgtY9Ir0e6o1+e/1/RWKRoWsSy1dQH5IvQL9578qK1c2snwC7s/7QqlZYPmJcAZNBJQOUHXbBoVDBBNhAkyACTABJsAEmAATYAIdTsAmBGRqGb148WKhfWLv3r07HDoHwASYABNgAkyACTABayBAYzwWLVokpELdVWjsB1Uft3ate/QD5BytbO3lBq+riPbC/7bOwJ4j0hWpqb0z4aJagsYGw0K2c3gWJgffgTU1+ltMU1A5ziFY9JmzwfhSIzV4ULMDrieO6bULSQxHvmMU1Pp1ZhQpV6FwybdmYWiJTmOvSYafe/uI6kt6fIx33c0jgFoie2NjDlIBW8fkGHuZLPuikElwufz3GCNDF1m6gPzfS5/Af82fsriwkWUTcHsqECqXuZadBEd/FQGF381QJfMMc741mAATYAJMgAkwASbABDqegE0IyFR9fPToUaEaxsnJqeOpcwRMgAkwASbABJgAE7BgAsXFxULVcVlZGdzc3ISq4+7du7cpo3VzCvHNi58IPt4JjoGXSt0mfzovdtRguVclvl38i6TvwMgIxCY1oPb8JoO2KrUDDmQ9gwm1UQbt4lw9cW6pP/Zu1z8X2cNFhediTyLkwHa9vrzCfJAf2hXuF1V6bfa67Mb82e9J5mgrBunDouGskOglbgIYSvcwDOs+HVUKwxXnJtjKal3UfjgMFWeOmzy/lVHfwL/SVZZfSxeQJ+++H4pjJbJyZSPLJeD6j2DYeZlm3IPlUrDeyFWJE6EIuMt6E+TMmAATYAJMgAkwASbABCyCgE0IyBZxEhwkE2ACTIAJMAEmwAQ6OYHLly9j7ty5WLOmaaZwVlaWUHXs5+fXpshrLtfgletH4czx081+7uyViz6HzFONfKKLB95c+i3OXaiQjLvbkEwoLkm3QW5MvwvjVL0M+nNW2yGmLAp/zTLcSveZ3BqkFq/W68vezRH56WkIqnDQa1PqdQx/TntZMj9bMFCpNci+QQG7+l1mT/dYymN4kOdXtppz+KKPsXGZ9AMexm4wP/5TRJ/2lXWZJQvISeoyjJ9/h6w82chyCbjcGwp18EzLTYAjlyZgHwS7btsBlbwHX6QdsgUTYAJMgAkwASbABJgAEzCeAAvIxjPjK5gAE2ACTIAJMAEmYHMENm7cKFQd02iQgIAAoeo4LS3NJBymvDMRi3/S3YbzlcAohKjltZ41Jph6H1fMajiAaatmSV6WkJMKH88dqK8uM2jrHJmHiQG3YXOt4Y43ecpILPjO8IzoO7KU6L9vqcH9uvfKQoyBqspyvwpMnvqcZH62YOAbF424BPNXIRPLL/r+hhkOcbaA1eQ5ph9YgYXfvWByv9OSPkBKWYgsv5YsID9lNx89FvAsblkHbaFGzreEQhPD4rGFHp9RYStDRkIZ19SZhRcTYAJMgAkwASbABJgAE+gIAiwgdwR13pMJMAEmwASYABNgAhZC4PTp00LVMY0EoUUjQXr37g1XV9NUxRSv34EPHnjNII1h+dkYWnLBLMQOdnHBq7Okv6B18/FGWndf1FUWGoxD7eiG3elP4tuacIN2ma6BWP+DOy5U6m9p3aerBrdXroXmgv5K7NQeKUi96K13rwsBNZj460izsLM0p116J8Pf0/zzkOtDe2Fo8qeWhqdTxJt98RjmvT3c5LFMSnsT3Y/GyPJryQLy55X/gdeGAll5spHlEXAcGgKHFOmHniwvM45YHwFV+nwovPoyICbABJgAE2ACTIAJMAEm0CEEWEDuEOy8KRNgAkyACTABJsAEOj+B5cuXC1XHtKKiooSq49jYWJMG/s6d43Bg615ZPl/Iy0XsMdO3ta4O8cTPp9djWdEKyTiy+2dBXSst0NRn3oeXFYbnQke6uKFhXRC2rdMvIkcFqjHS+wC8jx7QG1uXrFh0qwvW+3q1H/D70tdw9tRhyfys3SDthi5wUUq3JG8rh/V5b+Jlr+vb6sbmrk9Q1OKvcT1MnvdnGeMx8HCyLL+WLCD/uvV24PQJWXmykWURcOgdCMeei4CGGssKnKNtEwGFWzZU2ava5IMvZgJMgAkwASbABJgAE2ACrSVgUQLy/v378dhjj2Hnzp2y850+fTqys7Nl21ua4dmzZ/Hkk0/i5MmT+PLLLxEdHd1hKaxfvx7Dhw/HP//5T4waNcpscXz88cd47733BP+33nor3nzzTTg5GW4VOXnyZLzwQlM7PFPFd+TIESxatAh33HEHHBz0zyA0BYhp06bhqaeewv/+9z/cdNNNrXZJsyv/9a9/gdqQdvT90uok+EImwASYABMwO4GSkhLMnj0b9G+NRiMIx1R1rFKpTLr32H/PQNHk6QhRXZTtt3/3DIw4eglKGJ4jLNuhluG2KDXemztB8tLIpHiEhZ9E7cU9Bm2do3tigt8t2Flr+PeEzAtdsPR3pV5fCgUwNus8ovdu0msT3DUU+c7R0NTq5lLvqULBzi9xsLhpfrWtLoVCgZybnKCu32ZWBEoHTzzSZzZKlKap1DdrsJ3IuatSgYNjTf//bu9kPI+bDzOfWfUAACAASURBVOfIytRSBeQ8TQlGFdwvK0c2siwCmkxfOA/ZCNSVW1bgHK1JCChj3oYy3PSt/U0SHDthAkyACTABJsAEmAATsGoCLCBb+PHauoDcpUsXTJgwAXFx+ufM0azGcePG4ffffxdO2xQC8qFDhzBy5EikpqYKgiwLyBb+RuLwmQATYAJMoJkAVRxT5TGtpKQkXHPNNQgNDTU5oSPHKxB7zX9RXVMn+L7LcR8cFU1/lrNG9sxD+uEKOaZG2ZyP9MKXxQXYdqCpZbe+pbKzQ7dBiWi4sNignb2LN7akPo5J1Ybnr+ZpwrHgK8NC8z9yG5Bb/Jfe/TxCvJEf0RWeF+x02jQ6qVB4+k9sWWf+Ns5GQW9nY5/oCMQn03xp/ZXfpgjpTMLduDNytClc2ZQP50lPoGTPepPmPD7jcdx/uLcsn5YqIP9TOROZiz6SlSMbWQ4BdRcPuNy5H6jhDhKWc2omjlShhqrbTigcI0zsmN0xASbABJgAE2ACTIAJMAHDBCxSQKaUuHqy6WA7k4DcXm82sQLZz89PqLx+//33hSpgfWvXrl145JFHcPDgQcHEFAKyWA2fmZnZLgJye7HlfZgAE2ACTMB2CezYsUOoOi4vL4eHh4dQdZyXl2c2IPe/MA2TphVd4f++7l5QF8lv1dgjNwUjKhVwuWjilp5qO6wKqMKXC3+UzD+1VyZc7JahsaHaoG1N1oP4F3IN2qS5+aH4dy+cOKZf2ByWbodhhxbr1T41zvbIz8pAcIV+MbpItQqFi7+VzM2aDaLzkxHobX4hfXKfifjBKcOaUZo8t/j1v6Bwxscm9ftM+v146shgWT4tVUD++sxrcC1aJitHNrIMAio/J7iNPAPU7LKMgDlKsxFQBNwBVeIks/lnx0yACTABJsAEmAATYAJMQBcBFpAt/L6wZQH5oYcewooVK4QqYGpj7eLiovM0v/76a/zwww9C682JEyeygGzh9zyHzwSYABNgAqYlQJ06qOqYxhvQysnJEaqOvb29TbuRlreC5Xsx5AH94uz1DiXwV1bJ3v++Xnnoccj01cinu3jiP6t+wolywzNFAyLCEZcM1J5vYqhvOXW5Bv/zuRH7a+312gQ6OcN1Rwg2NBWB61xZMfa4D1vgbGDWaV6vLMRW6m+fvNdlN+bPbhoJYqsr9bo4uNrNM2/6/ukYlPmDefewMu/ZJ7Zi3v8eNmlWD6begrGlN8vyaakC8pT1w9B43vQz4mVBYyPTE1Cr4DmmAajVP7rA9Juyx85MQJX6JxQ+13XmEDk2JsAEmAATYAJMgAkwASsjYFMCsvYcWRITaS7u1KlTQdWk6enpwjzdm2++Wec8XarGaWl/22234frrr8c777yjd6Yszcn97rvvsHjxYmEfmlHcr18/PPjgg1e1g2xNfNoC8ueff45Tp07h22+/RWFhIezs7NCnTx9hbjS1oKSZb9qrpqYGa9asAe27evVqHD16VBBhaWb0iBEjMHDgwCtYiPF98skncHZ2FuYQl5WVYdCgQXj++edRWlqqdwYyxUlfThcUFIBmJdOX1SEhIcjPzxeqh4m/Uql/9p923GIFMnHftGmT4I9E4oSEhKvenhUVFUJsFG9GRgbGjh2rU0A2Jj7tGczihsT5008/haenp/BXDQ0NAlsSrukszp07h27duuGGG27QeY+JPqnNNt0nNOuY1rBhw/DEE08I94+uGci0z+bNmzFjxgwsW7ZMuJYW7TV06FDhPMSY6O8NzUBuea+29nys7DOS02ECTIAJWDWBtWvXClXH1dXVCAoKEn5HSU5ONnvO2Td8iY3bjxncZ0S3ALhtWQ6VzDbDaekJGAEn+JdfMmn8DZ7OKFCX4tcV0yT9dhucCUXVfIN2Du4BWJ/0GCZXBxq0y66JweJf9M+c9vWwwzORxxB0UH9lWkr3ZKRd8tG7T6nXMfw57WXJvKzZIHeEB9T15hVodmaNxXN+t1szRpPmllF7DgteG2BSnzcnDsE7J+6T5dMSBeRrNcV4uOAxWfmxkWUQ8BjvCEW9/I4clpEVR9kWAgrXVKhyNrTFBV/LBJgAE2ACTIAJMAEmwASMImCTAjIJqlRlQ62NExMTBWDUtpFEzZtuuglvvPEG3N3dm0GSKEciJAmVJKpFRkYKraO3b98uCK30peuBAweuaKvd2NiIefPm4bXXXhOEWRKO6VoSouk6+vOrr76KwYMHNwu7okBrTHyigFxSUiJ84btkyRL4+/sL/mlfip3aUJJA2b9//+acLl26JORJAieJxsSB5viK8ZHhfffdh/HjxzeLyGJ8JJqTaEktpNVqtbAfibl79uzRKSDv3bsXzz77rHCNyI/8U0tpUbSm60nsbCly67qbRbGVRFZi/8ILL+A///kP7r777qvMi4qK8MADD2D06NGwt7cXRNiWLayNjY8eCKAv2+meIbZ0P9BsSGJF9w2xpdhIaKdFwjUJ2GK+9PACVUzTdeISc6L7ieZO0v1SW1sriPkvvfSSsF9LAbmurk6Y//zWW2817+Pq6orz588LwjotegiA2Pj6+gr/rU9ApgcIRo0aJZwHPWxAVWeiH7o/aM7z7bffLut8jPoEYmMmwASYABPoEAL0ABg92FVcXCzsTxXH9PPJycnJ7PG8//VKjH7bsMiqHcRDuW5QbFsnO65beuWi/yHTV+Ed6eKGcbOk2+rG56TCz2sH6i6XGYy5KvtRvN6YadAm1ykUCz83fCbP515GYvFavX5iMruge73++cvlfpWYPPVZ2XytzdArIgwJ6auhaDTcgrwteSuUdhhz7VxssgtoixubuTZC1YgNYwy3ezcWxsC43vis/HFZl1migPwypiBxyZey8mOjzk/AY4w7FOB25J3/pNo/QmXM21CGv9D+G/OOTIAJMAEmwASYABNgAjZJwCYFZDrpu+66Cy+++GJze8bdu3cLQiSJnN9//z0GDGh66p1ENBIGqTL0ueeew8iRI4UvV6nyc+nSpUJFK4luXbt2vUJA3rJlCx599FHBBwl89MUsVdjSdVSR+vrrrwsC4RdffNFcOSsKtMbEJwrIVH1K4izFSqI0VR9ThTEJjCTOUjXqBx98ABIYaVE1NeVLVdd0jdimkoRvEspJcD1+/LhgRwIoLe34SPAksZNyojxISKbrSATWFmhJTB03bpxQ6U1CJu2n0WgEfxQfCdgkTlLFE4mu2sK9vnektoBM7atJcCf+LdtYUy5UmfzLL78IHEjwbSkgtzY+fTOQaU+qAKeHAygnOufw8HAhFdpr0qRJ+Oijj4SqbRLwxfPQnutMwnPPnj2Fa+rr64Wz1K5Op4ccaNF9RG28s7KyhNwjIiKakZEoTvfmqlWrhHuMKp9p6RKQRQZk++GHH6J79+6CUEy50N/RfU8CNFW4h4WF2eQHJSfNBJgAE7AmAtTVYv78JgE3JiZG+HlFDy61xyo7V4Guz72Eyk3uaKhs+n1AzuqdFgCf3avhqZQn8sUmRGGEqw8iy87LcS/bpjbQA1Mqt2DBxsUGr3Hz8kJaT3/UVf5l0M4xrj8+8LgBR+v1s0h088HxeT44tFf/XOR7shW4Zq9+sSEwPgT57tFwqNbd7eVCQA0mTnkCaGyQzcKaDCO7JyHYb6ZZU7oYMxwjYv9t1j2syXnlG9eg5vJFk6XULTITP54fLcufJQrI358YA8cda2Tlx0adm4D7Cz5Qqhd27iA5uo4joHSAXfdiwD6o42LgnZkAE2ACTIAJMAEmwARshoBFCsg7d+6UdUAtK01FEY7aJesSw3766SdBVKaKTxIaaYkiXUvBj14jgY3ESRJbtQVkElRJ0CPxksRAEvxaVtaKsVDVJwl0KpWqWSQ0Jj5tAZlEy0ceeeSKvU6cOCG0QL548aIgJJLISIIhiZg0P5hE3bS0tCt4kmhJ7alJ0KV/RMFSjJnEcMrLy8vriut0CcgktJJQSqLxu+++e5VALMZHraa//PJLWV9gawvIQ4YMEQRoOqeWbazPnDmDp59+WhDWyWbu3LlXCcitjU+fgEwPExBvYkz3WJcuXa5gJAq4f/75pyA0i0KxmNM999wjxErV4NqrpYBMDyJQvvT3zzzzDIhDyyXez9rvA10CsngP0bl/9tlnV8y8pL97//33QS1Ox4wZI1RE82ICTIAJMAHLJLBv3z6h6phGTtDPGRKOqeq4PdczE3/Ct0v+Hu5btdYfjbXyRlhQnLd394NL0QrZIQ/pmYXhh00nQokb74pxwNuzP5eMI+vaLGjqCgzaOXqFYmXCI/i92l+vnae9PYJLIrDKgKtrkzS4tXwl7Kp0t/B2D/JEflQivC6ode5T7Qf8sew1nDl5WDIvazRIGZoAN/Ucs6Y2N/9zfOLa9JAgL8MEAme9gW1rTSfqdw2Kw8waeQK+pQnISkUjflkxCKit4dvKwgm4PRMAlZOZ57JbOCMOH1AGPQRlAncc4HuBCTABJsAEmAATYAJMwPwEbFJAptbMJLZSS2PtNXPmTKHCWFtwIwGVKni1hVTtaw4fPozHH39caKUsCqCiKEpCMglyJGC2XIcOHRL2ospOsfJWFAmNiU8U/zZs2HBFtbC4H7XlpgpgEt3lCrR0rbZI21JA1hefLgFZ6hbWnuEsN76WsYncWraxpniorTWJ5SSwinYtHywwFKO++PQJyCTK00xnEvKJO1Vmt1zifab9oIKYk/bfaV+nqwJZiq2ufHUJyFRlTy3aqXU2Ce633HKLcF/KaScuFQO/zgSYABNgAh1PgEYekHC8cuVKIRjq3tG3b18EBhqewWvqyNfu249+/37nKrfd/FKweNopo7Z7NMsRDTs3y7omJCIYI4JCkHjUtG2tL0V44euDS7Cx2PD83IjEeIRHnkbthd0G472QMxJvNVz5UF/LC3Ibo7DwB90CMNnGhWjwD7e98Dh2SOdedg5q5OdkIrTSUefr9Z4qFOycgIPFq2WxtTaj3BHeUNevN1taSq8uGJD3h9n8W5Pj1N0LsPin8SZLKcQrCMuUH8nyZ2kC8nDNFtxeMEpWbmzUeQm4PhYMO8/ZnTdAjqxTEVBlLoHCI79TxcTBMAEmwASYABNgAkyACVgfAYsUkOkY5IqN2kcmJSC2FEBFse3HH3/E9OnTdVZfUuUsVStTu2cxJpqtTAIiiY9UmaxLRCRxmUTdoKCg5uuMjY9ykxJg9c281eZCXyxThTJVz9IcYxISaSYu/beuCmR9AqwcAZniIcGSZkZv3bpV2Iuuo9bIcs+0pYAsivjUflNsY02Vs9SOmfyL1eZSfImJ3Pj0Cchi1a8481rXR4Y4W1i72liXYK/r3tX3IANVJJPfkydPgirM/vrrL6Eqm+KUqkCmfWjGMlXfnzt3TtiW5iBTZRq1cqf52LruYev7OOSMmAATYALWR6CoqEgQj+n3FeocQp/tHdVNYvh7H2PRth16IVfv9EL9mSsf7jN0IgOzA+G5vRAuilpZB9enWxpGnKqHfU2dLHtZRgoF1oU14NP53xs0V6pU6D44CQ0XDLe+dkgYjLfdrsOpeju9/rJdgrHiKxe9xYb2agVeTD2HiH1Fen3k5mci7rybztcbnVRYefpPFK2bIQuBNRl5hAQjMacIigbTtj7XZlSS9jT+EfSwNWEzSy7ZFYcw771bTebbzdEVm5y/keXP0gTkN+snIXq54c8gWYmzUYcRcHkgFOoA01Xcd1givHG7EVB49YUqvWkcCS8mwASYABNgAkyACTABJmAuAiwga5FtjYCsS6AV/cg5NO3W11ICpy6BtrUCMgmOa9asEdook9BIlcri8vDwEOY8Hzt2zCQCMrVzphnSNAeZZkxrLxLQ6XVtIV2KW0uxlWYpU5vsWbNmCTOVU1JSBCGVqmljY2OFGc/UQlsf39bEp09AFmOTyoFeb6uATC3U6WGFb775RphlKYq/5NvFxUVoRV1SUiJLQDbkiyroqS337bff3jy/Wk5+bMMEmAATYAIdR4B+JpBwvGXLFiGIbt26gUZQ0M/4jlhTV6/Fg19Iizc5obFYPv0sGqv0C6gt47+nuw/siwplpeXp54Wb42KRXVIhy16u0dkYL3y44TeUlJUYvCQ1PwMumhVorL+s187JNwpLYx/CjGofvTZdXD1w6a8A7CrSPxf58dw6ZBU3VZ3rWkndkpBR5av39SLVahQulj4zuYwsxS4iLwkhZhZyPrh2OhZqoiwFSYfEmYzLWDq+l0n33uv7KxSNCkmfliYgTzo6Cpo9TZ/1vCyPgPNtodBEsXhseSfX8RGrEidCEXBXxwfCETABJsAEmAATYAJMgAlYLQEWkLWOtjUCstj+9+DBg80VtFRZS22ek5OTm9tTy7mD2ktAJrGQKqqpXbKdnZ0whzcjIwMJCQnCjGRqaUmtt8U5yC1bWBtTgUziLIm7JOxSVS7tRVxiYmIQFdX0xRkJvST4trYCmXzQfGOq+qb5wfRvsZX0999/L1TR0tLFt7Xx6ROQaS4xxaCvFbW++6A1FchUJU4ztEkkoGqynJwcoVqYqrlDQ0N1znyWU5FO1fEkTNODBcRVFP1pFjK15+bFBJgAE2ACnZsAfX6TeEzdOOjnAbWrpp8PHbnSR4/H3rITskPoHpSMRVNPy7ZPj/NBruMZ1O3ZKeuanKwkjLishmelfiFXliMto0ZXRyx2PoVJy6YavNQ/PAzxqUrUVm4waHcu90m8W5+s18ZepULX8mgsn65fEBuRYYehB/RXPUelx6BnY6jePfa67Mb82e8Zi8Li7ZOGdIWHxnytZGsirsUNXT+0eE7mTMBHpcDuMdkm3aIoZBJcLkt3ObAkAdlDdRlfLhxsUk7srP0IOF4fAoekWe23Ie9kVQQUTjFQddtlVTlxMkyACTABJsAEmAATYAKdiwALyFrn0VJAJqH1k08+wbvvvqt3BjK1eabqTBIiRQFU19/JOfb2EpDF+MrKyoRZx1SVpL0ob2r/TP+0tYX1ggUL8MADD2DgwIGgGcU0W1d7lZeXC/zo320RkMWc/P39hX0mTJgAmgtNQjj9HS1dfFsbnz4BWfSnXV0s5+yNFZC15xbTjO7hw4dfNbOYqr6feeYZWRXI+mKkSvU//vhDEKqNzUlO3mzDBJgAE2ACpiNAPwtJOKafUbSoXTVVHVMXjo5cc355H799ORZLAofijL3+qlpdMWa5pGBFgfz5yMPyAhBwYCPqL0i3ILZ3csCIrFT0OWTa2cjHurjjXwu+wOVqw+J03uBMKKsMt5+0T7werzoPwYUGpd4jzLOLwIJv9ItiebEa3FO7GY5ndQvyAbFByPfqAsfLuvco9T6OP/8w3SzajrwXjdk75yY/aBrWGHOJUbaF3d7DG54DjbrG1oztvrwXZUcNzw43hklh9NcIqNDdul3bjyUJyHeq1+KG+S8Zg4FtOwkBh75BcMwrABrrO0lEHIYlElBGvwllxGhLDJ1jZgJMgAkwASbABJgAE7AAAiwgax2SrhbRVMXz0EMPYdCgQUIlraur6xXHKoqS2q2oxZbK1B6axOc777zzKnGP2kePHTsW6enpGDdunDCXsL0EZDHPPn364NNPP4Wnp+cVOZGwTHOdV61a1WYBWRRG9VUt04ziRx99tE0zkCl4qpql+cczZswACapUCZyVlSWIpyqVSshPF9/WxqdPQBbnMVNL8C+++EKo6tZeVA1GM5lp5vAtt9yCBx98EEqlUhDyW1Z8a18nxi4K+uL+ZKNLeCeBmVp3k4gsNQOZKuZff/11oTqN7smWQoN4v7CAbAGf6BwiE2ACNkugoKAAS5YsEfKPi4sTqo4jIyM7nMfF82fxwq1dUHXxb5F2TugtqFI5yY4tPSQKFcX22L75nKxrfDydcH2cBqqt8sS/pJRYjFC7I/jU3+M8ZG1kwKjO3w3TLu/G7LUFBl3FZafAz3s36i8f02vnHBCHedH3oaDaW69NhmsAin72wLkzultaB3nb4amQo/AvKdbpw9XfA/mxSfA5r9b5erl/JSZPebatWCzqetfAAKR03w1F/RmzxK10CcAdPWeiXOlgFv/W4DS68GusLfjaZKnMj/8U0af1t20XN7IkAfm9mgkILfzVZIzYUfsQsM/xg9PAtUCdvJ9r7RMV72KRBFTOsOuxF1BLf7ZZZH4cNBNgAkyACTABJsAEmECHEmABWQu/LgFZW4h77rnnMHLkSGE+MFVmLl26FK+99ppQ6aMtIJNL8vXkk08K3kePHo3rr79eEOaounfv3r1Cm2MST+l6EqgVCkW7Ccii+Hj69GlQW2L6kpn2p9hIACXRm1pc02prBbIofJJYTcIutdKkVVdXh5UrVwqi/M6dO6/iZ+hdoU9sFat/k5KScOjQIWG+M7XMFpcuAbm18YkMac4wVTnTv2mRQPzVV18JefXu3RtjxowBxUN8Ked58+YJr9Eiu9TUVOHPxgrIZ86cEVp/0z1I53XbbbcJ7chpUTtwqsAmYZmWlIAszoumVtUkwlM1s+iLhHD6u0mTJl1xr3bopxZvzgSYABNgAs0Edu/eLVQdnzhxAs7OzsLP9Pz8/E5D6NfPX0TBrx9dFY9Xt9vw1XHjhLPuIYlY/Hs5GuukZ5jShj2S/ZFSfxS1h5oqsqXW8PxsDCkxnYhM++2NccLrsz81uLWrpyfS8wNRV7nCoN3pvFH4sO7KB9O0LwhzdoXd5mAUrdI/F3l0ziXE71mvcx+VWoX8btkIq3TU+foF/1pMmvo4GhobpFBazeth2V0RFmy+VtYnEx/EveGjrIaXqRPJPLIe8yc8YTK3fyS/j9Tj+lu2ixtZkoD884HHoDqk+8EQk4FjRyYloI73gsutxUDtUZP6ZWe2S0AZ+hSUsTwWwXbvAM6cCTABJsAEmAATYALmI2CRAjIJjnKXtnjWmgpf2ofEwueff14QhUNCQoSKnrNnz2L79u0YMmSIIFb6+fldUc1LYuzMmTOFik6aUUvzf+laEqQ3bdokhP/www/jxRdfFARpWq2Jj+IgoVrfDGFdM29JyCSB8a233hL2JYGTBFBqI0050Tzd3NxcIR/tWb6tie/UqVNCjvPnz4eLi4tQ5UpCOs2Mplabt99+O6qqqrB48WJMnjxZmMUstfSJrfTlObXDptnA9OU5tR+ncxGXrvhbG5+2gEv8qNKYKsmpRTe1M6c22t98842wNeVEleuUL91LHh4eAvsbbrihuTLdWAFZe441ibwt7y/6b3po4ZdffsHgwYPx6quvwt7eHvpmIFPlGtlQjOI9TmI4vdfo/r355pvxyiuvNAvlUmfErzMBJsAEmIB5CdDnOXWzWLdunbARdTQh8Vgc22De3eV5LzuyBy/dlWTQWNP9Pvyiv/hW57V53ilYMkN+W+tbuvnDfdsKoEG/sCpuFNklHCN8AhBbarq21pfDvDCxtBCrdhiuiM66NguaOsMVy+rkGzHWfiBqoV9Ez7rUBUum6m95/UAOkL9nud5zyc7PQMJ5d52vV/sB05b9G+UnS+TdBFZglTgoEZ4O5ptR+v01v2CKo+H3iRVgbFUKWZdPoeCNoa26VtdFP6S9gR5Hu0j6sxQBOczuHN5dcKNkPmzQeQioAp3h9ugpoIZF/85zKtYRiSpvCxTOXa0jGc6CCTABJsAEmAATYAJMoNMQYAFZ6yh0VSCLL5O4SgLn1KlTBRGQvqglATgzMxPPPvusIM61bActVvROnDhREEhF8ZCqYu+77z7k5eUJ7YvF1RqBtjUCMu1HbbYXLlwoVJZSm24Sd0k4HjFihDCvuKSkBI888gji4+PxwQcfwN3dvVUCN+3Vkh0JlCTw3nHHHQJHEjlJZCYBk/akal1DS5/YSoKn2Aaaqr6pQlfblz6+rY2PHgQgoZj40UMF1DZbbFlNIj21Kf/xxx+F18WHCGgeJbWtFiuxxTyNFZDpOqqCpz2o0pr2ICGZ5lkPHTpUqCKmMyZBnUQGapsdFhamV0Cme3Xfvn3CWVDrcnqQQLwn6Jz69+/f4TM0O82nJgfCBJgAE+hgAhs2bBDEY3pgiR5cIuGYfh/pbOvrtx7EyoKfZIX1l/+1OOEYLMuWjLoGhgLH3LFhZbmsayKC3dE/uA6N2zfKsh/QIxMjSqugkCE6y3IIYHOkEh/Na3q4TN8K7xqHiKgzqL2wS6+Nc1ASZkbeg8XVHnpt8hzCseBL/RXeg1I0uLlsBZQ11Tp9JOYlIvPy3w/haRvVe6owf9cEHNi9Wm7qFm+XfVMQ7BsKzZJHQ1AehqR9ZRbflu40RlmPNWO7mSyNT9PHY9CRZEl/liIgP6xejmvn/0syHzboHAQUTnbweKEWqC3qHAFxFFZFQBFwJ1SJP1hVTpwME2ACTIAJMAEmwASYQMcTsCgBueNxXR2B2Mo4MDBQaPdMQisvJsAEmAATYAJMgAmYmgCNniDhWOzE0qNHD0E8pi4XnW0tnjUZP753n1FhBaX2ww+nnFGh8ZR9XV5YPPYU1uLo4UuyrumXEYguFXtQd7xU0t4/xA8jIqKQdrhC0lauQUW0F/63bQb2HN6r9xJ6+K370FQ0Xlhk0O2JvOfx37pYvTYpbr44MN0bxw7rrrxOCtfgYcddcCvT3UY1Ii0avRRhgI7LG51UWFk+HUVrm0aeWPty9vVBaq/DUNaXmSXVopx/4SWfm8zi25KdahQKHBuXbbIU3sl8HjeX5Ej6sxQB+b+X/gv/NbbxHpQ8NAsw8BhvD0W94U4UFpAGh9iJCagyl0Hh0aMTR8ihMQEmwASYABNgAkyACVgaARaQJU6Mvqj97rvvcN111wmVoy0XzTF+9NFHhWpaamGsVqst7R7geJkAE2ACTIAJMIFOTmDZsmWYO3euEGV4eLggHItdLzpj6P+49WYsLZiH1Lg6ODtKt47WzsE/Zzi+LnNAjdJedmrdA1Kw6Hf5ba3v6u4Lx6K/ZPnvkZuCEZUKuFyskWUvaeSowXKvSny7+BeDpin5GXDTFKKhXr84IWGi2QAAIABJREFUrkq9BS+qr9Xrx8/REd57wrB2sW4TF0clXuh6GmH7t+k08IsJRL5vLJyrdLfE3qJajb8WG66qluRhIQYhGQmICJtjlmiVamc83Xc2dqu8zeLfkp16/fYS9mxZYpIUxmWMxAOH+0j6shQBefLu+6E4Zjvt5CUPrhMbeIx1g6JR/+iAThw6h2ZBBBQ+Q6BKnWFBEXOoTIAJMAEmwASYABNgAp2dAAvIEie0detWod10cHCw0B6ZWjpTZQi1/C0uLhZmBO/atUtoI0ytqXkxASbABJgAE2ACTMBUBA4dOiRUHR8+fBgqlUoQjukf+nNnXX8tXoSHbhx2RXgZXevgoDFOSHbvdie+PS7/wbwoXz+4XwjAyoXyhOTEaG/0dD+P+t1bJVG6erhiRHIiupeYrhr5RBcPvLn0O5y7cE7v/n5hoUhIs0Nt5Xq9Ns6hafg99C78VeOm1ya3LhoLf7LT+/pTubVIL16l83UXXzfkx6fA97zus9jnUoyC2e9KMrQGg64DkuDlNNMsqVTE3YbboseZxbclO03cMh3Lf3vLJCk8nX4fnj4yRNKXJQjISeoyjJ9/h2QubNDxBNxHe0OpMtxRouOj5AishYAqdSYUPoOtJR3OgwkwASbABJgAE2ACTKCDCbCALHEANMt2woQJeOutpi8uMjIyhFaRNDdXnBM7atQoYXavnZ3+L+Y6+Jx5eybABJgAE2ACTMCCCNCDanPmzMGKFSuEqKnauF+/fsI8+86+7rt+KFYvX3ZVmH0H9MSFY0th7K9Liu4P4LdjDbLTzgqNwYltKhRvr5R1zdCcQIQe3YK6c2ck7dPTEzCi0Ql+Z+S1zJZyWO/jitkNB/DHqlkGTfMGZ0JZNV+vjVKlxpGcUfisNkavTY5zCBZ95qz39dsyVRi4X3elp0KpQH5+DiIqnHRef8z7OKb9MV4qXat4PeumEDg0NL0vTb2m9foaX7nkmtqtRfvLLi/GvI/uMUkOD6TegnGlN0v6sgQB+Sm7+eix4B3JXNigYwm4jQqAynFexwbBu9sUAYVHPlSZpunaYFPgOFkmwASYABNgAkyACTABnQRYQJZxYzQ0NGDt2rWYMmUKVq9ejaNHjyIkJAT5+flCW2v6UpeqknkxASbABJgAE2ACTKCtBLZt2yaIx2fOnBEeWqOKY5p3bAlr4ayZeOIuw1VxAwb3xPljS2HMr06B8XnY4ZaMJSflt5HuHpyEwpnncLmqXhKdm4s9bkx2gXrLSklbpUqJEd2z0b9EnkAt6RDAwS4ueHXWJwZN47JS4O9bjLoq/fObFWl3YIyd/ha9CW5eOL3IH/t36hbk8xM0uOPSBjhUnNUZS1Z+Orqe99D52hn/Svwy5Vk56Vq0jaOnJ9L7noSy/ojJ81D4JmFgtuHW5ibftJM7TGu4gEWv9DVJlDcnDsE7J6Rns1uCgPxF5X/guaHAJFzYiXkIuD4eBDt387S9N0/E7NVaCKiSf4XCb4S1pMN5MAEmwASYABNgAkyACXQgARaQOxA+b80EmAATYAJMgAkwAZHA+fPnBeF406ZNwl9lZmYKVcc+Pj4WA+nWftegaP06WfEOHtodFaXGzYQMyhiIhfVh2FUhT0j2d3dHuCIcy2bLa2ud09UPGaoTqNtfLJlDXNdojHDxRkTZeUlbOQbVIZ74+fR6LCvSX93q4uGBjF5BqKvUb+Mcno2fgm/H+hoXndu6atSIKI3CSj26Rri/Go/7H4Lv4X06r0/I7Yrsan+dr10MqMUPU59AQ4O0aC+HSWe1CUqNR1Rk00xyU699GS/gyYB7Te3WYv0FqYCtY3JMEv+AuF74vPwJSV+WICD/uuU2oPykZC5s0DEEXB4MgdrfcGeJjomMd7UFAgq3LKiyV9tCqpwjE2ACTIAJMAEmwASYgJkJsIBsZsDsngkwASbABJgAE2ACUgSowwmJxzU1NfD39xeE47S0NKnLOtXryz75DI+OH210TEOG5uBcqXTlr7Zj37ybMancFRdr5bW2TgkOR/UhF2xeK92mmva5qVsAfHavRkN1tWQ+Q3tmYdjhi5J2cg22Ranx3twJBs0z+2XBvl5/9aGdxgn7sp7GVzWRev3kKaOw4Dv9M6ZfyrmA2D0bdV4fnhKJfLsIKHXgr/ED/lj2OspPHpKbskXaxV+bDB+XGWaJ/fX+c7BSHWoW35botPbDYag4c7zNoedFZuKn89KfUZ1dQM7THMKoggfazIMdmIeA852h0ISbZ1a6eSJmr9ZIQJX4AxQBd1pjapwTE2ACTIAJMAEmwASYQDsSsBgBefRo6f/Zb0duvBUTYAJMgAkwASbABExOgMZjkHjs5KR71qzJNzSlwyF3Adt3Y9j5g9hVLy28ttx6yJB0nDsmr3qZrnX19EN9wkBMOqaUnUW30ARsW1qNk2VVktcE+blgcJQSiq3SMYVEBmNEYCgSj1ZI+pVjcD7SC18WF2Dbge16zcMTYhERfQ61F3bqtWnMuBvjlPl6X89yCcLq79xQdalRp83DOY3ovkd3tbNvlD/y/ePgUqW66tp6TxUW7PoK+3evkpOuxdpkDg+HI5aaPP7LUUMxPP5tk/u1VIfhiz7GxmVtb+3dNSgWM2tel8TQ2QXk0coZyFj0sWQebND+BJyGh8A+gSuP258879iSgMI1FaqcDQyGCTABJsAEmAATYAJMgAm0iQALyG3CxxczASbABJgAE2ACTKDtBCIjIwXhODY2tu3OOsLD9HnA0+Ov2Hno+YPYa6SQnJGTAX+vy6go2yI7C7+IRJQG5mHG8TpZ1zjb2yPFPQ6Lp8lra907LQBdqw6h9oh0Re013dIx4mQtNLUmaOGstsOqgMv4cuEkg3n1uC4NjRcW6bVxjuqG7wJuxZYa3Q8lRLu6o3Z1ILZv0C0iX5emxo1Hl0JRd3VOTv/H3nlAx1kdff+/Rau66r333nt1b2CqRQt5bZJAKKEnhP4BeUOHJAR4aaYTHDq4gHuTe7csV0kuki1Zsi2ryyor6TvzwBqttz27K0u78txzOI713Jk793efVSz978x4uqAkOQ1+bQqt9QedZNjYNB+7tnwv6lxscZK9Uoms6e2Qqo4Me/gri17DK27D0/t32IMbYYcZR8qw/MOHLF412DMQa6T/MurH2gXkuWf/BuXuNUb3wRNGloDj1CA4ZC8a2UV5NSZggIAs8UNIAmYzIybABJgAE2ACTIAJMAEmYDYBmxGQzd4hGzIBJsAEmAATYAJMgAlcXAIz/weoOKC1xpGsJNy1eiGODojrWax2UFCSB1f7U2g/Uyk67sDkEmx3iMPGM32ibGL9AuDQ5I3Na86Imn9ToR9cdhvv2ezp64nSuFjk1AxPNvKZGA+8tPE/aGxq1BtnSnEm3Bw2YEClu5S2wskN+9LvwUe9oTp9yCQSpLVGY813urO50yMV+IN8H1xO1eu0Lxmfi4hWZ53PymWbsW7lXFGMbXFSQHIsoqL1lxM3d09StzBcWfQDeqCd4W2uT1u1y+msx+IXrrE4fKWjC3Y5f2DUj7ULyF9uvRqDHW1G98ETRo6Afb4fnKZsAPrbR25RXokJGCEgcUmFLE93KwqGxwSYABNgAkyACTABJsAExBBgAVkMJZ7DBJgAE2ACTIAJMAEmoJvA/CXAvU8YpFOdnYQ7Vy1A7YA4cVftbNykQij6q9HVWieafkD2FVjQ7YeaDnEZybmhsajdBhypMv6L/9gwD0zw6cbA/l1G48nNTkZpjx08WruNzjU2YcDDGUvs6vBF2Xd6p/qEBCMxQ4G+Nv0lt1VZv8NTkgK9PvIV4Vj2nr3O5x5KGf4c04igI/t0Ps8sTkdyh4fOZ9XKQ1iy8GVj27TZ53GTU+CjHP5+yHWpd+HW4LtslstwBZ4g6cO6J4qGxV2Vz5eQ6E62P+/fmgXkKYqDuG0JvxPD8jIMkxO7JC+4lO4D+izv0z1MIbEbJnCegCzxI0gC/oeJMAEmwASYABO4KARee+01vPLKK6J9z549G8888wwcHBxE29jaxO+++w733nsv/vrXv+KBBx4Y1fDVsbzxxhuYNWvWRYnl8OHDuPPOO7F/v/7WWhcu/MMPPyAnJ0f4slhex48fF7geOHAAL774Iq655hpIJBKtPdG8FStW4De/+Y3o96y5uRn33HOP4OvNN9+Eh4fu32tcFIA24JQFZBs4JA6RCTABJsAEmAATYAJWS+CK2cAecT8sHPxFSK43UUiePL0Yqtbt6Os2LvISJ7lcAdecWXjvpG4xVBfLosAULP9KXDby9OwARJzeB9XpUwaPxcHJAaXZaRh/bHiyBY/HuOKJhYZ7n+bPyIa0W39GrFP0OLzjU4qDfbp/aM9w9cO+Lz1wplG3yvZAXg9SD23Wue/43ATk9vrrfFbvdRLffatZ5txq32kzAsu8JhJO0F9K3AyXgslbk77GAoc4c83HhJ1SKsHRx3/+BYOlY1fIJ1CeM/wLK2sWkJ8a/BKJq9+xFAPbDxMBWYgSrn+oB3qrh8kju2ECw0tAokyHLHfb8Dplb0yACTABJsAEfiHAArL2qyBWEB2Jl2isCMiDg4OYO3cu/va3v+Hxxx/HHXfcAblcroXw2LFjuOuuu5CWlmbSRQUWkA2/jSwgj8SnlddgAkyACTABJsAEmMAYJFD34X8R9MyrJu9sX04S7lg5H6cGxGUJ0wJKV1cUFqeivX616PU8fEPQGT0J83RXXtbyE+zpBf++IJQtNt4f2V4hww3ZHrDfvd5oPMmpsSi1c0PQ6Q6jc41N6Atwx5dt5Vi2Y6XeqbFZKfD3rYbq3HGdc+yVPtideic+6wnW+TzI2QWOe4Kxc51uEfnmbCmmVOs+h5CUcJQowiHv174NfNavDfO+fNDYFm3yuZ2DI7Jn9kHWL77supiNqkLG44qUN8RMHdNznD+9GzWVlosg66Pmwr/V1SAraxaQP2p8DI77dF/gGNMvgBVuTqpUwO3P54DePVYYHYfEBH4lIEv+DBK/mxgJE2ACTIAJMIFhJ6AWkK0h23bYN2emQ2sSkM3cgklm6gxkMnrnnXcQFRVlkr0YXrW1tfjTn/6E1NRUPPnkk3ByctK5hjqWrKwskwRkkwK+BCfbpIB86tQpbN26FWfPnkV/fz/s7Ozg7+8vpL67ublZdIzkb9myZWhtbcXMmTOhVCq1/NGcnTt34tChQ1CpVHB2dkZ2djYiIiJ0rr1lyxZh7vjx4xEWFmZRfGzMBJgAE2ACTIAJMAFrIXDz9FLs3rYL3zu5Ik5qeq/WPTmJuGPFfDQN9ovekn9gIDIywtFaZ7wfsdqpf3Qmqr0zsaRBXAntjOBItFbaY+/OFqNxpcd6I9+pGapK3aWdhzq4piQXl9eIy6I2tvCBaAe8sOgtvdOc3dyQNT4Yqjb9nHqyb8XfkKvXR05PNFb+V/e5TkxS4MbWzVB0aO/HK9wXJUHxcO3Utu3068Mn39yNgX7xZ26MhbU890uIRkzcsmEPZ2ve83jK64ph92tLDuO3zcP6+Yaz78XsZ0nCm4g+7WNwqrUKyFLJIOaVTQf6xH0fE8OD55hPwP3/2UGi0t8ywHzPbMkEhpeAxDUXspwNw+uUvTEBJsAEmAATAMACsvZrIEYQHUsvz0gIyGJ5sYAslpRp82xOQD548KAgHpOIK5PJBPG4r69P+Dulrufn5yMmJsY0Cr/MJh8bNmzAkSNHhBrp+gTkbdu2Yd++fUI99JCQENDL2dXVhYKCAsTGxmqs3dLSgqVLlwrC9tSpU4WYeTABJsAEmAATYAJMwNYJrF6yEnff/EeNbXzpqESKTLuUkLG97vxFSG41QUiOjI1GfIwnWurE/1I0MG0y1skisetsr7GQhOeFIUnYvqQDLc3G51+dHwD/I9vRr0NQHbpYZGwYSj39EVNveVnrrnBPzD26CjsO7dS7n6zJ2bDvN1DSOnYS/u15LY6qFDp95DmGYvnbjjqfRQcqcKfnYXieOKL13NHdCSWp6fBv0y4j3usLfLv2WTQ1HhV1DrY0KWZCCvzch7cfstTRE7eOX4DjUsOZs7bEydRYcxr3YPEbt5lqpjX/m5RXkX4yxKAfaxWQr7Evx02LR7ePmsUHMEYcuD/uAsngujGyG97GpUBAlvoNJD5XXwpb5T0yASbABJjACBKwREAeWjb49ddfF5LvPvjgA6xfv17QeKZPn47bbrsNCQkJWr1uqaQx9cJ9//33Bd2FEvyKi4uF+b6+vkJPXl1ZqL29vVi+fDn++9//gvQdGpSQSP1ySbdRKH79mdjc+IYKyNTzmdb66quvBP0oOTkZ119/PW6++WadWbR1dXWYP38+Vq1ahU2bNgnxUUbv5MmTBZvo6GgNFmr+33zzjeCfeh3TuPrqq3H33Xdj5cqVQt/gC3sgDwwMYNeuXcJaa9asEWxpkLZFehj1FxbbB/hiCsimnJeucuoTJkwQehpTEqr6nbjlllvwj3/8A4sXLxbeGeKUkpKitwcyvWvV1dWYN2+ewJP2qz6TP/zhD4I2OHRQzJs3bxZ6O9MZnjhxAi4uLsJ7VlpaKrzX+jKoR/Cja9JSNiUgNzU1CdnBPT09iI+PR25uLqRSqSAgk6hcVVUlZANfdtllwsGYMkgApg9MY2OjYObo6KhTQG5vbxdeMPpGNmPGDOHAKa4lS5YIIjG9BCRqqwd90zt69CgmTZqEoKAgU0LiuUyACTABJsAEmAATsFoCt82ag41rdJdv/sxRiSwzhORt2Ym4feUP6BwcEL3v5LQUhAZJ0VK/XbSNX+41+LrNC6e6jZfQ9nB2RpxDFFbNN17W2tvDCVfGKyArN15idlpRJkpPdEMyqLtMtOjNSCTYGjqAN5d+pNckND4GEdFt6OvQnSXt4B6IrUm344ueAJ0+kl29ceJHb9Qe1o5VJpXg0axWRFXt0mlbNC4XUW3OWs/6PWRYdvA9HD6wUfRWbWVixtXRcJYMbyZyU+Js/Db8r7aCYNjjzOxrwbK/TbPY78dpz6K4zvBlY2sVkJ/r/wRRaz+2mAE7sIyA2yOekEr1txCwzDtbM4GLQ0DiMQGyzOUXxzl7ZQJMgAkwgUuWwHAIyOfOnRNKE5PQ6ufnh+DgYEF0I6HO3d1dyHImcVc9SNBbsGCB0AuXEvdIlCWxk/QX+juJtqtXrxYEu2eeeUZIEqRB+s3//u//gsRW0o2SkpKERL/9+/cLdtdddx2eeuopeHl5CfPVArKp8akFZBJ929raBKGb1qJBCYkdHR2YNWsWnn32WY1KuiQ2PvDAA8LeSaAkDqR5qeOjvxMLEnnVQ82fhMm1a9cKdmRDe3/00UexaNEiLQGZxPZ3330Xzz//vOAmMzNTqMBLmhdV3KVB+tZLL70EHx/DlZto7sUSkE09rw8//FDYLzGm94YqBZO4SyWvz5w5IwjI9HV6f6i6cWBgIE6fPo1//vOfCA0N1SkgX/iuqc9F/X5eeCakL9K5fvLJJ+ffMXr/aC979+4V2JKAbagMtzV+M7EpAZlKQdOHxtvbWxBvhwq19GH+6aefhJe9qKhIdBYyZR3TB3n37t3CB0wi+blfm74MZLoJQrdA6BvatGk//xKDBG0SkCmGoVnL9DLSrRYSjunGAw8mwASYABNgAkyACYwFAlvXb8bvrrrZ6FY+cHRBgezXi3VGDX6ZsCk7AXes/AHdJoirWflZ8HXrRGtjhahlHJ1doUi9Ah+cFBdfYkAwJCfdsW19k1H/hSl+SO2vg+pYtcG5fsF+KA2LQPrxVqM+jU1ojvbEP7d/jZqGGr1Ti65Ix2DHCr3Pu3LuwLODmTqfezk4wO9IGDbr0UXvyOtH3iHdFwoyitKQ0ump5XfQUYaNZ+dj15bvjW3Ppp5L5XLkXi2HvH//sMY9b8In+NQpY1h92oqzcNkgtj+WZ3G4b2Y+gRm1qQb9WKuA/OmJB6CoLLeYATswn4Dbg36QOuiv6GC+Z7ZkAhefgCxjMSSeUy7+QrwCE2ACTIAJXDIEhkNApoQ+EuJI0Jw4caKQLEhZnCRyvvjii4LWQhmj6jajpOPcddddgg4z1IbEu7ffflsQBGmQkKwWkMkf+SKfv/3tb/HII4+cF4pJ3HvrrbeE/r333Xcf/vKXvwiJg2oB2dT41AIyxUCiNAm5AQE/X9SmyroPPfSQkP370UcfndeWSEOitSkLm4TbKVOmCBxokOBMe6LYSXx8+umnYW//c5UvNX/KuqYsbsqopaGu1KuOZWgGMiU73nrrrUI71ueeew7h4eHn31dKziRhfuPGjQLLq666yui7fDEEZHPOiwLVV8Ja/XXSFSmTmxjSJQIS04kztbK95557hL1SxrI6+7q8vBy333678PWh7xplcH///fcCq4yMDIE9nQFdgqDzveGGGwSRWH0ZgYRoynh/+OGHcfLkSWEeCfe2MmxGQKaDofRvuk1CtzbS09M1GKtFXEpJpwNIS0sTdQaVlZVC2WoSjumgqRQACdUkTusqYa2en5iYiLy8n3+JoV6bvlGRsE0vGX1Q6bYL3WQgoVn9wogKiicxASbABJgAE2ACTMCKCdw35y6sWLRUdIRv5+Vh/L5K0fNp4qC7K9ZHBwo9klUQn6VbOC4fLnb16Gj6uQyTseEdFIOm0GJ8fVJc1nN+SDwqN6pwoqbTmGtcX+AP94oyDA4Y9l2cl4bS1kE4d1nW23RQ6YiVLqfx6eqv9MaWUpQJN8dNGFDp7sXsGD8NL7tfhZMq3cJ63kAUln+qu0z5NRlyXHVUd2ZebE4c8vsCdcZVLtuMdSvnGuVpSxN8YiMRl6hfrDdrL/6ZmJF56Wagtj07Eb3dxj93hti+kPlnXF9rWIi2RgHZQ9aNt5dfZtZrw0bDQ8D1nkDIlD8OjzP2wgRGgYDE50rIUr8bhZV5SSbABJgAExirBHSVDda3V9JSSKSlLE4aQwVaEvT++Mc/apRnpiqxVF64s7NTEDNJ6CS9hcRUWvfll18WxEB1MiD5pMRCEu4oy3iogLxnzx5BfKVSxa+++qqgAQ0dlKH617/+VdCdSKiNi4szKz7yqRZtSVgkYZqyW4eO//znP4KATcIylZemQeLiCy+8IGRikyg5tJQ2PSfRnPiEhYVpCJxq/kP3OnStCwVk0tfmzp0rxHj//ffj8ssv1zoudXzEgzKijY2h4qyxufT8Qr+6ekabc17k25iAXFtbC9ofZWgPHUPLlasFZHrXXnnlFaH8t653jURuEpVJdKd3js7mX//6F8rKyoRLABdql0P9XVhSXAy30ZxjMwKyMUjq8taURUy3VS6sP67Pnl4s+o8+1JSWr84w1icgq5/TzRG6DUJDVwZyTU2NUDqAvuGohWZje+DnTIAJMAEmwASYABOwdgK7tu7Eb2dcZ1aYrxfkY0rFIZNsB7w8sDbcF3esNK2v7IQpRZD2HER3e4Oo9QLi87HXNQWrTxnvdyyXSpHrm4QV35wx6js80A1Tg/sxuNdwiW2lhxKlyUkorLE8G7k+xg3PLHsb3T3dOuPzCQ5CQqYDVG1bdD538gpDWfxt+K5H8wdr9eRc5yCsetsFunTxnGgFbhksh1PTKS3fwUmhKHGMhJ3q54o/Q0e18hCWLHzZKE9bmhA9LgX+nqa9t8b2tz/7cfzZ9yZj08bk84CFz6JiywKL9vZ41l34Q43hylDWKCDfrNiCq5Y8atHe2dh8AsrbgiH3WWi+A7ZkAlZCQJazCRLXbCuJhsNgAkyACTABWycwHALy9u3bdWZkUlYoCayUsakWnnV97UKGVKGWxNahoqpaFKWMZHqma5CoR1nK6sxbtahoSnzkVy2IXpgtrF6TBEbquSxWoCU7tTBKwvfQDFk1/6Fi9NC96cpANvbO6RJ0DdlcDAHZnPMayunC/tfqGCmzXH0ZYeiedAnIpDXSBQb6c+jFB2P8DD1XnxcLyJZQNMOW1Ptjx46BPsyUAUy3OqhcNNWwN2cYE5Cpdj19I6KbIPp6INO61KuZ4jGnH7M5cbMNE2ACTIAJMAEmwARGgsAf7noGH3++ABGydthL+k1eMi0hDrM9vXB5+QGTbPt9vbAqxAt3rxQvIMnkckycko/es1ug6u0StV5g5gws7w/BgVbjQnKEjy88Ovyxfrnx/siTM/0R21aFvvo6g3FkZCSgdMAJvs3i4tXnTOXniu+7D2LhFv3lVvNmZEPWrf95W96f8GK/7qo+cUoPtK31x6E92tnVvh5y3B9ej4Cj2mfsEeqNkpBEuHdq/1u93uskvvv2SVHnZCuT0q+KhYt0+EreSqR2eGzKT9gp97MVBMMWZ9rBZVj5H8vej/sybsF9x7Vv2g8N0hoF5Fd73kXwhi+GjSU7Ek/A5X9CYBci/v93xHvmmUxg5AlIAuZAlvjByC/MKzIBJsAEmMCYJDAcJaypfLMuga67u1soQb1jx47zz/UJqUPhUh9fEmivvfZawZ6SBNWZpNQvWV+VWHWfWrWwqxYVTYmP4jAmwFK28TXXXGNQQKasa9KgaL+keVHZaeqRTJqXLgFZnyBpTECmjGTK2qY9VldXY926dcJatK5YgXu4S1gPzdQ15byIvbEM5AsFePV7o0tAFvOuGfpQU3lsOkfql0wVjSnRlM6Q/s4C8gh+OySRlgRfGlSugEog5Ofna/RGNjUcYwIy+aMPOjXkplLVlOlMLxSJxVRnnmKgevZUBptKaVNpBB5MgAkwASbABJgAExgLBGqOn0RE0kyNrYTKOuAkUZm8vYSYKMz288M1u00UkgN8sSzADfevEp8N5u7hgbyCRLTXrxEdp0/+dfi0SYnOPuOlrbNDotFYIcehvcazh39b6APH3esMxiGTy1BamI0px9pEx6tvYlW0E/6+6E29fmIyUxDgdxiqc7U65zgkXo5nXa7A2QFtwddRLkfcqUiULdDOKCZnD+V1I/GQdpazvdIRJRkZCGz7uXfT0HHWrx3zvjReKstiMCPoIP86JeSq4eti+ltrAAAgAElEQVRd2xFzLa6L+dsI7sA6lsppPYbFr9xgUTC/S70OT9Zfb9CHNQrInx+5E7JjplVvsAgUGwsEnGYFwz5O/P/XMDYmYAsEZIWVkDhG2EKoHCMTYAJMgAlYOQFrFJAvFBEJIQnJn332mSiaoyUgk4BNvXG/+uorQWsaOqg8Mj2nvsWWCsjUj5dKYr///vtYunQpWlpazi9FfYFJYKfKuqMlIKsvDph6XrSJ0RaQ1S14P/jgA0GIp/7V6uHu7g4nJyfU19ezgCzqkzgMk6hU9YoVK4SXnA6H6o6TiOzv7y/cxnBwcDBrFTECMt2EoNss1NicbhM4OzsLtdOpFj8JyUuWLBEyoClDmW65UN12EpwpRoqL+jNT3X8eTIAJMAEmwASYABOwJQKPPfMGXvrnRzpDDpJ1QikxvYdvVEQYZgcH44Zd+01CoQryx0++znhotfielEEhIUhLDUZLXZmotZQevuhPmI5P66Wi5hcFJ2Pd/BZ0nzOcmZ0U5YVi93b0H9hj0G9cYhRKXbwQ3qC7X7GooAB0h3ri47r12Lhvs04TJ6USWRNC0d++Vvdz32isjPk9FvZ463yeL4vAsg8UOp/NyZFgQpVu4b5wXA6i21y07Dr9+vDJN/dgoN/0iwlimYzkPK/IMMSnlkEC0zP29cX5Y/FbeMO1eCS3MeprpaAbq58cZ1EcpUmX4aXG3xn0YW0Ccpi8BS8tu9aifbOx6QQcpwfBIXOR6YZswQSsnIA09M+Qxrxk5VFyeEyACTABJmALBKxRQFb3z50+fbogHJNG89xzzwm9f9XlqcWwHckM5NOnTwt9kUnQpazbkpISJCUlISIiQviPejTfeeedQu9mSwVkyoKl3sakqZGelZubK6xFVX0pUZIq71Lp8NESkEnzM+e86ExHU0AmYf6HH34QeltTqWxKNKXk0oSEBEEzpHa4//d//3c+G37WrFliXkOrmDNmeiBTk/PNmzeDbilYUsZajIBs6OR27dqFiooKFBUVCdnI9L+p1IJSqRQ+8FRum0oQkIhMfZd5MAEmwASYABNgAkzAFgj09PTCP3oKWlt/vUWpK+6ZRUk4vGWDyVsKCQ7CnMgI/HbnPpNse0MDscjTAY+u+Um0XUx8HGKilGip2yTKxjc8CScC8rHgpHFB08/NDWGSMKxZZLys9czcAATXlaO/+azBOGYWZ+Pq2k5RsRr8d2qEFP9a/L7eKZmTsuEwoL/ccnPevXilP1mnfZYyANs/dUN766DW86kpClx/ZgPk57TLcqcVpSKt00vLptcH+LbsWTQ1HrV439bgILI4BYHew9cPWeoZi2n531jD1kYsBm+ZBAcfy7Fovamx4/D22bsN+rA2Afk2u7WYsvQZi/bNxqYRcCj2h+OEtUC/Za0ETFuVZzOBESIgc4a8pA6QOY/QgrwME2ACTIAJjFUCIy0gnz17Fvfddx8aGxv19qWlirW///3vNXogk3hMYvLDDz8s2FMSorExkgKyOj7qm/zkk08KmapDB5WXvuOOO4TESUsEZCpX/Ze//EUop0z9nqmU9oUsvvnmG9x///2jJiDTvs05L7IbTgGZ3jHqgUx9t/X1QKZezV9++SVuu+02UN9lmt/Q0AD6XBQUFGicIQnM//znP4X/uIS1sU/fRXxOH6YNGzYIKv/UqVOFWxmmDksEZLq5QTdFXF1dMW3aNNCNicWLFwuZx3TrhVLV6YNKX6PbL5dffjkcHR1NDZHnMwEmwASYABNgAkxgxAn8+615ePDRV0WvO7MkDVWbyiCFtqBoyIm/ny9mx8didvkhyFXGBVu1r57wEMx3leHJMvH9ZlMz0xDsN4CWkztF7SswuQTbHeKx8Yzx/sipQWHoOeaMXVuaDfpWOiswK80Fdrs3GpwXEhGE0oBgJJ6wrKx1a5Qn3qhYgMraSp3rhcTFIDKmHX0de3U+VyRfhacdL0fnoPYP3eEursC2QOzZon3m8SEK3K6shHt9jZbfmOxYFKiCtL7e7yHDsoPv4fABw2xEHZ4VTEq9Ih6ucvEXHYyFfCz9ftwZeKuxaWPqufydOWg4cdDsPeVHZOI/7Y8YtLc2Afn1rn/Dd/MPZu+ZDU0joEj1hvM1e4C+RtMMeTYTsCEC0piXIQ190IYi5lCZABNgAkzAGgmMtIBMVWFJgKN1X375Zdx8880aAujQ8sezZ88WRGOqBrt7925BVI6OjhbEOxJihw61HVWQpUzfmTNnYqQE5KEx6xIWSXicN2+eIH5b2gPZWL9i0q1IwCYRebQykOlczDkvshtOAXloJrSud03NqqysDB999JGgA5Igf+EZqd8zEpYps3vjxo0sII/mNzM6uB9//BE9PT1Cqn9kZKTJ4VgiIFNtc8qEnjRpEoKCgoQG5MuXL4enp6cgKJNoTINEZipNMHnyZCF9nQcTYAJMgAkwASbABKydQELWLByqOmZymDNK0lG9qQxyGO8lPNS5p6cHZqckYc7+w3A81y163e6oMHzrNIi/rVsm2ianMAdeLi1oOyWujHZA9hVY0O2Hmg7jAndBSAL2rulB48lzBuPJSfRFlqwRqsOG+5xOLMhA6ek+KHotKIfsqMBazzZ8sHKe3piKZmZgsHO5zufO/vH4KfIWLO311Pk8qzMGq7/WLvvtoJDi4dSzCK/W7gccmBCCEmUU7Hs1helBRxk2Ni/Ars3fiT5Pa56Yd5077FTiLiyI2cerU+ZjheLS6WUZtX4utiyZKwaNzjkJgbFY2Pt3g/bWJiD/9+AtkNTr7lFuNgg21ElAHu4G5S21QO8RJsQExjQBiVMMZAXi/s0zpkHw5pgAE2ACTMAiAiMtIFOw1L/3rrvuwrlz5/D8889j4sSJkEqlQlvR9957TyhTTb1nhwrIJNI+++yzgtBHIh+VGaZyzTToGWWSvvLKK0K5YRJx6dlICcgkEL/++uuCIH7DDTfg6aefFpIQ1bGR1kXPTpw4YbGArM7gXr16teDzxhtvFBIxaZCO9e677wrZtjRGU0A257woZrWATH2cqVw0/Tn06xeWAFe//Oqzpr8PzfAuLy/H7bffLkwb+q5Rsii9My+99BKuvfZa4aICaYp0+YDKjb/66quCPkjZ3XS+tbW1Am8qcU2DM5At+raj37izs1PoeUzfAKiGODUPv3BQSjnVaae+xGoR19RwzBWQ1WJxYGCg8I2LhtqXn5+fICCrB5VSoDR4c2M0dU88nwkwASbABJgAE2AClhD46sefcPODf8bAGQdAJa4f8IXrTS5Kw8DpOpw8Um1SKC5KF8zOTMecqlq4tYnvBdwVE46vFCo8v2GF6PWKJxTASVqLjrPGhXK5nQKu2bPw3kl7o/6d7O2R5haHld8ZL2s9qyAA3gc3YaBHv2ju6eeF0tgY5NS0Gl3b0ITGGHc8t/pDtHS06JyWXJQBd6etGOjTvc6Z/AfwT1WCTtt8+zAse9dB57O781TIOqRd5tw92BMl4Unw6Pj5h9iho1y+GetWmC8cWgRqGI09wkKQlLkVGDR8oUDskr3hU3FV4j/ETrf5eVnHt2Hpu4ZLUBvaZJBnANZKXzPIwZoE5GS7k3hy6c02f262sAGphwPc7msHenVXX7CFPXCMTMAUArLkeZD4XW+KCc9lAkyACTABJqBBQC0gi8WSmJh4vhywuQItCXILFizA448/LvTxpZ7BHh4eQlIf6UZUlfbrr7/WEkApmY+yaxctWgQXFxeh769CoRDsSJylVqQk8uXn5wvbMTe+7777zmAP4W3btgki9lCBtqqqCg8++CCoNSqJx8SJxv79+wWd66abbgJV3iUBmARy6qlLQ81fnyCpjkX9fGifXmJFew4ODhYq5u7cuVP4+5VXXilkPF922WWCmG1vb/j3HWrRlmIVO4buXR8vU8+L1h4qkNN7QRcCnnjiCaGdrK4e0up49QnIut41EqXpfaF9jx8/XujXTG1r6ZxIgCehmQatT3Obmpqwd+9eod90Xl6eIFDTBQbKRraVYTM9kKlEAQmvlO5NHxK1SDsUtLrfMNWJp5ec+g6bOswRkCk2urlBovDQ0tmcgWwqfZ7PBJgAE2ACTIAJWCOBy35/K5Zv+FXwG2y2x2DPz5VVTB0luclw7G1D7d49Jpkq7BWYk5eD2TX18GnSLXjqctgZF4nPZd14deMq0etNnFoMSddedHcaF3w9fEPRGT0R8+qNu4/1C4DjWW9sWn3G4ORAHxdcFimFpGKrwXl52cko7baDe5v4DO0LHfZ7K7Fo8Ai+3bBQ51reQYFIynJEX9sWnc/lqbPwqP00DOgoaZ3m6ouqbz3RUKdd0vq6LDkuP7xSy6edkz3GZWciqE1bfD6srMTihS8ZB23lMyIKkhHkt2DYolxX+Aqec58+bP6s2VF292kseXam2SEqHV2wy/kDg/bWJCDfJ1uKwuUvmr1fNhRPwP0pGSR928Ub8EwmYOMEJB4TIMvUXWnExrfG4TMBJsAEmMAIERgNAZm2RsIeZSK///77QqVXEu+odPA999wjiIhU2lpXBi1ltlKC4hdffAEScklEJaGPRNPf/OY35zNWaY2RFJBpvePHj+ODDz4QWp+qBW2qXkt7IYGSslpJCKb+wNQWlYapAjLZDAwMYPPmzcJaVE2XGFC/XirbTcI2ZddSL19i9dZbbyE0NNTg23SxBGRa1JTzUgdJQjhlBtPeiBvxoosC5gjI6neNxPvPP//8/NnQO1NaWorrr79euLygHsSOqhF/+umnwvp0UYGEY5pL7W1ramrwxz/+EfHx8fjHP/4BNze3EfqkWraMzQjItE16IQk+jfT0dKSkpAglCujFp1sOdEuDxFy6QUKHY84wR0Cmw6fm41Qym7Kj1YNecn09kO3s7ASRm+rw82ACTIAJMAEmwASYgLUS2Ll3H3JnleoMrygpD+tWVpgVelZaLPwcgCM7DIukWs4lEswpLsDs+jMIajQu8Krt2xOi8NlgJ17bvEZUvHTTdtykHJw7vREDqh6jNv7Rmaj2zsSShj6jc3NDYnF8B3C40nBG9bg0fyR2H4PquP6MaAdnR5RmpWH8McuykY/GuODpha/rjT1vejZkPbr7SzsHpeD7sNlY06v9A5C/kxPc9odi2xptEbkgToHZvbvg0KwtqOePy0Jsm6tWPPVeDfju2yeMMrb2CSkzE+Bm9+OwhCl1CcBNJfNxVjL2f66IlvZj8+MFFnGr9P0C0gHtHt5qp9YkIL/d9hI8tovv624RmEvY2P0JZ0gGfv49Aw8mcCkRkOVsgMQ191LaMu+VCTABJsAExjgBdUarrWV5jvFj4e3ZMAGbEpCJM90OoYbmdNOEegqTEEtNqkk4prriJOIWFRWd7zdMNlu2bBEEZupFPGPGDIOp96YKyLQ2ZUbTbQ26SaCuUa9+J+g2zNatW4UbB3Rjg2qe09zc3FwhjZ4HE2ACTIAJMAEmwASsmcDdTz+Dd//7hcEQx2XkY83ScsCAKKPPQXxMGKJ8XXB4i3ZJY2NcbiouwJzTLQivazA29fzz1qQYfNTXgre2rhNl4+XjjZzcOLTViROeA9MmY50sErvO9hr1XxiYgpVfNwn/rjU0bir0g8vutQbnJKfG4jo7VwSe7jS6rr4JPcEe+PzMNqzZXaZzSkxGMgICjkLVVaP9XCJBQ/6f8XpfrE7b3L5orPhcO2s9yNsO9wbVwremUssutTAF6V3eWl8/69eOeV8+YPY+rcUwt9Qbin4TL1DoCb4x+VbcEnq/tWztosWhkEhQ/4R5F4XVQe0K+RTKc/pLsVmTgPxF+Y1A06mLxpMdA26PeEAqFV+hgpkxgbFEQBr4B0gT3h1LW+K9MAEmwASYwBgm0NPTgxdeeAEHDx4USlinpqZq7JYykSmzk3oKU7/joS1FxzAW3hoTuKgEbE5AJhqUxr97926hJAEJxyQkkzhMWclUt/3CcTEFZPqGRf7pG1ZGRobOwyLxmppuU0YyZRynpaWdr2V/UU+XnTMBJsAEmAATYAJMwAICLW1t8M8vFEpCiRlF6Tk/ZyT3md4nOSjAB+kxgajbvQ3dXV1iljs/Z1ZhHua0diK2pk60XXNyLN7vbsLc7eKE69DwcCQn+aOlTpzw7Jd7Db5u88KpbsPsgj094d8XjLLFhrOpY8I8MNG3BwP7dhrc47UlubisRnyvaF3OKiLt8MpPun+h7OjiguyJ4ehv1y2oS9NuwKN2k3XGmOcUguVvOel89khuF+Iqt2k9i8qMQdGA9r/vO/378Mk392JAZTzjW/RLMcIT3YICkZK3BxhoG5aVP5w4D185Jg+LL2t24vn1o6gsN1/wWxc9FwEt2tnt6j1bi4BcoDiG+5f83pqPwuZjc/uLL6SKpTa/D94AE7CEgHxcA2DnZYkLtmUCTIAJMAEmMGIEqCTxM888gzlz5gi9ZNVlgOl3FvPnz8dTTz0lVK0lEdnX13fE4uKFmMBYJWCTArI5h0HNqqkEtrEMZHN8sw0TYAJMgAkwASbABMYigX988CEeeellk7eWkZAERb8TNpXtM9nW2dkRJZlxaD16CM0NJ02yvzI/B7O7epF8pFa0XVNqHN7taMTHOzeLsolLSkBUuBNa6ozPd3R2hV3qFfjwpJ1R3+nBEWivdETFzmaDc6dnByDizH6oTjXqnRcZG4ZST3/E1JsvTHZEeOLtQ0tQcWSvznUyJ2XDYUBPSevQTHwZfDM29iq1bBNdvdC41AdHD2lnXf8hFyiu1M60DogPQolbDBx6NMsO9/pK8O3av6Op8ahRvtY6ISwvCSEBuvtPmxrzQGABLk8f+5lkSeU/YO3Xz5uK5/z8JQlvIvq0j157axGQH5bOR+aK18zeJxsaJuB6byBkLsNTRp5ZM4HRIjAIKSQYsGh5afQLkIY9ZJEPNmYCTIAJMAEmMFIETp8+jUceeUTofUyVYBMTE4XkwqNHj57vHfzyyy8jPz9/pELidZjAmCZwSQjIVDJ65cqVwjeV8ePHj+kD5c0xASbABJgAE2ACTGC4CGQnBWBvjxNUUuMCqL41x6XmY83yPYDhKs06zScXpmHgbD1OVleZtKXpuVmYrRpEZqV4YfF0Wjz+r6UO88q1s2B1LZ6enY5AbxVaGnYZjc07KAZNocX4+qTxX/IWBidh+9IOtDTrL4GtsJPhxhwP2O823LNzelEWSk90mcVe2JSdHBv9u/HO8k917jE4NhpRcZ3oa9fugy2TK3As5wG83RelZeuuUCD4eAQ2LtZ2e1maHWadLIOsV3P/rgEeKIlKgleH5rvY7yHDsoNzcfiAuExyo4c1ChOSL0uEu/2iYVl5d+4zeNR71rD4slYnOU2HsPhfs80O75vkV5DeEKrX3loE5PfPPmO0dL3ZEC5xQ+XtwZB7Dc/FjUscJW9/lAgc7ixEZft4nOmNgLPsLMKctyPD7XtIJf0mRyRxjISs8JDJdmzABJgAE2ACTGC0CHR1dQnZxj/++KPQ7pS0n+TkZFx55ZX4zW9+Ay8vrqwxWmfD6449ApeEgEzZx1T2ety4cXBy0l02b+wdLe+ICTABJsAEmAATYALmE1iz4kfc/j9XnnfQ4BSELrmz2Q7HZeTheHUTDlfVm+yjOCcJTqp21FbsMcl2YlYGZktlyD9wWLRdQ3oCXm+qwTcVhktFqx3mFeXCw6kJbacPGl0jICEfe5UpWH3KcH9kd2dnxDtGYdUPhstap8d6I9+pGapK/Zne/sF+KA2PQFptq9H49E04E+OBlzb+B41NurOei2ZmYLBzuW7zjJvxuEz3Bc48RGL5x9qXE1LCFbjVYT9cGzRLkssd7FCSl4WQVkeNtQYdZdjYvAC7Nn9n9h5H2zBnlh/sBzZZHIZU4YJ7Jy7CIZmnxb6s1UH6QAdWPDXJ7PA+Tv87ik/o7tVNTq1FQP5y69UY7DC/ioDZgMa4ocucENgFLRjju+TtjWUC+9qmY2dLqdYW/R0OYarvP8zauizte0i8rzDLlo2YABNgAkyACTABJsAExi6BS0JAHrvHxztjAkyACTABJsAEmMDFIXD/H2/E4oVfazlPLpmJRbsPYUBiep9jcpaXko7eNmDHlkqTA89MjYW/I3Bkx1aTbIsyUjFH4YCSfeIzmeszEvGvxsOYv79c1FolEwvhMHgEnS3Hjc4PzJyB5f3BONBquH9vYkAwJA3u2LauyaDPq/ICEHB0B/oNiE3FeWkobR2Ec5d5PYMH3J2xRFGHL8p0i7TJhRnwcN6G/r4WrVidw3PxWcBN2N6nfQEhxyUQ6+Yq0dujaaZ0kuGhhNMIOayd3Zw3Lgtxbdo9bPfIt6BsxXtG+VvjBKWfL1KLqiEZOGNxeK1xN+LGqCcs9mOtDgJlwJ7Hcs0O783MJzCjNlWvvTUIyFPtD+LWxXeZvUc21E3A6boQ2MeweMzvh+0S6B+U46sTr0E1qNC5iQLPjxHhbLzFxoXGEu+rIUv5r+2C4ciZABNgAkyACTABJmBjBKj0ui0MFpBt4ZQ4RibABJgAE2ACTIAJjCCBk/XHMT4zzOCKaYWTsbi8Ct0yB7MiS4iKhqeDF9at1BYIjTmMiw5FjJ8rqrcYLuF8oZ/clCTMdlFicoX4Uo3HMxPxal0lFh/S3Qv4wjUmTSvGQMdu9HYZ7mVMdj751+HTM0p0qgyXts4PjUfVRhWOH+vUi8bL3RFXJThAVq4/i9XVwxWlyYkoqDE/G/l4jCueWKi7L6tXQACSc5zR16b9y2u5vQuqsu7F3N5wrT1EK93Rvd4f+3dp1zm/L68P6Yc2atkkFyQj85x2H9vDykosXviSsVfIKp+HZiciNHh4Sll/N+59vOdivshqlYCGBNX3z6vReta0Hulq8xey/ozra/L0btEaBOSnBr9E4up3rP0YbCo+x8uD4ZDGZatt6tA4WC0CDd3xWH7qz3rJtLS04ORJ8743Mm4mwASYABNgAkyACTCBkSNAvbptYbCAbAunxDEyASbABJgAE2ACTGAECbz1r2fx2ktPiV4xtvhyLNlTLXr+0Ik+np5IDI3FgfI6NJw0nGl74QIB/t7IjAlCXcUOdHd0iF4/PTEOsz08cVm58bLTaqfHspLwYs1+rKo+YHQdJ2dnFI/PQOfJMgwOGu5HqPTwRX/CdHxabzijWyaVIs83GSu+MVzWujDFD2kDdeg7qv88MjMTUNrvBJ/mLqN70TWhL8AdX7WXY+n2lTrt86ZnQ9azROezgczZeFJarPVMIZUiqTkaa7+XaD27MVuG6dWrtL4emRGN4sEQra/XezXgu29tMwM3aXoyPBwtz5CU+CRjes48s87XFozCVryGHWvM29/jmXfiD7UT9W7TGgTkjxofheO+LbZwFDYRo8O4ADiWrAQGLih1YBPRc5BM4FcCLCDz2zBSBGwlK2qkePA6TIAJXNoE+vsN/0x/adPh3ZtLgAVkc8mxHRNgAkyACTABJsAEmMCoEpiSH4PaY+L7BquDTSuZjkW7DqFPqru0orFNFaVno/nkOewtP2psqsZzJ0cHlGTHo/1YJc6eFN9jOTE2GrN9fXH1buOisHrBw9lJeP7wHqw7arwctq+/HzKzotBWt9bofnzDk3EiIBcLThr+4TTC2xfunX7YsNxwqePrC/3hXrEOg3p+2JXJZSgtzMaUY+b3WD0Q7YAXFr2lc2/RGUkICqhFX5f2WTpHFuF9v+tQ0eekZZtvF45lc+21vl6SoMDNndtg36ZZItsvNhAlnjFw6tYU4M/6tWPelw8Y5W6NE7JnBcFhYJ3FoVVl/hX3+s+22I81Osg4UoblHz5kVmj3ZszB/cdn6rUdbQFZikHMWzcd6DOv3LxZUMawkSLTB84zdwIqy8vDj2FMvDUbITAwKMNXdf9C34Du6i/FXu8jwtm0Nh/qrUscIyArNL29iI2g4zCZABNgAkyACTABJsAEzCDAGchmQGMTJsAEmAATYAJMgAmMVQLbt2/Gn+ZchZaz5v+yPSmzAB327li9z3QRmrhmJCRB0e+ETWX7TMY8qTAVONuA+mrxvwSNjgzHnKAgXLdrv+j1qrKT8LfKndhaa1zsDo+KRGK8N1rqNhj1H5g8Dtsd4rDxTK/BuVkh0ThdIcfBvfrLUYcFumJq8ACwd7teX/GJUSh19kRYo/gM7qHOusI98f7RVdh+aKfWGg7OzsiZFIH+9jVazxTOHtibfjc+7tHOIM5U+mPPf91x9oxmSetwfzv8yecovI9rvldKPzeUxKbAu91OY51OPxU++/YeqFS2JcQ5e3khfcIJSPotL0P696k/YYNdsNH3ztYm5HTWY/EL15gV9u9Sr8OT9dfrtR1tAfka+3LctNg2Lz+YdSAX0cguyh0u/3ME6K25iKuwayYwsgQOtE/G9uYbtRYNdNiHyb7/tigYWdp3kHhfaZEPNmYCTIAJMAEmwASYABMYOwRYQB47Z8k7YQJMgAkwASbABJiAxQQ6+lToHfi5J++Dt1yFTWuWWeQzZdzlQlZyv0Rmsp/woGCEeodg+8ZKdLSfM8m+KCcJLqpO1FTsFm0XFhKM2RHhuHmneOH6YE4S/t/+rSivO250nYSUJESEKNBSbzw7yD/7Cizs9kdNh2HxszA4GRsWtOJcl0rv+pMz/RHTVg1V/Qm9c64ozsZVtfp7LBvcnESCraEDeHPpRzqnZU7MhsOg7pLWfVm/x9OSfC27EGcX2O0Oxu4N2n2RH8vpQEzVDg0bqZ0MJYXZCGvVzGru9ZHg+3XP4nTDEaPnY00TgjMSEB72o8UhnYuciWvjX7DYj7U5SJD0Yd0TRWaFNSvpMrzc+Du9tqMtID/X/wmi1n5s1t7Y6FcCUm8nuN3dDPSKvxjE/JiArRA41pWDyo5xaOqJgJO8GWFO25HuNt/i8CW+pZClfGGxH3bABJgAE2ACTIAJMAEmMDYIsIA8Ns6Rd8EEmAATYAJMgAkwAYsJDA4Czb3ama+7N67BMw/djoa6WrPXSDcyDeYAACAASURBVM2fgIY+O2yuMj0TzNHeHtmJ6ThRfRaHq+pMiiEzJQb+zlIc2S6+n2hAgB9mx8RgTvkBSPt/FtONjb05SXh8zyYcbDReQjszNxN+nt1obSg36FZup4Br9iy8d1K7pPNQQ19XV0RIw7F6keH+yDcX+sJpd5neNUMig1HqH4TEE+aVtW6O9sQ/t3+NmgbtMw6OiUJUfDf62rX37BQzHm95z0Jln3ZJzuxz0Vj1pfblgz/mDqKgUnsvOSWZSGh309hjv7sMyyvfR/X+9caO0aqeJ0xLhpeT5f2QVxT9G6+66e/5a1WbFhmMUirB0cdzRM7WnDY1tgRvn71Hr+1oC8ifHX8AdlWGvzeYtfFLyUguhcfjAPo0L5pcSgh4r0zAXALykuOAwt9cc7ZjAkyACTABJsAEmAATGEMEWEAeQ4fJW2ECTIAJMAEmwASYgCUEuvv70aUy3IP3sTtvwurFP5i9TGRcMux9w7Bi/zH0mNHjMy8lHX1twPYt4ktUU7CxUSGICXDD4c3iRUQvL0/MTkrEnP3VcOjuMb5nqRTlWfF4ZNd6HDlzyuj8gpI8uNo3ov2M4X7KHr6h6IyeiHlGtOmUoDD0HnPBri1n9a6dGOmJEvcO9B/co3fOpIIMlJ7qg12f4XdBl4NBpSNWupzGp6u/0um/cGYG0Llc65mDqy92JN+Fz3sDtZ7lO4Ri2TuOWl+/Mt0O1xxfDckFfZ6T8pOQ1e2rMX/QUYZNzQuxc/O3Rs/FmiZkXRsCx0HjPbQNxSx1C8OVRfPRA80+0da0T3Nicf70btRUbjPZNC88E593PKLXbjQFZA/pOby94nKT98QGmgTcn3SEpH8jY2ECTMAMAtKYlyAN/bMZlmzCBJgAE2ACTIAJMAHTCfT392PZsmVobW3FzJkzoVQqdTrp7u7G1q1bceLECfT09EAqlcLV1RUZGRkIDw83feELLMj/kiVL0N7ejkmTJiEoKEjL55kzZ7B+/Xq0tLQI64eGhiI/Px8ODtqX4WnO0qVLhRinTZsGmcz0qnwWb2oYHLCAPAwQ2QUTYAJMgAkwASbABMYCgbbePqgoDVnEOLhrq5CVfKz6oIjZ2lOcnF0Qk1GAqpY+7K01nrV7oYeEqGh4OXihbGWFSev7+3khMy4YDRU70dXeLspW6arEnPQ0zK46Btd2EWWeFXbYkRaDh7atQV2LfjFXvfj4yYWwU1Whq9UwB//oTFR7Z2JJg+Gy1gUhCdi7phuNJ7v17u/y3ACE1pdDdVZ3fF5+XiiNjUF2jf4ey4bg1ce44Zllb6O7RzuGpIIMeCh3YKBXe+3unD/ifweztVynuPrg2Hwv1NVovp8ZUQr8XroXLqc1+wWHp0eiRBIKyaBEw9ce+RaUrXhP1LlbwyQHdzdkTm6CtN/87H/aR13qXbg1+C5r2NKwxRC/bR7Wz3/NZH8JATFY2PesXrvRFJB/q9iMK5c8ZvKe2OBXAu6PuUOC1YyECTABMwlIlOmQ5Zp+OcfM5diMCTABJsAEmAATuIQJkHi8YcMGHDlyRBBh9QnIzc3NWLFiBTo6OiCRSGBvb4+BgQH09vYKf4+MjERRUZFFIu2aNWtw9OhRyOVynQIyCdwkCJN4HRUVJfxZW1sLDw8PTJ8+XYhp6NiyZQsOHTqEiRMnIiQkxGZPmQVkmz06DpwJMAEmwASYABNgAsNHgIRjEpBNHZ2tzVj143d47rG7TTU9Pz8hLRc9Lt5YUVFtsg8fT08khsXhQPkJNNQ3ibZ3cLDH+JwEdNRUoaleXFlsewd7zMnNxuxj9fA+22J8LSdHbE0MxwObVuBMp3GxevL0Yqhat6Ov2/DcwLTJWCeLxK6z2uXG1UE5KRRId4/Hiu/0l7V2cVagNE0Ju90b9O4lLycZpefkcG8TkYF9gReVnyu+7z6IhVu0+x97+vsjOVcJVdsmrbWd4ibjXx7XoEal0Hjm4+gI76pQbFmhaeLpKsOD0Q0IOqLZ69Q3OgAl3rFw7tbMvD2srMTihS8ZPz8rmRGYGofIyMUWR/PmpG+wyCHWYj/W4iCncQ8Wv3GbyeEEefhjrezfeu1GU0B+tfddBK/n/qMmH+ovBm4P+UBqt8xcc7ZjAkzgFwKy7DJI3AqYBxNgAkyACTABJsAELhqBrq4ukGjb2NgorOHo6KhTQFZnKDc0NMDT0xNTp06Fk5OTYHP48GFs2rQJNKe4uFgQds0ZBw4cELKbSZTWJyDv2LEDFRUVyMrKQkpKirBMWVmZIDqXlJQIIrZ6NDU1CVnVPj4+goBsq9nHtB8WkM15o9iGCTABJsAEmAATYAJjjACVrqYS1paMowcq8J+5r+HHbz83y42vfxD8Y1Kxs74ZtaeNZ+5euEhRejaaT3Zjb/kRk9afVJgKtDSivvKQKDsqVTS7KB+z604h8JRx0XpQ6YJNcSG4d91itOvIyB26qNLVFYXFqWivN55B55d7Db5u88KpbpXeuGP8AuB01hubVp/ROycn0RdZ8lNQ6ckmd3R2RGlWKsYdM683clW0E/6+6E2d6+dOy4a8V1tgdvQIwqbE2/FVj3Yfxrz+KCz/TK7l78G8HqQc2qzxdWdvV5QkpsC3TVOMPunVgG+/fULUeVvDpPgpKfB2mW9RKKqQ8bgi5Q2LfFiTcWZfC5b9bZrJIbk4OGO3y4d67UZTQP78yJ2QHRP3fcjkjY9xA9f7AyBz+mmM75K3xwRGhoA05G5IY02v8DAy0fEqTIAJMAEmwASYgC0TILGXBNvdu3ejr69PyCCmoS8Dua6uDqtWrRLmkXjs5+ensX0qKV1VVSVk+U6ZMsVkNJTdvHz5cqhUKmEN+lNXCWvKPj516pTGs8rKSiGDOjExEXl5eefXJmGc4qZ4fX0122uZHOAoG7CAPMoHwMszASbABJgAE2ACTMAqCLQ1ol9ujy6JHfqkdhaF1N3ZgQ0rf8LfH74T3ee6zPKVkluCJjhh/cGjJttnJCRB0e+ITWWaGanGHBVmJ0I50IWaPbuNTT3//DfFBZhzqhlh9T/fmjU0Bt3dsC46AH9avRC9RsR6/6BAZKSHobWuzKBPR2dX2KVdgQ/rDZ9ZbmgsarcDRyr1ZzdfW+APn0ObMdCtu/R1SmocSu2UCDwtooz3BVF3h3ri47r12LhPU+ClaVHpSQgKPA5Vl7bw35l7J54byNBikOscjBX/56z19d/mSDG5SlN8l0glKCnJRXjrz7eU1aPZrwOff3m/sWOzmueZ14TDCassimdL/vN42vMKi3xYi3G4bBDbH/v1h3RT4jrk+wVkA5rlzdX2oyUgh8mb8dKyWaZsg+f+QkB5ZxDkHouYBxNgAsNFwM4b8nGarSGGyzX7YQJMgAkwASbABC5tAmrRlcRaElejo6NB5Z7t7Ox0ZiBThi9lB1NvZBJkad7QQbb79+8XfM2YMcOkbF91djMJw5mZmUIp7ba2Ni0BmcpVU3/kc+fOacSo3ktsbKxQQpuGWvCOiIgQsqJtfbCAbOsnyPEzASbABJgAE2ACTMBSAn3dQFfzr16kcvT9Iib3S2QWea87WoWvP3kbX3z0lll+wqLi4BIUjbVVx9HWqb+nry7n4UHBCPUOwfaNlehoPyd6/YzkGAS4SHFk+xbRNtcV5WF2cwdiRPRzHvDywJpwH9y5coFR/1GxMYiLcUdL3UaDc72DYtAUWoyvTw4YnFcUmIKVXzdhQE+v6wAfF1weJYVkz1a9fq4tycVlNcZLcutysCtCin8tfl/rkb2jI3KnRKO/XTvz2iFhBl52vRIN/ZpZx/Gunmhe6YuqfZp9kSclKXBjy2bYXVA2PLs4A4kd7hprd/qr8Nk390GlMr1Et9HDG+YJCmdnZF3WBZnqsNmepY6e+MP4hTghVZrtw5oM256diN5u0y807Az9FK5dmj2q1PsaLQH5Nru1mLL0GWvCaxOxuPwuBHYBxr+X2sRmOEgmYEUEZClfQuLLl1qs6Eg4FCbABJgAE2ACY4IAlZ2m/zIyMoQSz2rBVZ+AbGjTQ8tbDxVxxYLatWsXysvLBRE7Oztb6HGsS0Amf1SSmoTmyZMnIyAgQFjiwgxkdTzkg/oiu7tr/v5BbFzWNI8FZGs6DY6FCTABJsAEmAATYAKjQYDEYxKRdYxBmQK9v4jJg9CdsScm5L6ebmxftxKvPfcYao5UijHRmGNnp0BiTgmOdQ5i19ETJtk72NsjNzEdx6vP4nCVuH7HtEBMZDBiAz1wePM60etdVZCD2Z09SDpy3KhNv683VgZ74J5VC43OTU5PQWigFC312w3ODYjPx17XFKw+pb8/crCHJ/xVwShbrL8/8rg0fyR116DvuO4M8KjYcJR6+iK63nQhuTXKE29ULEBlrfZ7kDEhG45YCkBTFHbyDsfauFvxfY9m+ScXOztEnozA+kWa72ZMkAJ3uFfDs04z/oS8ROT0aJa86vWR4Pt1z+F0g/nCrNEDHKYJ/kkxiI4hPuaPpoQ5+G3EQ+Y7sCLLgIXPomKL6eLhuui5CGhx1bmT0RKQX+/6N3w3/2BFdK0/FOcbQqCIMv38rX9nHCETGH0CEt/rIEv57+gHwhEwASbABJgAE2ACY5qAuQIy9Rmm7GMSdaknMmUne3h4iGZ14sQJoQezi4uLkLlMGdGUZaxPQKa1qPS2oR7IJIxTSWvqkUwC+VgYLCCPhVPkPTABJsAEmAATYAJMwFwClIna1iDKesDOAT1Se5yTaPefFeXgl0mn62ox/4uP8f7rz5tidn5uXHImBtz9sXRPtcn2eSnp6GuXYPtm8X1G/Xw8kRUfgob9u9DVKq4P8Iy8bMzu7UdG1TGjMaoCfLEswBUPrDJegjU7Pxs+bh1obaww6DcwcwaW9wfjQGuf3nnpwRFor3JExY4h2ecXzL6p0A8uu9fq9TG9KAulx80oU+6owFrPNnywcp6W76DoSEQn9KCvvVzrWVve3XixP1Xr6/nSCCz7ULPPsVwmwaOZrYis2qUxPyw1AiXyMEiHlDAecJdhWeUHqN4v/rKA0YO9SBPiJqXAx9WyfsifT/gEnznZ/g+0aQeXYeV/njSZ9OKENxBzWncvqtESkP978BZI6mtN3sulauB4RTAcUoxfvrlU+fC+mcBwEJCPPwPI3YbDFftgAkyACTABJsAEmIBOAqYKyOqsX7UzEo3Hjx9vknjc3d0tZBSTWDxhwgQEBwdDXaZan4Dc2toqZCjTvKioKOHP2tpaeHt7Y9q0aRgYGBAEaMpCJkGaRO2xMFhAHgunyHtgAkyACTABJsAEmIC5BHq7gHOtpllLZVDJfu6XrJKaLyYPqPpQvnU93nn1byjfod0b11hQHl4+CE3Mwt5T7ag6qT+bVpefhKhoeDp4Yd1Kw0LsUFt7hR0m5CWhs7YaZ+rEZUFPys7AnEEpcg9p9/e9MK6+4AD85OOEv67+0djWUTg+Hy7yenQ0Gc6a9cm/Dp+eUaJTpb+0dWFIInYs7ULzWd1lnGNC3THRrxcD+3bqjMs/xB+loeFIO27iewSgMcYdz63+EC0dLVq+Cy/PBLqWaX3dPukK/K/L5Wjt1yyvnq0MxOaPlOjq0DS5M68fuYfWa3zRO9IPJf5xUHYN8eEow8aWhdi56Vuj/Ed7QsbVUXCWLDc/DP8szMj8yHx7K7HMaT2Gxa/cYHI0X6e8ioyTITrtRkNATrY7iSeX3mzyPi5VA4eJAXAsWAYMqi5VBLxvJjAiBKTx70AadOuIrMWLMAEmwASYABNgApcmAVMF5N27dwuZwDRIxB0cHBTE2nHjxp0vLW2M5Pr161FdXY3ExETk5uae92UoA5kmnTlzBmTb0tICqVSK0NBQFBYWQqFQoKKiAjt37kReXh7i4+PR3NyMjRs34vTp00J2s5+fn9AnmXo529JgAdmWTotjZQJMgAkwASbABJjAcBPoPAtY0P91UGaHvl/E5AGJ1OzoWk43Ysn384QS1+aM5KxCtNm5Ys1+40LtUP8+np5ICIvDwfITaKhvEr30xIJUSFtPoa7yoCibkoxUzLZzQPH+KqPze0ODsNBTgcfWLDY6d8KUIkh7DqC7vVHvXKWHL/oTpuPTev3n4+7khHinaKz6Qb8QPy07AJFn9kN1SvdaJXlpKG0BnM7pL5+tK8h+byUWDR7Btxu0swkT89Ph5boL/b2aZ+PsF4Ol0b/HTz1eGi4jXdyg2hKAvds0S2BfmynHlUdWasx18nRBSXIa/No0M5f32G1B2fL3jLIfzQlye3vkXDEIWb+4909XrPuzn8CffW8czW1YvHYKurH6yXEm+/ko/VmUnIjRaTcaAvJ9sqUoXP6iyfu4FA3ss33hdNlWQKW/csKlyIX3zAQuBgGJ5xTIMoz/W+RirM0+mQATYAJMgAkwgUuDgKkC8lAqlBVMgi6VsXZ2dhb6Dru5Ga6eQhnMmzZtOp85TL2XaRjLQDZ0Gh0dHVi8eLEgZFM2cl9fn5CNTF8PCQkBrXHkyBE4OjrisssuE8pm28pgAdlWTorjZAJMgAkwASbABJjAcBMY6AfaTw2b1wG5PXp/EZPNdTo4MICD5dvw4RsvYt1K039pGRwWCY+weGw82ojTrab15y1Kz0bLyW5UlIsXoQuyE+E2eA7HyjXLJOvbf15qEmY7u2BShfE+0D0RIfheKcNTZUsM4pTL5ZgwJR+9Z7dARRnleoZveDJOBORiwcl+vXMSAoIhbXDHtnW6xXQ7OxluyvGA/W7NjF61Q1dPV5QmJaKgxvRs5KMxLnh64etasXn4+SIlzx2qto1az87m34dXVUkaX5dKJEhvi8GabzX7IufGKDBnYDecmjRF8uJxuYhsc9bwcVhZhcULrVvQ842PQmy8+VnIEpkdHpn8E3bLNXtCm/vZHQ07b5kEBx/LMXnpNzKfwGW12qXQydFoCMhvt70Ij+2W9bY2GYINGtjFecDlpiqg13iPeRvcHofMBKySgLz4KGAfbJWxcVBMgAkwASbABJiA7ROwRECm3be3twvibWdnJ9LT0w32Hqas4OXLlwtlpkno9fL69UK6JQIy9Uc+dOiQUEo7LCwM+/btw7Zt25CQkCBkJNPYsWMH9uzZg5ycHCQnJ9vMwbGAbDNHxYEyASbABJgAE2ACTGCYCfR2AufE9fQ1aWWJFP1ye3TLFOiB+SWuO1qbsfrHb/HcY/eYtLx6clr+RNT1yrG1usYk+/SERDj0O2Fj2X7RdunJ0QhSynF4m7hS3BlJ8Zjt7oEZ5cYzSLujwvCN4wD+d71hsdDd0wN5BYlor1tjMO7A5HHY7hCHjWf0Zwrnh8ShalM/jh/r1OkrLdYbBc4tUB3aq/N5ZmYiSvsd4NN8TjRDmtgT7IF5Z7Zh9e4yLbvcadmQ92qL6Yrka/Ck4wx0D2oKxvmKcCx7z17Dj5+nHPeH1sH/mCb3zOJ0JHd4aMw96dWAb799wqT4R3pyzIQU+Lmb3w+5I2YWrot5ZqTDHtb15O/MQcMJ45+joYu+kPUgrq/J1xnHaAjIX5TfCDQN32WeYQVsJc5k/s5wveM00Cu+f72VhM5hMAGbJiCN/QekIffZ9B44eCbABJgAE2ACTMB6CVgqINPOqJ8x+QkPD8fEiRP1bvbC/snGqFCJa7UArG9uU1OTsL6Pj4+wtkwmw+rVq3H8+PHzgjLZqvcZEBCAKVOmGFvaap6zgGw1R8GBMAEmwASYABNgAkxghAl0NgEq08oNmxyhVI4+EpOlCvTBzBLXg4M4crAC/3nvNfz03TyTQ4hOSIHcOxTL9h6Gql9/L+ALHYcHBSHUOwTbN1ajo11/Zu9Qu+iIYMQFeeDw5nWi4kyKi8EcHx9cufvnHj6GRldMBL5Q9OLFDZqlmC+0CQoNQWpqMFpPaIuwQ+cGZF+BBd3+qOno07msTCpFnm8SVnxzRm9YV+UFIODYDvS3a19EkNvJUVqQhcnHTL+kUBFph1d+eldr3ai0RAQH1aGvS7P3s3NAIhZFzsHyHk0RON3VDwe+8sDpBs2S1g/lnkNi5VYN//G58cjtDdD4WrNfBz7/8n5jRzOqz9OvioaLVLtXtNigfix5G28oi8ROt7p5UevnYsuSuSbF9Vjmnbi1VvcvFkZaQC5QHMP9S35vUvyX2mSJgxzuD6uAPnGVHi41PrxfJnAxCUjciyHLWn0xl2DfTIAJMAEmwASYwCVMwJiAXFZWJoixlNlbXFysk9TSpUtRX18vZPzm5+u+KEyGVEaasoX1jd7eXqGnMpWcph7H1Ms4IyPD4OmsWbMGJ06cwNSpU4U+xzRIUG5sbMSkSZMQFBQkfE29T5pD2c+2MlhAtpWT4jiZABNgAkyACTABJjCcBIa5fLWY0AZlCvTK7XFOYocBaGaLirGnOd2dHdiw4ke8/PSDaG0+K9ZMmOfi6oao1Dwcau7G/uMNom0d7O2Rm5iO49VncbiqTpSdj7cHchJD0bivHJ2tLUZtYqIiMCcwEKW7jGc9d8RFYp70HF7dZPgXujHxcYiJUqKlbpPe9eV2CrhmX4v3TjronRPh7QOPzgCsX667P7KnuyOuTnCArFz3OvFJUSh19kJYg2klxTsiPPH2oSWoOKKZ5axwcEDe1Fj0t6/SivlU/oN4TRWv8fVAJ2c47w3BjjJNEfmWHAnGV2lma4ckh6PEIRxy1a/vZ6efCp99dx9UfT1Gz3E0JkhkMuRdaw+5Snc2uLGYpJ6xmJb/jbFpVvs86/g2LH33bpPiuydjDh44PlOnzUgLyA9L5iNz5WsmxX+pTXZ/0h6SfnHVHS41NrxfJjASBGSFlZA4RozEUrwGE2ACTIAJMAEmcIkRMCYg7927VygHTT2OqX+wUqnUIKTOACbxt6ioCNHR0WYRNKeEtTp26nM8YcKE8+tyBrJZR8BGTIAJMAEmwASYABNgAlZDoKcT6DY9M3S44u+XOwj9ks9JzC9xXXekEl998g6+/Pgtk8NKzMjDOUcvrNxbbZJtXko6+tol2L5ZXBlVOzs5JuYlo6vuCM4crzW6VnhoMGaHh+M3O/cZndueEI1PB9rx7y1rDc5NzUxDsN8AWk7u1DvPwzcUndETMa9ev6uskCic3muHgxW6+xsXJPshbbAOqqO6mV5RkoOrajqM7ktjgp0cG/278c7yT7Xs0idkwQlU1lszq1yeeh0eVkzVmp/TG42V82QaX5+WosD1Z9ZDdu7XUtte4T4oCUqAa+evc3t9JPh+/XM4fVIz89m0zVy82d4xEYhPMpyZbmj1Y+n3487AWy9egBfRc3b3aSx5VrcYrG/ZW1JL8f/qb9D5eKQF5PebnoFLueHP8EXEZ/Wu3R9zhQTMx+oPigMc0wSkMS9DGvrgmN4jb44JMAEmwASYABMYHQLGBOSOjg6hxzH9GRgYKJSFdnD4+QL8qVOnsG7dOrS1tQn9jKdPnw57e802VmJ3ZaqATH2UKdO4paVFq5+yvh7IFRUVQg/kpKQksWGN+jzOQB71I+AAmAATYAJMgAkwASYwCgRGony1mG1JZVBRiWuJAr0STXFPjDnN6evpxrZ1K/Dv5x5HzZFKsWbCPP/AEPhEJ2PH8SacaDKeKax2nhAVDU9HL6xbUSF6vQkFqZC3ncKJQ8b7tQYG+mN2dDTm7NoPyaBm5uyFC7YmxeDD3pb/z955gEdZZf//OzWT3nvvvfeEUEQQsRPXurB/ddV17a7rKuyu+lsX7LrqirqKHRXFAkivofcWCOkkpIf0nmn/575xMnkzM5lJSEISzn0eHzPve+65537eO4j5vuccLD88dNnslIxkOFg1o7XOcJazW3ACihwTsLFGf1lrtnaGVxT2rWlBZ6dC795vTXeDfe4eqJW6930CvJDt5oXwCv0itCGYF4Pt8cq+r1DbUMsz8Qj0R3CEHPK2E7zrll6x+NHnbuzqteVdTzX3xpblFrxr4T5SPGCZD9tqrcAvs7VAVmwc3Fu1//OpshNhc8EnKDprWnlykw/GKBkGZUXDzXHk/ZBfv/oXbJVOvgyzIKESBxanD4vigsh5eLVWf9no8RaQvzt0I9Ttw8vOH9ZmJ7Gx7V+dIBQP3ft9Em+PQicCk4aAwC4TokR+xY5JEzwFSgSIABEgAkSACExoAsYEZBY8s2GlolmWsUAg4ERilUrFfWbDxsaG6ytsa6v9//+2tjb8+uuv6Orq4jKTQ0JChuQwXAG5uLgYe/bs4cpcD+6T3N3d3S8us+xkNlgZbjs7O05s1gjgE/rB/BYcCciT4SlRjESACBABIkAEiAARGE0Cl6F8tSnhq0USyFlWslAK5QhLXNdXluOXb1fg43deNmVJnk106gzUq8ywL/+8yXOdHBwQ4RuC/JOVqK5qMGleemIEbAXdOH/CcEawxpGTkyMWRYZj4elCmP32P0eGFmmKDsH/Oi/i46P7hoxj2sx0WAjK0d5keJ8esbOxWxSA4436e2S72NjAT+SHnWv1l7X2dbfBHG8VkHtEbyxXpccju04OiVxpEjNmpLKzxEZpJb7N+VFnTsb8BKCT3wdYIBShMvVJvCcP5tlH2TihYr0Tyou0wry5mRDPRDfCt+gkzzZzRjICW6y012Qi7GtZi2P7V5sc93gaxt4QCmvRhhEt2es3FzdGvD6iuZdzklQgQNWS5GGFcHVIFj5ofETvnPEUkOeYncN9Gx4aVuxXirHNE24QmY/sLF8pjGifRGA8CYgyiyCQ+Y7nkrQWESACRIAIEAEicAUQMEVAZhiYIHzs2DFOTGZiLxOSWVlrJuCyf1jf4oFjLAVkjdjMBGxWVtvKasDvDH4Lgq2/d+9erhcyG6z3MROyB5fgnuiPmATkif6EKD4iQASIABEgAkSACIw2gd4OoOvyla82ZTsqsRlX4rpTwP+fAFPmMhuVQo6TB/dg+esv4tSx4fXO9A8Oh7lbAHbkl6Oj2/S+t5lxSWiu7sLpk6UmhRkbGQgvGymKDxvuUaxxZGNrg0WxMVhYUArrkQuwJQAAIABJREFU9s4h/TfEhGJ5Ww2+OH5wSLtZczIh6DyD7g79IjD3PzkpN+P7VgfUdesXeqM9fSAvs8axA/r7UV8V74bQtiLIqyp0YnF0c0R2cDCSyoaXjXwh2AZL1ur2jI1Ii4OjzUkoe/n7EcbejmclV/HWdzAzg/t5P+zfxA/rkVQFEvL38i7GZcYipsOBd+205BB2bfnQpOc83kapt9pAouBnZJsaQ07G61hqN9dU8wlj5/D9syg4qdsT21CAKX7xWNn+rN7b4ykg/1P9HSJ2fDBhOE6UQKwf8oTYbt1ECYfiIAJEAIAw5E0IvR8lFkSACBABIkAEiAARmDQEWPbx+vXrER0dbTQDedJsapwDJQF5nIHTckSACBABIkAEiAARuOwEOhoBhenC6GWNVyCEkpW4FknRg5H1S26ur8XGH7/G20sXD2srZjJzhCVmoqRNiZPnK02eGx8WATOVJfblGO9jzJwG+Hki3MsBJYf2Qq3i9/MdvKi5uTkWJidgYWklHJuGFl7rYsPw3+YKfHNSfxYw820mk2H6rCR01e+FSqE/29jc0gaS2OuxosqwmJ/uHY4zu3pQU6XtJTww9rsyXGBxIkcvw7TkaGR3imHb1m0yY7m7HVa1ncSmI/y+v3YuzohJc4CilS8CW/ok4huvO3Gg15q3Rqo6EFs+55+r3yWKcG0xX4wMSQ5FmtyDN7fEphDr1ww/093kTY7Q0MHfFxGxe1hx92F7EFm547asX9Ak6OspNVlG5KmfsWvVUpPDDXMPxjr5S3rtx1NA/rTmWZifHfpFD5M3NUUMre71gsR17RTZDW2DCEwdAgKHqyCKH/TW1dTZHu2ECBABIkAEiAARmGIEWInrvLw8sL7Ds2fPhrOz8xTb4fhshwTk8eFMqxABIkAEiAARIAJEYGIQUKuAVn4f2YkRmPEo1EIx1y+ZlbhWQGh8wiALtUqJcyeO4JP3XsaebcMrjRoWkwiFtSs2ny4yeV1fT0/4OnnjyP4itLcOnTXMnDo52iElwhf1eafQ1tw05DoikQgLM1KxqLIWbnX6s381DmriwvGfi+exOve4QZ+Ozs5ITglBa6XhHodOnsFo8JmG76v1i9zmUini7cKw9Uf9Gc0RAQ7Isu+AMo9fJpoFZW5lgeyEGEw/P7xs5LwgGZate19nX8lzkyDp3ci7LpLIUJr8OD7oDeBdT7H0xI4PrKFUaktaZ4RK8fueo5A1a9l6RfogyyIAErmgf361Uy1W/zC8FxNMPkCXYBiQGQUP5zUj8lAb9Uf8weexEc29XJOSG/Kx4a2FJi/vYe+GHNF/9NqPl4Ashgpf5cwDFMMX+k3e6CQztLzTG1K/kZ3bSbZVCpcITEoC4qxKQOoyKWOnoIkAESACRIAIEIEri0BnZye2bduG0NBQyj6+hEdPAvIlwKOpRIAIEAEiQASIABGYdAR6u4Cu5kkX9uCA1WIpV+K6SyCBagT9ktubG7H919VYunh45RgdnV3hGRaPUzWtKKm9aBJHmZkZkiPiUFHUiOJC45nMYpEIV6VHo6uyBPUXyo2ucfe0dCysa4JP1dAvBlTGR+DNmiKszTtl0KePvx+iIt3QXLHboI17WBpybaKxo05/xnKwqzssmpywf7t+PvNT3OFTdQqKRt2e0dGxocgWWcPjYofRfWsMOv0c8HHpdhzJ5/eUDoiJgLd3NeQdhXxf8XdjsWg671qItT3aclyRf1IrIns5S/CIRxlcyrTz7b2dkOUTAbsOUf/8Jtd2fP3d4ybHO16GMdeHwUa8fkTLfTzrG/xgHjmiuZdjUpyqHVv/yS9TPlQcljJLnLRaoddkvATkm6UncMfGJy8Hrgm5psVNXjCLoMzjCflwKCgi8BsBYfhHEHrcQzyIABEgAkSACBABIkAErhACJCBfIQ+atkkEiAARIAJEgAgQAY5AZxMgN71U8MSnJoBSLEOvSIouwQhKXKvVKMk7ja8+egvrf/pmWNuNSpqGZpElcvJM63nMnKdEx0HRJsCRA/kmrTUzLQbi9ouoOHfWqP3vMtOwsKkVQeXVQ9peSIjAqxX52FRguMR2WGQ4AvzM0VxpuLyuR8I8bFF6Ia9FfwZlincwLhwTojhft9+2lYUU2XHWkJzgl5rWBL4gKwXzytqM7rnfQCDAIR8V3tv0KW+OxMwMaXNDoWzjl6S29E/D5+634VivZb+9TCxCWH0gcn7RZhizm39L6URoweF+OzNrGbLiE+DRatZ/rcNVgS9/fAwK+cQqDZ+S7QCp0nAJc0OAVZ7pmB87MXs864vZQwScei7F9PMCIN/lW4hU/GfNHIyXgPxv5ecI3PXZsGKeqsayqz1gnsxedtC+wDFV90r7IgKTmYDA+SaIYn6YzFug2IkAESACRIAIEAEiQASGQWBSCcjFxcX405/+hLNnjf8CTcPg559/RnJy8jCQTC7TpqYmPPLII6irq8MHH3yAwMDAy7aBw4cP4+abb8Zf//pXPPHEE2MWx9tvv43XXnuN83/bbbfh3//+NywsLIZc75tvvsHTTz/N2YxWfBcuXMDWrVtx5513Qia7tD5xmj29++67WLBggcG9bNq0CY899hiCg4Px1ltvcf8ej/Hjjz/i0UcfhbH4xiMWWoMIEAEiQAQukUBLzdT9Jb1QxJW47hZI0SvQZoiaSqy7ow17tv6K1/75JFqMlJAe6NPbPwi2XiHYU1KNxjbTMmfDAwLhaO6MnG2Gs4EHrpGWEA47YQ/On+Bn2erb203pKVjY3o2I0gtDbv18YiSWnT+DHcXnDNrFJcXB3UmOlpoTBm2c027F5xet0anQX9o60yMa21Y3QDWgRLTGWVK4M5Ik9VAU6cYQGOqHbDsXBFWbLiQ3BTngzSPfo6ymjBdv3IxEWAq3Qa1W9F+XyKxxLuFRfNLry7NNE/lj8ydS3rV7U4BpBbt419KnJyG4VdtTuddZgJ/2LEV9tellzk09myO1s/PxQmTiUQjUpp3LgescT3kRzzndMtKlx32e/M2b0NI49MsTA4M65vM5bDp1/w4/XgLylxceh6TQtO//uMMcxwXN0lxhcfV+QDm88vXjGCItRQSIgIaAUArxzGZAICEmRIAIEAEiQASIABEgAlcAARKQJ/lDvtIFZCagfvjhh1wte0Ojvb0dS5YswQ8/9L0pOxoC8vnz5/HQQw8hNjYWL7zwwrgIyC0tLfjLX/7CNX5ngnN6evq4nV4SkMcNNS1EBIgAERhbAizzmGUgXwFDLZJALpKhU8g6jQ6/X3JlSQFWfbYc332+3GRaQqEQ0akzcaFbgCPFQ4u3GqdO9vaI9AvFuVOVqK7ULek8ePGYiEB420lRfGi/0biuTU3Coh4FYov4YurgicVJkXip6BT2nh9U6nmAYeq0FNibN6C1Xr/YbG3vAlX4Nfi8Sj9rT3sHeCi8sGuD/v7It6S5wbnwIFRdXTr7uiYzEdkXjPeQ1kxUW5tjm1U9vtixiufLPcAPIZFKyNv4vaCViYvwD0EmzzbR2h3HvrJFS5M2I3J+rAQLqnIglGtLd8dmxCC207F/rspOhM2Fn6DojOES4EYf3Cgb+KVFwctt+H1lhVIrPDJrHQpEDqMc0di48936No7uXGmy85ygj+DRbKtjPx4CsoOwC+9vnW9yrFPVUBLhAKtb8wB51VTdIu2LCEw5AqKY1RA43zjl9kUbIgJEgAgQASJABIgAEdAlMCkFZLaNy51tO1EO00QSkMeLiSZb18XFhcu8fv3117ksYEMjLy8P999/P0pL+8pLjoaArMmGT0xMHDcBef369XjyySfx8ssvc5neAoFuyb3xega0DhEgAkSACExSAl0tQK/pQtwk3aVO2KrfSlx3jiBjRt7ThcM52/D20mdRXmJ6ZmlwRCyEDp7YeLoYarVpZVkz45LQXN2F0yeNl8T29/VAhI8jSg/tg0qpHPJRzU5OwCKVAMn5JUPaFSRF4oX8ozhy4bxBu6yrMiBTlqCjRb9A7uIXhQq3FKyp0R9TnJc/2gplOH1Utw+3m5MVrgsSQXBKt2y2u7cbsn39EFNuepZiVbAtXti8HN09/JLtGfMTgM7NvD1aBk7DRy634ozcvP+6r5U1hEc8cfKA9vnF+Etxn/QsrGu1vayDE0OQrvTU+pOJsK9lHY7tnzhlPqPnR8BWum7YX+mWsDtwe8DiYc+7HBPiS3KwZUVfxSFTxobwdxFc76JjOh4C8t3SA7hh43OmhDllbURe1rC5rxroNfziypTdPG2MCExiAkLP+yEMe38S74BCJwJEgAgQASJABIgAETCVAAnIppKaoHZXsoB83333IScnh8sCZmWsrays9D6l//3vf/j8888xY8YMfPbZZ5NWQJ6gR5DCIgJEgAgQgclEoK0OUA0tNk6m7Qw7VoEQSlbiWiRFD4bfL7m+shy/fLMCH7/7sslL29rZwy86BXkXO3GustakeXFhETBTWWJ/juEexRpHjg62SI3yR/2502hrHDqDeXpCLBaKpcg8O7QQnpcciX+cOYhTVRUG471q7jSo2k+g10BGu0fUdByRhWLfRW227kBnGd6ROLqpA02Nuj2Dp8e6IbKnDPJyXSE9Ky0W2U1qWHTp77s8OGCFqw1+6j6HtQc38m6Fp8bBye4UlD11/dfNrBxxKvbP+LzHi2eb2BmMHau0mdU2liI8HVYHr+LcfjuPcG9kWQfCrFf7gt9pySHs2jJx+ginZDtDqjTc09rQw14942P8z3J4/YVNOuijbJTcUYUNy2422ev30a8hvtpHx348BOTXez6A197vTI51qhkKLaWw/Us3ID851bZG+yECU5+AzBvizKFfSJv6EGiHRIAIEAEiQASIABG4MghcUQLywDK8TExkfXFXrVoFlk0aHx/P9dO99dZb9fbTbWho0LG//fbbccMNN3AZoUePHtWbFc365K5YsQLbtm3j1mE9imfPno17770X3t7evFM2kvgGCsjvv/8+6uvr8cknn2DPnj0Qi8WYOXMm1zc6KipKJ2O1t7cXBw4cAFt3//79qKio4ERY1jM6Ozsb11xzDY+FJr533nkHlpaWXB/impoazJs3jyutXFlZabAHMovz119/xcaNG8F6JbOy0l5eXsjKyuKyhxl/VvbRlKHJQGbcjx07xvljInF4eLjOdE3ZZxZvQkICFi9erFdAVqlUHAsmNDN2zc3NXInoG2+8UedMDOzBrFmQcX7vvfdgb2/PXRrufvX1QNbwNpQxre++5jywGF588UV89NFH+OWXX7heyffccw9uueUWjnNnZydX0pud/+PHj3Pnkp3/3//+95zIzp7twP7hQ5WwZr5Yb+bVq1dzz4INdobYc50zZw6kUn4PQXZOWEzbt2/nzh0bmu/FXXfdhaCgIMquNuWLQDZEgAgQgeESUMqB9ovDnTVl7dUiMRQiGbqEEiiGWeJaJZfj5KHdeP/1F3D62CGTGUUmpKHDzB7bzxSbNMfX0xO+Tj44ur8Qba1DZ46z/75fnRGN7urzqCsbumR1WmwUFppbYlZuwZBxnE6OwJKT+3GuTn9fWQtLS0ybHo+O2l1Qq/T3P3ZPugFrul1R1q4r+NpaWCDcIgjbf9Zf1vr2DFdYn+D3HWYB2zjYIjsyHOllpmcjFwZZ4F/r3uPt19bZCbHpjlC07uVd7026Fy8glXctzcwXmz/k98t9PLUXsfnaUuJ2ng7I8o+Efbv25YQSm0KsX2P6CwcmHYwRGtl4uCM67QwEKt3s76FcCpyjcU3y1yNcdfymhQvk2L2EX4p8qNU/jfsXsipCdEzGQ0D+uuRBiM4P/f0bP3Ljv5LdP6QQKIb/MsP4R0orEgEioI+AKHk/BDZJBIcIEAEiQASIABEgAkRgihO4IgVkJqgywZeVNo6MjOQe8ZkzZzhRc8GCBXjppZdga6vth8WEXyaQMnGMiZ7+/v6cQJibm8sJrT09PSgpKeEJyKxU4YYNGzgRjwmzTCBjc5kQzeaxn59//nlce+21/WKZRqQbTnwawbCsrAzR0dGcKOfq6sr5Z+uy2O3s7LieuUzM0wwm+rF9MsGUicaMg0wm64+P2f3hD3/A3//+934RWRMfE82Z6MhKSEskEm49JuYWFBToFZALCwu50stsjoYf889KSmtE6+GUZR4otjL2Tz/9NF555RVO/Bw8Tpw4wQmnzzzzDMzMzPDoo4/qCMiMxbvvvgsmjLPBhGYmOGviYy8bsAxn9tzZYC8ErFu3jjszjC27zl4GYKzYuRnJfkdbQGalvT08PHDu3DkuPib0P/fcc9xLAewlAxYr2wOLPyIiAt3d3ZwYz+6zPTBh2RQBeaAvzTka+H0afIaYYPzEE0/wvhNyuRxnz57lRHt2Psa7v/MU/zOetkcEiAAR0BLoaQe624iIHgJqsRS9IjN0CPgvPZkCq7m+Bht+XIn/LDW9zK+7ly+cAiJxqLwe1Y3GRVAzqRSpkfGoKG5EUYG2dLKh+GakRUPS0YCKvLNDbiEhMhyLbG0x91S+YTuRCCcSQvG3Y7tR2qBf6HVxc0NCYgBaK3XFXuZYLJHCJukWfFTNF2A1i4a7e0FUY4dDu3UzqIN87DDLtRfqM8d0YkxMiEC2UganJt2+yfo21O3jgM+r9mBv7gHe7eQ5SZDI+RnKFsEz8Z7TAhTJzfptY21cUPSTA6ovaEta35kkxJyiHf02EgspspIT4dWi3Wu1Uy1W/2D6+TDl3I3UxjclEt4ea4c9vTDhr3jUbeGw543nBGuhAKWLk01e8p2ExZhfHqtjP9YCsp+4CS9vXmBynFPN0G6xNQTqnKm2LdoPEbiiCAgDXoTQf2L8d+2KAk+bJQJEgAgQASJABIjAOBO4IgVkxvjuu+/G3/72Nzg6OnLImdDGhEgmcn766aeYO3cud72trY0T21i25lNPPYWHHnqIE1RZxuqOHTu4jFYmgjIRbmBf5pMnT+KBBx7gfCxduhSzZs3iMj/ZPJbh+q9//QtMOFu+fHl/5qxGoB1OfBoBeefOnZz4xmJlojTLPmYZxh9++CEn7l533XV44403YG1tzcXEsq/ZflnWKZuj4cCEbyaUM8G1urqas2OCKhsD42MiHxPP2Z7YPpiQzOax3rwDM2aZOLtkyRJOkGQiL1tPk5HK4mMC9gsvvMBlZTMRd6Bwb+i7MFBsZeWrmeDO+A8uY832wjKTV65cyXFggu9gAZnZsIxtJuazGNhz8fX15ZZmsX/xxRd46623uCxrJrhr+BnqgTzS/Y62gMzOA9sPY+7u7g7lb70R2X7ZOWBi+cDvALvOziw7C+w7wIYxAZk9P3a2GNvB3ycmWLPvBstM1vSoZqL2Y489hvz8fC6uq6++uj/rnL288eabb3K+mOjMngcT/GkQASJABIjAKBLoaAAU+ssJj+Iqk9uVQAAl65cslKJLMLwS12qVEnknDmPFOy9jzw6+GDkUlJi0maiRS3CgcOisYY2PlOg4KNoEOHJgCNH3N+PUhHDYi3px/vjRIZ9LVFgwFjk64/qTeYbtzKQ4Gh2Epw7vQHVLk147v8AARIQ7obmCn9GrMbZ38UFH0CysrNK/TKpPKIr3q1Be2q5jMDfJHYEX8yCvq+HdE0slyE5LwOzzrSafveP+Qry14WOevX90OLx9aqDo0PZjldm64Ujkg1jZ69Fv62puAbtz3jis1YwxI0KKO9oOwaxN+zJA2vQkhLT2/b2bjSbXdnz93eMmxziWhlHXRsLObPgi8v/N2YB9kgG9nscyyBH6tvziYZQV9FXEMTaWJjyJ28rTdMzGWkC+X7ITsze9aCy8KXnf9hkHCEXbpuTeaFNE4EoiILCbBlHigP8QXkmbp70SASJABIgAESACROAKIjApBWSWrWjKGFz6VyOAsnLJrNyzjw+/59VXX33FicrPPvssJzSywcRe1mt3sIDI7jHRjYmTTGwdKCAzQZWJmUy8ZEIdy2oWCLT90NhcTSwsG5MJ0yKRqP/acOIbKCAz0e3+++/nrVVbW4uHH34YHR0dnFjt5+fHCaNMFGX9g5mQFxcXx8PJxEZWwpgJuuwfFv/AmJkYzvbl4ODAm6dPQGZCKxNemWj86quv6gjEmvhYqemBAvxQz3eg2Dp//nxOgGbPaXAZ68bGRk6wZMI6s1m/fr2OgMzEf8aHMWFngpV6HjhYZi6b+9NPP3FC87Rp07jbhgTkke53LATkgc9Osycm3j744INwdnbmnq2bmxtvv7t27eJefGCCrjEBmWXws/PGBGp9vlj2NzuT7LwwxuzzsmXLEBMTw4nLg0tba/wxAX9gOXBTvutkQwSIABEgAkYIqFVAq2n9d4nlbwSEIijEMnQLpOgVmNZmQ8OuvbkR239djaWL+/4+acoICImEmasftueVoavXuNAfHhAIR3Mn5Gw7bdR9dHgAfOxlKD60b0jb0CB/LHT3wILjhv+urbYwx6EIPzy+bwsaO3WFXrZARHQk/LylaK7SX97bLTgBRY4J2FijW9ZaKBAgzS0KW7/XLbcuEQtxR4ojzE7s1tlHWGQQbrVwgE+taVn2LYEOePf0GhSUa8sIiyUSpM2LgKqNL3B1Jd+Pf6n5pTpT5EHY+rWoPw5/Nwkeci6F0wVtefLo9CjEdzn323S4KfDl6sehkHcbfWZjbZC8wB1mKv1Cv6G1uwKvxy2hS8c6tEvyH3Z4Jfb88rZJPp5L+BPuK5+lYzvWAvI7nW/D5cAvJsU4lYxsn3SFUGb6yzVTae+0FyIwFQmIp9cCEv7vhKbiPmlPRIAIEAEiQASIABG4kglckQKyoQzHNWvWcBnGA4VnJoyxLEt9Yhw7OOXl5fjzn//MlbHWCKAaUZQJyf/97385AXPwOH/+PLeWRshjmbcaUXk48WkE5CNHjvCyhTXrMSGQZQAz0d1UgZbNHUrQNBSfPgHZ2JdrYA9nU+MbHJuG2+Ay1iweVtaaieVMaNbXM5iJ6KxXLxNCGSeWST14aM7FwBcLDAnII93vaAvIhs6DZi/spQcmrg9+sUHTM5qVXzcmILOs/Mcff5x7gUKfL2MsBt/XMGWl0UlAHi49sicCRIAIGCHABKtO/VmjxM44AbVICrnIDJ1CCVTgvxQ45Gy1GiV5p/DVh29j/c/fGF8IgLmFJUISMlDUIsfpMgOpugM8OdnbI8IvDPmnKlBdqVsCeuCifj7uiPR1xvkj+6CUKwzG4+/rjYW+vrjj2BmDNmobK+wL8cajOevR3tuj1y4hJQGuDl1oqTml975H7GzsFgXgeKOuYO7n5AyHTnfs2axbNjs22Alpls1QFuTq+L1hWjJuKNcvbOsYm0uxy6EVn2xbybsVOyMRVqLtUKu0Ard56By8YX8TKhTavyumWnhjy/sWvLmLk9sQVKgttx2YEIRMlXe/Ta+zAD/tXYr6qiKTzsNYGVm5OCNmWimEqrphLbE18x28bjtzWHPG0zi59hQ2vPtHk5Z8JH4RnrhwnY7tWAvI3+T9AYLqcpNinCpG1g97QGzz61TZDu2DCBABAKKoryFwvY1YEAEiQASIABEgAkSACExhApNSQGbPw1SxceCz0ycgDrw/WADVZJ9++eWXPDFt4BwmuLFsZVbuWROTJpOSiaMsM1mfKKnp+8r61GrmDTc+FocxAVazB9bz2RAzhULBZSizbFzWx5hlobJeteyzvgzkwZndGh6mCMgsHlYWnPWMPnXqFLcWm8eywU19poPFVo2Iz/pMa8pYsyxqVhKZ+ddkm+vjq8k61/So1vddZ/Gy/sALFy7kspFZr2hTBWRT9zvaAjIrF62Pp751Bu6ZvQjB+naz0uLGBGRjvoz9ucnOXGtrK8eSCd4si5ydu5kzZ5KAbAwe3ScCRIAIDJdAVwvQ2zncWWSvh4CKlbgWSdEp0H3pbChg3R1t2LNlHV7555Noa2k2iW14bDJ6rZyx5bRpYmNmXBKaa7px+kTJkP7t7WyQFh2AhoJctDboZvpqJnt6umNRUCAWHh1CSLa3RU6gOx7avgYKlUrvuulZqbAxq0XbRW156IGGrik3Y1WrA+q7lTrzE70DcTFXirzTusxuTHWHe9kxKFv5faR9AryQ7eqJ8ErTylrXBtvh3ztWoLldu4abvy9Co9SQt2nFYHMHb+wNvx8/9Lj2xxlh44i6zc4oOafti/xAqhpp+doer+6hnsiyC4asp+/lA5WdCFsKV6DwzOXtA+udGAFf73UmnUWNkdDOD9dl/AQ5tNnXw3IwxsYJ8mZsfrGvFZGx8YeYbPyjSlf8GEsBOVpajSUb7zIW2pS6b/1HL4idh18yfUpBoM0QgSlIQOhxL4ThH07BndGWiAARIAJEgAgQASJABDQESEAecBZGIiDrE2g1fkw5ZgNLX4+ngMx6MR84cIAry8yEO5aprBl2dnZcn+eqqqpREZBZeWiWrcr6IGv662rWYgI6uz9QSDfGbbBwyXrxsjLZa9eu5YRPViJZ0283JCSE6+vLyiXr46vxZWxNdt9UAXkk+50oAjLbpyaWsRCQGxoauEx5dhaYcDxwsNLV7H5SUhIJyKYcSLIhAkSACAyHQFsdoNIV54bjgmwHERAIuX7J3SIpeoYpplWUFGDVZ+9j1ecfmITV2dUD7iGxOF7djLK6obOMmcO4sAjIVJbYl2NY+NUsPGdaLHqqy1FXVmowFmdnJyyKCMPCUwWQynXLTrOJKicH7PB1wkPb1hj0M2N2JiTyAnS26mZWm1vaQhJ7PVZU6e89nekVhb1rW9DZwc+cdrA1x00RMohO7tdZd3Z6PLJr5RArjJ99pZM11qlLsHovX+hKvzYRgq5NPN/tKQ9hqUrbAsZGKoVPhR/2rddmp98YL8HNZduB30R1G3d7ZAVFwbHtt/3JRNjXsg7H9v9g0hkYK6PIa6Jgb274melbtyLmz/ij15/GKqRL8usnUuPIc6km+bglYh5eq7tHx3YsBeTHRBuRseUVk+KbCkaWd3tvbAGqAAAgAElEQVRD6jO88zUV9k17IAJXBAGZL8SZpr3gdkXwoE0SASJABIgAESACRGAKEiABecBDHYmAzLJT//KXv6C0tLQ/45Nl1rIyz9HR0ZwAy8pTmzLGS0BmvZuZOMhKMovFYq6vb0JCAsLDw7keyaynLSu9remDPLgH8nAykJmYysRdJuyyLF+2FuMSFBSEgIAADgsrf2woY1YfN31iK+tvzMpQswxh9m9NaepPP/0Uc+f2ZSHo48v6JrM5A8tTm/KsDGUgj3S/E0VAHti/e7QF5Pr6eq7H+KZNmxAVFYWsrCxERkbC39+f++fixYv405/+BCphbcoJJBsiQASIwDAIqBRAm24Z4GF4IFMjBNQiCRQiM3QJpVAMo8S1vLsLh3ZvxX9eeg7l5037JWx0chYaBRbYfc6w4KsJ19fDE77OPji6vxBtrUNnoM9Ii4a0oxEX8gyLznZ2tlgYG42F50pg1dGll4rS1RlbPe3w6HYDGYcCAWbPzYSi5Qjk3br9ip28gtHgMw3fV+lmMzvb2CBA5Icda3XPc3qUK+LUVZCX8rOcndyckB0UhMRyfpayoUdaGmyF59e+w7sdnhILJ/szUPbU9F+XhV+LZTY3oF6pzcRNFQRgy6fazPSEQCnuEZ6GZX3fPLGZBFlpifBuMe/3c1pyGLu2mPYiwVh9EZMWeEKm0u0rPdR6783+AevMQsYqpEvy2/rSLPR2dxj1cXXINHzQqNunfCwF5OWtL8P+CP+FBKOBTlIDi1u8YBZGmceT9PFR2ETAJAKi1BMQWEWaZEtGRIAIEAEiQASIABEgApOPAAnIA57ZYAGZCa3vvPMOXn31VYM9kFmZ54cffpjLotWUDNZ3zZSjMV4Csia+mpoaLts0PT2dFx7bNyv/zP651BLWmzdvxj333INrrrkGrEcx6/k8cLCMU8aP/XukJayZP82eXF1duXU+/PBDriwyE8LZNTb08dXENzC72JRnZUhAHul+RyIga8TvgYK+sZLmGgaG+hZrXoj49ddfjZaw1pT/NuSL9QJnL1c4OTnhH//4B8efifXs5QqWFc6y3AeOoqIiPPjgg3Bzc6MMZFMOIdkQASJABEwl0NsBdJlWytdUl2RnmIBabMaVuO4QSIeFqa6yDL+sXIFP3jMtO9E3IARWXkHIKaxEiwExVxOAmVSKlMh4VBY3oqigcsi4UuLD4ChWoPT4EYN2FpYWWJgYj0UlFbBv1n+2FB6u2ORqjSd36C+RbG1rg4zMaLRV7dS7jntYGnJtorCjTjfjOdrTB/Iyaxw70Kgz99Z0N9if2QO1gp+pnJYcjewOEWzb9fdrHuiox8seKy8exo4T2hLTNo6OiMt0hqJ1T7+phXMAdoTci196tH+/TbLywN5PbNDT1VfS2slWjCcCquFRerZ/XkpWAsLatC+YltgUYf2aZcM6L6NpbOHggLhZ1RAqhz4bA9dU+MzE9VF8oX00Y7oUX+5rX8Lpg8azXlP84rCy/TmdpcZSQP725G1Aw9R/ocd8ridkicMrj34pz5zmEgEicHkICEPegtD7kcuzOK1KBIgAESACRIAIEAEiMOYESEAegFhfD19W3vm+++7DvHnzuExaa2tr3kPRCHIDS1FrSiqz8tBMfL7rrrsgEGhL2jEHrHz04sWLER8fjyVLlsDBwUGvwDlwMX3xGRMMhyqxbajXLBOWWV/nffv2XbKArBFGDWUtsx7FDzzwwCX1QGaMNJmzv/zyC15++WUwcZWVQmbrikR9mSH6BGRN/2RWwnv58uVcFvbAwXopsx7K69atw+9+9zvce++9EAqFBnsgj3S/+gRkdkays7N5pbM1sTGhl4mwrDT4cATk/Px8TqRlQj57OYCJtQMHW/Ohhx7iMsKNZSBrMu1ZNrk+X5pne/vtt+Ppp5/G0qVLwfqJD3wpQbM2e2lh5cqVYGI09UAe8z/3aQEiQASuNAKdTYC8+0rb9eXfr0DAlbjuEUrRLdBflllfkEq5HCcP7sby11/A6eOHjO5DLJYgMmU6yjqBYyUXjNqnRMdB0SbAkQP5Q9pGhfnD18EcxYf2GbRjlWwWZqRiUXkNXC/qirnc39G83fGrozme2blerx93T0/ExfmgpVJ/P2CPhHnYrPTCuRZdITndJxy5O3tQW8XPhvZxt8FcHxVwmi+CW1hZIDshGlnnTXuh4nSABK+t5/d3TJqTBKl8I28vzamP4FVldP+1IGs7dO91w9lj2r7IT6X2ICr/QL9NVHokErpc+j9XO9Vh9Q+6YqbRBzpKBp5xYfD30/+MDC1xMG0Znne4bpQiGD03sec2Y9tXfzfqMMw9COvk/9axGysBOUN6Ho9t1C2ZbTTQSWYgy3CD+VW7AaW2RdIk2wKFSwSIgIkEBM43QRRzeVsxmBgqmREBIkAEiAARIAJEgAiMgAAJyAOg6RNoBwp1Tz31FCeuscxJ1kN4x44dePHFFzkxcaCAzFwyX4880vcmJhPFbrjhBq4PLxPKCgsLuUxMJrCx+UygZgLzeGUga7JnWcng119/HVdddRW3PouNCapM9GbiIRuXmoGs2RMTBZmw6+3tzflVKBTYu3cvJ8qfPXtWh99QZ1mf2MrsNdm/rDzy+fPnuf7OrGS2ZujjywTijz76iItjxowZeO6557jyyowHi3HDhg3cPTaYXWxsLPezhqGjoyOX5cz+zcZI96tvT5o1WltbsWzZMsyaNYuLi2W7M7GbZYizMRwBme3pjTfe4DLr7777bq6kNIudPXsmCD///PPc2WXDmIDMXpRgz5Rlew/0xeaybOJ//vOfyMvL42JNTU3tz+a/7bbbuHVYr2022EsOLOOZnTuWSU4C8gj+JKcpRIAIEIGhCLTWAmrdcsAEbRwJCEVQiGVciWs5hCYv3FRfgw2rv8Y7y5aYNCckKh6wc8fGU8bLYYcFBMLJwgk5W08P6dvX2w1Rfi4oP3oA8t5eg7a/n5aOhbWN8K6u02vT6+uJNXZSLN61Qe/9wJBghAbboblSv2DtnHYrPr9ojU4F/yybS6WItw/D1tW6WZ1XxbshtK0Y8iq+sB4TG4pskTXcLxovc9zu74DlBRtxuji3P27/qDD4+NZD3qEV4aWRN+D/LK9Fq6rvxUWJUIiopiDs+kn7EunvkwW4qlCbce0fH4gstU+/3ybXdnz93eMmPeuxMAqfEw1Hy19Mdi00d8Q9M9aiUmhl8pzxMExuOY8Nr91mdCl3e1fsFulmUY+VgPyM8BckbH3baFyT2UAS7QSrW04Dcm2598m8H4qdCBABIwTEthDPuEiYiAARIAJEgAgQASJABKYogUkpIDPB0dQxUFwbiUDL1mFCHivFy4Q1Ly8vrl8ry/zNzc3F/PnzObFycN9WJsitWbOGyzJubm7m+v+yuUyQPnbsGBf+H//4R07A05TyHUl8I8lAZiIiE/1YRigbTDBlIiIrI832lJyczAl+7733Hq838EjiG9j31srKiut5y4R01jOaiYV33HEHurq6sG3bNnzzzTdcL2Zjw5CAzEoms3LY+/fv5/rrMpGUPRfNMBQ/E2RZ2euPP/6YM2UxsExzFh979kzoZKxuvPHG/kzyxsZGrncze4mA8WOZyyyTnA1Nn9/h7FffngaK25q4ZDIZJ7h7eHjg+uuv50TX4QjIzA97Jix7mWVVs72xlx+YiMvOJRPRWTY3O7MDS4pr2A3OHtbni8V95kxf/0TWW5qVB2cZSuzFiSeffBLHjx/vX5fZsP2wM8nOAhOeGVsmOrN+3DSIABEgAkTgEgko5UA7/WLvEimO6nS1SAq5SIpOoRQqE/slq1VK5B0/jE/eXYa9O4z3T7V3cIJPZCJy69tRWDV0uVwne3tE+IWi4FQlqiobDO7VztYa6bGBaCw4g5aLhn3elpmGhY2tCLxQrddXj78PfrQW4Pkc/fuIiouGj4cQzVW6JbSt7V2gDL8GX1TpivDBLm6waHbG/u265/2uDBdYDChHrQlsQVYK5pXp9mHWCVwixj63bnyw5Yv+WyKxGOnzIqFq39Z/zdI1BBuD7sGGHof+a2kSP2z+n1n/59lRUtzWtB+Sjr7sTNdgD2Q5BsOiu29PHa4KfP3TE+jt1d9jelQPox5nibf4wFytv6y4vrUbIhbhbr+nxzqsYfmPRjd2/H260TmWZhY4af2pjt1YCcgfN7wAq5O7jMY1WQ3Evjaw/n8VQG/xZN0CxU0EiMAICIiS9kBgmzqCmTSFCBABIkAEiAARIAJEYKITIAF5wBPSl4Gsuc3EVSZwrlq1ihMVWelpJgAnJiZyopiZmZlO31ZNRu9nn33GCaQaMZJlxbI+sGlpaVw5ZM0YiUA7EgGZrceyR7ds2YIvvvgCrEw3EzuZcMxKJrN+xWVlZbj//vsRFhbGZaza2tqOKEOarTWYHRPSmcB75513chxZ6WImurKsVLbm4HLfg79EhgRkJly+9tprXNa0vr68Q/FlAiYr38xKLDMeGtF/9uzZXNlqTeb0wFiY4MqEZ2bPXipgZbOZkDyS/RraE4srJycHK1as4F5gYILvtddey2Wts1LjN99887AFZLYHJpqz8tfsPDNBl73gsGjRItx00039WeGmCMgaX5s2bcK3337LsWAxsixidsZZGfGBZ/zChQtcZjjL7GYCPVuXMWZl3hlDlhHPnh9jyV7OoEEEiAARIAKXSKCnHeg2QSC7xGVo+sgIqMQy9IrM0DmMEtftzY3Y9usPWLb4MZMWjUzMQJvEFjvPGhd1MuOS0FzTjdMnSob0fXVmLOR15agtLTVod3N6Cha1dyGstEKvTVeQL76XqfDSni167yelJcHZth0ttboZ0i5+UahwS8WaGn6fY+Yo2TsYlceFKDrHL1Md7u+ALIcOqPJO8tYLCvVDtp0rAquNl7W+GGyPV/Z9hdqG2n4fsdMTYSXeCbVK21u5Ie1xvKGI6LeJt3ZD7rd2aKjvK2kd4inFg3aFsK88z322drFFVmg0nNok3OdeZwF+3rsMdVWFJj3j0TSS2dggfk4TRMoyk91+NfMLfGURZ7L9WBs6iQQ491yyScvku34DkZL/QsJYCcjfHboR6vap+eex0M4Mto93AL1DVzQw6aGQEREgApOKgDBoKYS+f51UMVOwRIAIEAEiQASIABEgAqYRmFQCsmlbGl8rTZlhd3d3TvhiQisNIjBZCWheSKAs4Mn6BCluIkAEiMAgAh2NgEIrbBGfCUpAIORKXLN+yT2CvhLIRodajZK8U/jyw7ew4edvjZp7+vjDwS8c+0trUdcytIgVFxYBmdoS+3b1VRQxNKanRsOsqwkXzmrLOw+2nZ+ajEU9csQU6RckO0P88Y24F6/s02byDvSRMSMNVqJKtDfqitoeUdNxWBaK/Rd1S2tneEZhx+omKAeVvJ6f4g6f6lNQNPCzredlJmLBhU6jHFV2ltgorcS3OT/227r5+SI0WgB5mzZrWhJ9CxabXQP5b1nmXpZWkJ30xLE9fdMkYgGejWuBf9Fx7rNQLEJWZhJ8Wyy4zyo7EbYWrkDBGf29oY0GegkG7tGhCAzUX2pcr1u3JMxLWHEJK47+VPEHi1BTcc6o46M+n8O2U8azGwsBea40D/du/LPReCargd0/xBAo+trg0CACRODKIiBwnAdR3Nora9O0WyJABIgAESACRIAIXCEESEA28qBZmV+W/cnKBbNM1MGD9TF+4IEHuGxaVsJYIunLHKBBBCYiAZY1/X//93/IyMjA448/zmXODxysZzHr8x0SEsJlnrNS3jSIABEgAkRgEhNorQHUfVmPNCYHAbVIAoXIjOuXrDCxxHV3ext2b12HV//xJNpam41uNCZtFqrkIhwqLB/S1tfDE77O3jh6oBhtLYb7BSfHhcFJqkTpMcMC0pzkBCxUCZCUrz+7uT0sEF8LOvHG/h16Y5p5dSZE3Xnoatdm/2oM3ZOux5ouN5R1yHlzPe3t4aH0xq71/JLblhYS3BpnA8mJvTx7dx83ZHv7IeZCi1GGF4JtsGQtv59t+rWJEHRpS3NbekRijf8ibOux6/eX3B2Ebd9qXxJ4KFWJ5PzfVGWWQZ0Vj/C23+xlQuxv+RVH9/9gNJ7RNgibHQ0na9P7IZ9JXoK/ON8+2mGM2F/gnv/h4Mb/GZ2fE/QRPJr5LwCPhYD8T/W3iNjxodF4JqOB3RJLCFTaMzwZ90AxEwEicAkERFYQz2y6BAc0lQgQASJABIgAESACRGCiEiAB2ciTOXXqFFeK19PTkyuPzEo6sxLLrDx1fn4+1+OViW6sLC8rTU2DCExkAqxsNOsTzcpfs3LRmZmZ/SWmKysrOXGZvTTB7rGXImgQASJABIjAJCZA/Y8n8cPrC10tNkOP0AydQtNfUKwozseqz97Hqi+Mi1WBYdGQOPtg65kS9CqUBnmZSaVIiYxHZXEjigoqDdpFhvrBz9ECxYf2GbSZkRiHhUIJMvKK9Nq0RgThc2Ub3j2o2ytWLBZj5tVp6Gk8CGUvP1tYLJHCOukW/K+an03KFonz8kd7oTlOHeX/gjsx3BnJkotQFOXxYpmeFovsJjXMu/iC9OCA5e52WNV2EpuOaLOnw5Jj4eJ4FopubQ/o2vSn8B95aP/0VHMfbFlu3v95QYIY15dofUSkRSCp27X/fq7kMHZu+WDcz3PCzf6wgP7M8MHBCERSPDN7PU6KXcY9Tn0LJl44jE0fPmw0lvXh7yKknh/zWAjIn9U+C9mZg0bjmWwGtn+zh1C4fbKFTfESASIwygSoD/IoAyV3RIAIEAEiQASIABGYIARIQDbyIFgP2g8//BBLly7lLBMSErisTNbnNjc3l+sd/MQTT3C9e9kvtWgQgYlMgL348PPPP3MvPrS3tyMqKgqOjo5oa2sDy05mg/X2Zj2pLSz6SijSIAJEgAgQgUlKoKcD6Dbe19XQ7hqaW9HTK4eTvQ2kVGHl8h4CgQBKrsS1GbpNLHEt7+7CoZytePvff8OF80P3NLaytkFgbBoKmntwplwrfOrbdEp0LBRtQhw5kG+QiY+XK6L9XVF+/CDk3fpLqKfHRWORzAIzcgv0+mmODMaK3iZ8cFg3s9HOwQFpaeFordqpM9fe1QcdgbOwskrXbYZ3BI5u7kRTAz+mW9Lc4Fx4CKourSht62iL7IhwpJUZz0bOC5Jh2br3+xe0dnBA/DRXKFp3918Txf4Of5Nc3f852sYZZWsdUVHaVyEgNUSKRYoTMG/sy5b2iw1AltAXgt8KCJTYFGH9mmXjeg4lFhZIurYHIqVpvZjbgxfg1uAXxjVGQ4sldddj40vXGY1lVcxrSKjy4dmNtoAshgpf5VwDKHR7dhsNcAIb2D7lAqGZNuN+AodKoREBIjDGBITBr0Do89QYr0LuiQARIAJEgAgQASJABMabAAnIJhBXqVQ4ePAgvvvuO+zfvx8si9PLywtZWVlcWevw8HAuK5kGEZgMBJiIzLLmv/32W+zcuROsj7ednR2XQc+y7dPS0vqzkifDfihGIkAEiAARMECgswmQdw8bT2XtRRw6fQ7Nre39cyOD/JASEzZsXzRhDAgIxX0lrkVSyCE0aYG6ijL8/M0KrHjvFaP24XEp6LFwwtZc/RnCGgdhAYFwsnBCztbTBn3a2FghMzYITUVn0Vxfp9cuMSoCi2xsMOeUfkG6MToU/+usxydHdbOaPX28ERPtiZZKrVCrWcQtOAFFjgnYWMPPIra1sECERRC2/cwva+3mZIn5QWIIT/GzRBMTIpCtkMGpuWtIdp1+Dvi4dDuO5Pe9kMdG0tVJkCo29n+29I7DDz53YXdPX8lkJ5kMzsW+OLilz8TdQYzHfCrger6PhXOgG6a7hMCyq6/kdY1THX744Tmjz3A0DdwighEUYrpIuC5rOd6zzhzNEEbkK0ioxIHF6Ubnroj7F6ZXhPDsRltAvkV6ArdvfNJoLJPJwOYRD4isf51MIVOsRIAIjCEBgfONEMWsHsMVyDURIAJEgAgQASJABIjA5SBAAvLloE5rEgEiQASIABEgAkRgrAm01gJq1bBWaW3vwE9b9kClp29yVIg/kqO0ZXiH5ZiMx4SAWiRFr9gMXQIJVCb0S1bK5Th5MAfvv/YCck8Y7lfMgnV194JrcDSOVjTiwkXDvQ2d7O0R6ReK/NOVqKpoMLjPqzNjoairQE1psV6bmPAQLHRwwnUn+eWkNcYXY8KwvK0KXx4/pDM/ODwUIQHWaKrcr3PPI3Y2dosCcLyxl3cv3M0Tolp7HNrNjzkr1hVRPeWQl5f220ukEmSnJuCqMiMZ/QLgkI8a7236tH+uX2QYfP0uQt5xjrsmFIlxIeVJ/Fce1G+TqgzEli+1lYz+mtKF8IK+fVo6WSMrPAYubVLuc5NrO77+7vExOU+GnIbMioaLrWn9kIWOoZib+v24xqdvMalAgKolyUbjeCdhMeaXx/LsRltAXqr4DAE5nxuNZbIYWN/vBbHT2skSLsVJBIjAeBCQOkOcpaf0x3isTWsQASJABIgAESACRIAIjBmBSSMgnzvX90sXGkSACBABIkAEiAARIAJGCKiVQKfx0ruDvZRV16OqvlGvc6FQgN/fOAcioWlZr/SMxpeAStJX4rpLYFpLlaa6Gqz/8Wu8u2yJ0UCjU6bjolqGvfnnh7TNjE1Cc203Tp8wXDI7KzUK5t0tKD+jP3M5LDgAC13dccuJs3rXqosLx7uNF/DdqSM692MSYuHlqkJztTYLWGPkmnILVrXao76b3+s51TsUxQeUKC/t4Pm7PcMV1if4fZjDo4KQLbOHT502O19fkE1BDnjz6Pcoqy7jbguFImTMj4KqXdtPWBB3B54Tz+qfnmLpha3/tez//P9SgOkFfeuzSkdZWcnwa+273+mqwFc/P4HenqGzoo0+2GEYxN8UCEvBb6nSRuaVxj2BhzzuHYb3sTF1+P5ZFJwcuj/vvxOfxO1labwARltA/vLC45AUnhqbTY6zV6uF3pB4rRnnVWk5IkAEJgMBUdoJCCwjJ0OoFCMRIAJEgAgQASJABIiAiQQmjYD8zDPPmLglMiMCRIAIEAEiQASIABEYCQFfX19YWFgYnHr9zHQ4O/SV36UxQQkIRFCIzdAjlKLHhH7JaqUSeScO4eN3Xsa+nUOXKvYLCoOFeyB2FVxAW5fh8uhxYRGQqS2xb9cZg5CS4kLhLFWh9Jj+TOgAPx8s8vbBbcf1+6iOD8d/6s/jx9zjOmskZyTD0aoZrXV8Edrc0haS2OuxooovsjOBNt0tGlu/55e1DvS2w1VuvVCf4QvSN2Ql44ayoUVktbU5tlnV44sdq/rji8lKhI10F1TKPnaWvsn42vMOHOq14j6H2TigabsLCnP7Gh9fEyPBrXV7IOrus0/Mikdkmx33s9xZgJ/2vYy6Sv09pEf7dIqkUiTfIIBYqT9DfPB6r85eg+1mfqMdxrD8RZ76GbtWLR1yznMJD+K+8qt4NqMpIDsIu/D+1vnDinuiGltke8MshMTjifp8KC4icLkJCMM/gNDjvssdBq1PBIgAESACRIAIEAEiMIoESEAeRZhj6SosjPoOjiVf8k0EiAARIAJEQB+BK60CioeHB2xtDQvEv5s3A1YW5nRYJgkBtUgCucgM3UIpFCaUuG5vbsC2dauxbMljQ+5QamaG8KQslLYrcaK00qCtr4cHfJ19cOxAMVpb+Bm+mknhIX4IdLZE0cG9ev14eXlgUUAAfn9Mv5BcmRCBN6qKsO6cbobntJnpMBeUoaOpLxNYM5y8gnHRZxp+qOKXePdzcoZDlzv2bOILyXOT3BHQkAdFbU2/D99Ab2S7eiCsYuiy1lXBtnhh8wfo/i1b2NXXG2ExIsjb+jKoxVILFCU9ho96/bnPlhIxgmoCsHutgPsc4SPF/Zb5sK0u5z6Hp4YjuceN+1llJ8LWok9RkMvPlB6r4+kSGoiQcNOykHv85uKmiNfHKhST/CY35GPDWwuHtH0kfiGeuHA9z2Y0BeTfSw/g+o3j27faJDjDNDK/1hOyuHXDnEXmRIAIXEkEhB73QBj+0ZW0ZdorESACRIAIEAEiQASmPIFJIyBP+SdBGyQCRIAIEAEiQASIwGgRaK8HlIpheztfWYMdB0/onefm5IBrp6cM2ydNmBgEVGIz9IrM0CmQGA9IrUbx2VP48qM3sfHn74a0D41OhNLGFZtPFxm0M5NKkRIZj6qSRhTm6xecvTxcEBvohgvHD6H3t4zbgQ5dXZ2xMCwUC0/lQyLXPdvlCRF45cI5bCnULX09a04mBJ256O64yIvRPTwNudZR2FEn511P9A5EwxkJzp7SloEXi4W4I8UBshN7eLazMxKQXdMDscJwv3GFqw1+6s7H2oMb+uemX5sIQZc241sd/3ssEWX1308T+WPzJ319jy1kQvw1sgG+xX0iuU+MP7IkvhApBYBMiP2t63F03/j0HQ6eEQ1Xe9P6IedkvIGldnOMn7cxsohTtWPrP/nZxYOXWhSTjX9W3ca7PJoC8us9H8Br79DfoTHa/qi5lWW5wXz6TkA1fiXTRy14ckQEiMC4ERBYRkCUdnLc1qOFiAARIAJEgAgQASJABMaeAAnIY8+YViACRIAIEAEiQASIwPgRUKuA1toRr7fv+Bnkl17gzbeQmeHqjEQ42tmM2C9NnCAEBEIoxWboFknRA+P9krvb27B7y1q88o8n0d5muK+2o5MLPMMTcLq2DcU1/AzegTtPiYqDsl2Awwfy9QKxtrJAZnwImkvy0Fyre47t7e2wMCYKi/JKYNGpK2iVJkZi6flc7Crm+zeTyTB9VhK66/dCqejlre2RMA+blV4418IXkjO8IrF/XRs62rXXY4KdkG7VDGV+br8PJ3cnZAcGIbF86L7jhUEW+Ne69/rnhSXHwNnxHJTdVdw1S/90fOp+G0709pWRT7J2x6HPbNHe1lfS+pFUBRLy+zK1nfxdkeUeCutOEfc5V6GCASYAACAASURBVHIYO7d8MC6HLO7GYFgJhy53zgIRWnvgtmm/oFlgNi5xDV7EQwScem7ol15uiZiH1+ru4U0dTQH56+IHISobnzLjYwFZGucEyxtPAHLD3+mxWJd8EgEiMDkJiKfXAhKHyRk8RU0EiAARIAJEgAgQASKgQ4AEZDoURIAIEAEiQASIABGYSgQUPUBH4yXtqLy6DhU19eju6YWzgx1C/LxgJjUhc/WSVqXJ405AKIaciclCKeQQGl2+ojgfqz57H6u++HBI26ikTLSIrbHrbIlBu7CAQDhZOCNnq27pac2k2ZmxUF2sRHWxbnazpZUlFibEY1FxOexa2nTWKUqKxL8KT2J/GX+uo7MzklNC0Fq5U2eOc9qt+PyiNToHZBM7W1sjQOyPHWv5AtoNqe7wKDsGZatWNE5PjkZ2pwg2bT0G993t44DPq/Zgb+4BzsbK3h4JWW5QtO7mPkvNbXE2/mGs6PXlPvtb2UB1yAOnD/WJyL9LFOHa4u3czxb2lsiKjoNra1+mcqlNEX5ds8zoc7xUA9YzOmWBBSTK00Zd1UT9Ef/PZ+iS6EadXIKB/M2b0NJYbdDD7OBp+LDpUd790RKQ/SRNeHnTgkuI/vJOlQTYwmphGdBbenkDodWJABGYNAREcesgcLxm0sRLgRIBIkAEiAARIAJEgAgMTYAEZDohRIAIEAEiQASIABGYSgR62oFuXUFtKm2R9jL6BNQiKXrFZugSSKAy0i9Z3t2FQzlb8NZLz6KizLBI7O0XCFvvUOwtrUFDa7veoB3t7BHpH4qC01WoquCXmNZMyEqJgnlvK8pzdcVmiVSCRWkpWFhWDZeGJp018pMi8cK5Izhawe+D7OPvh6gIVzRX8ktSW9u7Qhk+F19U8QX1KA8fKC5Y49h+7csZ9rYy3BxhDtHJ/f3rWlhbIjs+Glnnh85GPu4vxFsbPu6fl3h1EswUG/s/KxL/H/4pSOc+s27I8e3B2PlDX0yZYVLc3X0Esua+/U6bkYKAFkvu5xqnOvzww9j33HUK8kNYVJ+QbWx8POtb/GAeYcxsTO77bn0bR3euNOg72TcO33TweY2WgHy/eCdmb35xTPY11k6FjuawfaQZ6NUtCT/Wa5N/IkAEJi8BYcALEPovmbwboMiJABEgAkSACBABIkAEeAQmpYBcV1eHQ4cOobGxEUqlEhKJBG5ubkhOToatre2wH3FLSwsOHz6Mqqoqzp9QKISjoyPi4+Ph6emp44/ZHDt2DPn5+VAoFLC0tERSUhL8/f31rn3w4EHOdsaMGfD17csmoEEEiAARIAJEgAgQgTEh0NkEyLvHxDU5vTIIKMUyrl9yl8B4ieu6ijL8tPITfPrfVw3CYRmrMWmzcKFHiCNF5QbtMuKS0FLbjdPH9YvSibEhcJWpUXL0sF4fC7MysLD6Irz0lNA+mxyJv+ceQG41vwdzWGQ4AvzM0Vx5kOfTxS8KFe6pWFPN77ec7h2OMzk9qKnUls9Oi3JBnLoaitLCfh8xsaHIFlnD/WKHwf22BDrg3dNrUFDeV+LYNyIUfgGNkLfncZ8tg7LwgfOtyJPLuM9pUl9s/qjvZ28XCR5xK4Nzed+aCdPiENVuz/3c7NqBr74b+6zfwKxouDsa74es8szA/NjxKa89GHZ8SQ62rHja4DMIdQvCr4p/8+6PloD8TufbcDlgnM+E+1NFJIQ903/kRydcaBQQESACE5uAwOl6iGJ/mthBUnREgAgQASJABIgAESACJhOYdALyuXPnOPGYibgikYgTj+VyOfdZLBYjLS0NwcHBJgOoqKjAzp07OR9MOJZKpZwvzeeoqCgkJiby/DGx+cyZM7C3t4e3tzeKi4vR2dmJ9PR0hISE8Gybm5uxadMmTtieM2cOFzMNIkAEiAARIAJEgAiMGYG2OkClHDP35PgKIiAUQcFKXAuk6BUM/XdYpbwXJw7uxvuvPo8zJ48YhBQcHguhoyc25ZZApVLptYsLi4BMbYl9u87ovR8W7ItAFysUH+zrBzx43J6ZhkUNLfCvqNG5dzo5As+d2IeCev69uKR4uDv3oqX6BG+OR9R0HJaFYv9Fbd9kmUSCBIdwbF3NL2t9a7ob7M/uhVqu7ZmcnZWCa8qGqAhgLsUuh1Z8sq0vS5aJ7RnXxULdvpX7bGbthBPRD+HLXi/uc5yNK859b4+66r6S1s+mdCCkoI93aHIYUuXu3M+drgp89cuT6O3uHNMDG3t9KKzFG4yucSzlRSx2usWo3WgbJHdUYcOymw26dbdzxW7xO7z7oyUgf5O3CIJqfj/50d7fWPiz+7sFBEr9362xWI98EgEiMIUISJwgnm64bcAU2ilthQgQASJABIgAESACVwSBSSUgNzQ0YPPmzejp6UFYWBhSUlI40ZeJvUxULiws5LKBr732WlhZWRl9gN3d3diwYQOYyOvh4cFlCMtkMu6XWSzDmInETJRmwq+Liwvnr62tjZvDrs+bNw8WFhZgcW3cuJETia+55hpO1NaMPXv2oLS0FFdddZXebGajQZIBESACRIAIEAEiQARMJcCEYyYg0yACo0xALZJAzrKShVIojZS4bqqrxvrVX+Pdl/9uMAobWzv4R6fiXGMX8vQIvWyij4cH/Jx9cexAEVpbdDN5Pd2dERfkgcqTh9HdqSuU3pKRikUtnQgtq+DHIRbjeHwInjmag7JGftns1GkpsDdvQGv9Od4c9+TrsabTDWUdWnE4yMUNVs3O2Ldd68PbzQbX+KqB09os6aAwf2TbOiOw2rCQXBtsj3/vXIHmtr6y1DFZCbCW7oFa2bevnqT78CJSuJ89LCxhdcYLR3b1hXhfihqZBTncz95RvsiS+UOsEEDuLMDP+15GbWVfhvNYjdRbbSFRHB/SvVBqjYdnrUOhqC9LerxGuECO3UsyDS5nYWaOU9af8e6PhoAcI63G4o13jdc2R20du2ftIBDsGDV/5IgIEIErj4A4sxiQ+Vx5G6cdEwEiQASIABEgAkRgChKYVAIyKwV99uxZODk5ceLtQKG2q6sL69ev5wTezMxMk7KQy8rKsGvXLk40ZqKztbV1/yNmWcgsc7i2thYsC5mVx2ajsrIS27dvh6urK+bOnctdY4I2E5BZDNddd12/H1Zqe8uWLZxwPHPmzCl4fGhLRIAIEAEiQASIwIQiwEpXsxLWNIjAGBJQic24EtedAu1Lk/qWUyuVOHviED75z1Ls27XFYEQR8WnolNlj+5livTZSiQSpUQmoKmlCYf4gMRiAlaU5piWEoqUkH021uplP16clY2FXL6KLB5XPlpnhSFQgnjq0DTWt/J7FWVdlQKYsQUeLNoNULJHCJmkBPqo248WZ7B2MyuNCFJ1r7b8+K94NYe3FkFdq58/LTMSCC4YzgpVO1linLsHqvWs5Py4+3giPFUPe1idGW4RchXccbkaJom/9lN4gbF3Zlxl+XawEt1TuhFChgIOvM7I8w2HbKYLKVoStxZ+hIHfnmJ0IBz8fhMfvh0DdM+QazWF34o6Ase/PPDAIa6EApYv7/j/O0Mh3/QYipbbn9WgIyI+LNyJ98ytjxnwsHNv+xRlC6eaxcE0+iQARuIIIiGK+h8DZcOWHKwgFbZUIEAEiQASIABEgApOewKQRkFlW8IEDB7hs3sjISMTFxfHga0Rc1hc5ISEBsbGxRh9OQUEB9u7dCwcHB06QNjPj/zIoJyeHK0/t4+OD2bNnc/40cyIiIpCamspd06zNylgzP6y0NROgd+zYgfr6ek5oZj2VaRABIkAEiAARIAJEYEwJdLcBPe1jugQ5JwL9BARCKFmJa5EUPRi6X3J7UwO2rvsBL//9cYMA3T194BQYicPlDahqbNZrlxIdC2W7EIf35+u9PzsjFqqGSlQXF+ncn5uSiIUKNRILSnn31JYWOBjui8f3bkZTFz/TefbcaVC2HUdvlzYee1cfdATOwsoq/hKZHtHY8WMjFAptae47M1xgeaIvO5gNDx93ZHv7IvoCX7Ae6Kk02ArPr9WWVU6blwhh9ybORGbnjkORD+Lbnr5S1anm3tiy3IL7OdZfinslZ2BdVwWZrQWyYuPg3moGmAlxoG09juz7fswOb0BGFDxc1hj1/8OMT/Cx5dCCrlEnwzSw/OJhlBXo75vNXB31+Qy2neb9XkdDQF7e8jLsj/Y9s8kwbB5zh8hy/WQIlWIkAkRgghMQ+i+BMOCFCR4lhUcEiAARIAJEgAgQASJgCoFJIyAb24ymvDUrZz1r1iyuN7GxockmZmWwmfA7UORlflhW8cWLFzmxOj4+nnOnmePu7o6rr76au6YvA1mT3RwaGtovNBuLh+4TASJABIgAESACROCSCHQ0AoqhswAvyT9NJgIGCKiFYq5fMitxrYA2m1PHXK1G8dmT+OKDN7FpzSqDPGNSZ6BWaYb9Bef12oT5B8DJ0gU5W0/pvT8tJRKWvW0oy9W9PzMxDouEYqTl8TOe1bbW2BvsiUd2rUenXNvz2MLSEtOmx6OjdhfUA/o2uwUnoMgxARtrtGWtPezt4an0xq712v7I4f4OmO7QCWWetr/y9LQ4ZDcpYd6l0Bt/j5c9Vl48jB2/ic+hSTFwdSqAorsvA7sz+QG8pE7kfo60cUL1BmecL1TBzkqEp0Lq4FWSy93LnJ6MwNa+1j650iPYuXn5mJ3hmOvCYSP5dUj/ApdoXJP09ZjFoM9x2OGV2PPL2wbX3BX0ETybbfvvj4aA/O2J24BGfo/scd30MBazftALYoe+rHcaRIAIEIFLJSBwmg9R7C+X6obmE4H/z959wNVVn/8D/5xz7uQyLhsue++9yU407jqwjlZid/1pHbXDbdr+tVatdWu0aqPGEY0reydkE5JAICQkhL0JGy7cff+vc264BIGElQE85/Xqq9xzvvN9bvL7pQ/P8yUBEiABEiABEiCBK0BgygeQ+UzfyspKHDp0CHwGMJ8tzJeL5jhLObfzXXzfnTt3orq6WsganjNnjhBE5sfhs535+/wZx/y5xvz5xvzV1dUllMqWSCQjnoHMt+PPaubHGe15zBdaKz0nARIgARIgARIggQsK8Ocf8+cg00UCl1HALJIIJa77GDFM5zkvua+nC3u2rMW/nn4E6p6B8s/nLj0wNBJS9wDsKKlEr3YgUNvfxlmpRFRAOEqL6lFXO/g8Y75NUmwo3OVA+eGDQ0Qy42OwRGqDucWDzwg2OSmxK8Ad921fDZPZbO3n5uGBpKRAdNadPXz47BNV3CLs5gKQ3zawvnjvAKhL5Th6eKCk/HUpnvBrLIKh1bJOB2clsiLDkV41cjZyUaAYL69/T2ivUCqRNEcFQ7clo1kevhj/Vv4EdQYxHKVSqKr8sX+jZVEPp+kQd3K/8HP8rDjEqp2EnyvsT2Pd6hcu2rcjLcsZYuPI2b78xKeS/oqH3O+5aGv48cApTYXY8OZvRpxvfeQbCG12tz6faAA5U1KBhzb+6pLtbyIT2d7rA7HqwpnjE5mD+pIACcwwAakKotlVM2zTtF0SIAESIAESIAESmJ4CUzqAzAdp+Yxg/mIYBkFBQUhPTx90NvKFXhufaXzkyBGUlJSAL5Pdf/Hjubm5CUHlc89G5p/n5eWhuLhYCDrzmc58mWs+WDx79mxhDfxY/HnNfCntmJiYCy2BnpMACZAACZAACZDAxAXMJqCraeLj0AgkMGkCDIwiGXScBH3M+Utc15adxJf/exurPn1/2NnlchuEJs5CWZcBhVWW////x1dmXDK6mrUozB96lnJYsC+CPexRdmDPkH4pMZHItrXHVUWDy2KbXJ2x3dcZ928bHGALCA5ERJgrOuoGj+Weeiu+6nLEGc3AL3Fk+kTiyOZetLVaKgPYyMW4PcEekoK91nUkJ0UhSy+Fc0ffsPvqCXTCspMbUVhmySpOWpQMqdESKZY7+2JP+G/wjdYSAE0zB2LLx5azqe9OZnH16R3Cz6EpYUjXq4SfG12asWrVxTmLWOnjhaiUfDCm85fS/9vVG3BA7DVp37TzDZSo78Dmvy8esclXMS8jscHX+nyiAeTH2O+RsPX1S7K3iUyi+KkPJMEUPJ6IIfUlARIYXkA0uwaQehAPCZAACZAACZAACZDAFBeYsgFkPvC7detWdHR0CIFfnU4nBJE9PDyEDGSZTDaqV8OfacwHhPn+fNayWCwWzi/mx+c/h4eHIykpaVBGM/+cDzqfPHkSBoMBCoUCKSkp8Pf3FwLJfOlrvi9fFpsfr7CwUAg483Pw6+LPZ+bPUKaLBEiABEiABEiABCZNgC9dzZewposErkQBlhNKXGsYCXTMyJWC9Jo+5OZswWvPPYba6sFnFfdvKzw2GQY7N2wuGnrOMd8mPjwSMrMC+3KKh0ioPFwQH+qF+qOHoFEPPu84LiIM2U7OuP7oiUH9jB6u2KJS4qHtg8v8RsZGwd9bjI76gYxbucIB4rgb8VH9QMDcXi5HlCIE274fKGmcFO6KFGkLDKWWucRSMbLSErGwcvhMbIg57PPQYtmWT4T2fhGh8A/qhL7Hssfu1PvxgilO+DnF1gs579nCoAfmRUpwd3cuJN1d8Ir0xRxFICR6Bh3uaqxY+dBF+ab4p0fD2+P8gcm+oJtwa9jzF2X+Hw/qz5lx6Im0Eef6KP4fmFsbZn0+0QDyB61/g+3RwVnql2SjY5hEfoM3ZLFUtnoMZNSUBEhgDAJc/DowziP/4s4YhqKmJEACJEACJEACJEACl1FgygaQf2xWUVEhlJ3WaDSjLmPNB4/37z9b2i0+XsgW5s9D5q/+8fjzjflgb2pq6qheU35+PoqKijBr1iwhG5n/+fDhw0IWc0BAgFBumy+DzQeR+89VHtXA1IgESIAESIAESIAEziegVQOaEYJPJEcCV5CAmRNDz8nQy4pgOs95yU01lfj+iw/xv7dfHnb1Lm6e8AqLQ35jFyqbhpav9lWp4O/qhyMHTqOrc3Cw2MZGhrlJ4eiqPIW2hvpB40eEBCHb3R23FAwOJBu8PLDRTYFHdww+5zcxNRHuTn3obBw4b9nFOwQtvnOwqn4gGzncwwuiZkcc3NVqne+WdA+4nc6DqdeyvojoYGTJHeHbNHwGb0uII17atwKNrZZqA7NujIe5Z6vwsyzyejxneyPaTBxC7JRQ7/ZASYEZgZ5i/J9zOZxry+Ho44w5fpFQ9ojQ627Eih8egU7TO+nfjpjrI+EgWXvecbfMegOvOMyf9LmHG7DruQXQaQZ/B/rbvZ74JG6otgTf+WuiAeSVuT+BWd19SfY1nklk8z0hz9wKmAfO+R7PONSHBEiABEYSYINfAOv3ZwIiARIgARIgARIgARKY4gLTJoDMv4fTp09j7969EIlEuPrqq4US1CNdfIYxnync0tKCiIgIofT1j6+qqirk5OQIWcR8NjFfsvp8F58NvWnTJtjb22Px4sVCFvOGDRuEzGP+HGWlUonu7m7hHp+hfP3110Mul0/xrxAtnwRIgARIgARI4IoQ6O0A9MOXwL0i1keLIIFhBEwiqXBeci9jKbs83GXU61BwYBfeeXkpio8eHrZNTMpstDEK7C4ZmrUsEYuRFp2A+vIOlJ6sHdJ/UWYcTG0NaDg9+CzkoAA/LPH2wU/zB2cy631UWOssw2M71w8aK2NOGuylTehuKbXe94xIxzG7aOxoHjgfOc03DOUHjKgqtwQ03V0UuCFYBLYw19rvJ3NScGPV8EFkk1KBjZI6fLnrW6F9zOxEOMj2wWTogY1rELaF/gprtC6QchwiWoOw63sGDAM8mdyNoNIjkNjKMDcxAaouGfSuDL7f/yKaageX756ML2vqbW6QmA6MOBSrDMD1Gd/BwFh+gfdiXp5rnkNR7vBZ0c8nPYI7qzKs008kgLxYcgK/2nj/xdzKhMaWJLlBcX0eYKBqFROCpM4kQALnFWA8fg4uajkpkQAJkAAJkAAJkAAJTHGBaRVA5oOz69atA581zJ9dHBgYOOLr6W/LB3kXLlwIL6+hZ3D19fVh/fr16OnpueB4/ER79uwRMpf7x2tubsaWLVvg5OQkBJT5oDF/8UHmM2fOYNGiRfD09JziXyFaPgmQAAmQAAmQwBUh0NMCGAeCVFfEmmgRJDBaAYaFkS9xzUmgxcjnJbc3N2D9qhV488Vnhh3ZNzAUdt7B2FNaj3b10Mza1Og4GNQcDu0vGdJ/VkoUbA09qCo6OuiZr48XsgMC8PMjgwPJOn9v/OAgxlM5Gwa1n7coEyJ9Kfq6BjKbVYnXYrPRGyWdlj+jfEA30yMGW74eyJyeE+eOaF0N9FXlQhu/IB9kuakQXjd8ZYGaEHs8teY1oa2rjxciE6TQdx0UPnekP4iXDNHCz+kif2z+QCr8/Ps0E9JO7hZ+zpibjJAuO5gcOGwtX45TRTtH+7ZG1c7e0wMxGSVgTCMHK2vj7sdvvO4b1XgTaRRXshnbVjw97BCPJ/4ev6leaH02kQDyUvOXiNjx3kSWetH6ikMdYXv3aUBXfdHmoIFJgARIQPi/cbZx4NIOEQYJkAAJkAAJkAAJkMAUF5gyAWS1Wi2cecwHc2fPng0/P78h9J2dnULAlz+XeKSgcH+nsQSQ+bZ8SeqQkJARX3d/sFilUmHBggVCu7q6Omzfvh3u7u5CALn/2rx5M5qami64xin+3aLlkwAJkAAJkAAJXEqBzoZLORvNRQIXTcDMiWDgZOhjxTCMUOLabDTieH4uPnj9BezftWXIWjhOhOi0eajuBQ6X1wx5HhYQCFeFK3ZvOwaz2TzoeWJMCDwVLMoODWQE8w08PNyQHRqKJYUl4AwDpak1gb741pbB33Ztso7DMAwWLp4FQ8ch6LUD5Yxd03+Kj1ts0WswCW39nF3golFh96aB85HvzHSHXcHAGbqLMhNxe4MWnNHS59xL76nEV91HsenQNuF2+rXJYDUbhZ8l0T/BUvl1UJtZJNp5oOAzB3S0ATcniPCTym1gzEDcrFjEqZ0BKYsD3RtwaN9Xk/pefVOi4Ot1/rN231z0DdZJR/531mQsKKWzEhtevmPYoR5IyMYfa260PptIAHl542OQHbcE8a+ki3Ozgf3/tQK6ob84cSWtk9ZCAiQwTQQYEUQLqSrONHmbtA0SIAESIAESIIEZLDBlAshGoxF84LWxsRH+/v7WIO25767/vGEbGxtcd911wrnDI1185nF/JjAfGOaD0j+++ktY85nD5yuJza9tx44dQlD43HaUgTyD/2TR1kmABEiABEjgUgqYDED3QADqUk5Nc5HAxRQwiyTWEtdmMMNO1d3eiq1rVuHFZx4e9nloVDzg6IWNhQOlpfsbOiuViA4Ix6mietTVDj5HOTTIB6GeDjh9YM+gcZ2cHJEdHYUlJ8og79NYn/UF++MrmQHP77GcScxfdg4OyJwVje76gexeO0d3GCMW45P6gdLNiT5BaC0W40Rhp9AvyEeJhR46mIuPCJ9dPV2RFRSExGrL8x9fJ4JleGHtO8Lt0KQYeLidhqGvBgqPcKwPuhebtE7wVdhBdMQLBfvNSA6W4F4UQdHSiOCkUGQaLdWYjkkOYefmdyf1lUZdGwVH2chBZIPvAtwY/fqkzvnjwWKgwY6n5w47R3bsbVhaf6f12XgDyPyJ3it2XQMYDBd1L2MeXMLB8XEToLd8l+giARIggUshwKUXgFFEXYqpaA4SIAESIAESIAESIIGLJDBlAsj8/svKyoQy0fwVHx+PmJgYsCwLk8mE48ePIz8/H3wwNyoqCikpKRckO3XqFPbv3y+0i4uLE8brLzPd0NCAXbt2obe3FwEBAZg/f/6I4/UHmvmS2ecGojUazYhnIPPnKvNBbplMdsF1UgMSIAESIAESIAESOK+AXgP0thMSCUxfAYaBUSSDjpWgjxmhxLXZjNPHj+LTZf/BptVDM2mVjs7wi05GcYsap+qah1hlxiWhq1mHwvyyQc883J2RGOqNhmNH0Nc9kE1sa2eLJQnxyD5dBYeugfOK1aEB+FKkxYv7tlvH8fTyQny8LzrrdlnvuflHo9YzDasbBgKOmd7ROLC2Cz09llLXVyd5IritBPomS4WBjJQYZKk52Pdoh6y/198JH1ZsR97JI1DY2yNpng8M3ZZM5pb0R/AfQ4Twc3JvCLZ/xcJVKcLDAfVQVZyAKsIbc+yDIdUyqLAvw7rV/5zU71LKbZ6QmvaOOOaB9BfwN6cbJnXOcwdz4RiUPDH8vw9vibwG/27+lbX5eAPIt0oKcOfGP160PYx3YOXTMjBGy7956SIBEiCBSyXAxXwBxu32SzUdzUMCJEACJEACJEACJHARBKZUAJnff15eHoqLi4VSc3ywlw/E8tnEfOCYLxXHB3H5ctP9gWC+T25urhBg5s8ivvbaayGVWs4AG2k8PiCt0+mE5y4uLkJW8UiBXn5uPjOaL619zTXXQKlUDnpNJ06cwMGDB2FrawtfX19UV1cLbVNTUxERYfkfcegiARIgARIgARIggQkJaHsAzUBga0JjUWcSuNIFWA4GkQwaRgIdM5DFe+6y+3q6sHvzGrz4zCNQ9wz9sxGVmIEeiRI7jg8OFvNjxIVHQG62xb6cwWcey2VSzE2JQHfVKbTVD5xvzP/bIjstGdlV9XBt7bAuoyc8CJ9CjVcPDGQfB4WGICxEiY66fdZ2qui5yJOFYX/L2X9/2NkhSBSAHWssVQU4jsXdac6QFVjOLraxV+D2uBjMrhomG5kB8nzNeHPT/4S2SQuTITVZSlqLYm/DE9JrYDQD6VI/bH7P8ousj6ZpEH0yFw5eTpgTEAWnHhEaXZqxatUTk/ZNULi6IG5uFVhj07BjsjYu+MXc1ahnbSdtzh8PJFq2BI21Q0s4LwyZjffbH7Q2H28A+Z+G5Qjc9fFFW/94BlY+4QAGk3u29XjWQX1IgARmngAb+CzYgGdm3sZpxyRAAiRAAiRAAiQwjQSmXACZt6+trUVBQQHa2tqEjtBepAAAIABJREFUwDEfLOaDw3xWsre395DXc74A8nDj8VnNCoUCkZGRCA8PF7KcR7pKSkqEAHVsbCwSEhKGbcYHr48ePQo+I5kPRPPZzvzYdJEACZAACZAACZDApAj0dgB6OmtuUixpkCklYOYk0HNS9LJimEYocV1zugQr//c2Vq3475C9qXz84RwQiQOVzWjq6Br03NdTBX83PxzJLUNXx0CGMd9oYWYsmPZG1JWesvbhf5k1e3YGltSfgappoBx2V2Qwlhu68NbBgezj6PgY+KpYdNQfsvb3TL4Rq/s8UKW2ZB9Hq3xhrLHD4f1twufYEBdk2HXAWHJM+BwXH44sVgGPlt4h+2oPdsJ/Dn+NqoYq+IaHICC4C/qeYii8YvC93z3YoVMi1t4N5d87ob7ajOwUBgtKd0Isl2BOShK8u2TocFdjxcqHJu374J0YAX/fdSOO1xJ5L+7x/9OkzffjgYL2/Be5G4d+B1L84vGFeiBYPt4A8qc1D0NcWnjR1j/WgR3+4gJWNPR88LGOQ+1JgARIYDwCjPsd4KI/G09X6kMCJEACJEACJEACJHCFCEzJAPJ47I4dOyaUwP5xBvJ4xqI+JEACJEACJEACJHBFCfS0AEZL0IkuEpipAia+xDUnQS8jHpZAp+nDwZzN+M//ewz1NZVD2sSmz0eDXoTc0upBzyRiMdKiE1Ff0Y7SktpBzzKTo2BvUqOysGDQ/bv4QPKZDvjXNVrvd0SH4gNNG94/NHCmcnJ6MlwcutHVZAkKi8RS2CffivcbBiompfuG40SOHg11lkDxTWmeUFXnw9hpyXbOmpuKayqHZlmb7eTYZnsGn+ywlPOedUMCzGpLQLEx4094Qx8KN7kcTid9cXA7cFW0BHe07YWotxfpc5IQ2m2PXncjVvzwKHSawQH08X7HIhdHw8lm9YjdV8z/FCts4sY7/Hn7JdXkYdN7DwxpE+oRhPWGgZLd4wkgO3N9eHvL9Rdl3eMZ1P5hD3A2G8bTlfqQAAmQwKQIMLax4NIOT8pYNAgJkAAJkAAJkAAJkMDlEZgRAWS+ZPS2bduE8tLz5s27PNI0KwmQAAmQAAmQAAlcLIGuRsBsvlij07gkMLUEGFY4L1nDSaAFN+zam2oq8d3nH2D5O/8e8jwoLBpiNz9sO14BrX7gfGK+YWp0HIxqDnn7B5dCTogJgUrBoezQgUHjZWWmIbtTjdCqOuv9tpgwvKduxv+ODJxLO2teOmy5OnS3lQvtHN19oQ5aiM/rLX+uZWIxEp0isPUbS1lrR3sZbo6ygeiopRR2SHgAshxcEdgwNJBcH+KAv21eBo22DzGzEqCUH4DR0A027g48Ll4k9E81BGHrChHCvCX4nX0pHOsrEZMZg4ReF+hdWXy//19oqj05Kd+D5Fu9ITMPZGOfO6jZIxnXJX40KfP8eJBkzRlsfG7oOcseSjfsEb1pbT6eAPI94v24cdOTF2XdYx3U7v+8IFKuHWs3ak8CJEACkyvASiFaMDm/fDS5C6PRSIAESIAESIAESIAERiswIwLIfPYxX/Z67ty5sLGxGa0NtSMBEiABEiABEiCBK1/AZAS6m6/8ddIKSeAyCJg5MQycFH2sBIZhSlwb9ToUHNiFt196FscLjwxaocLWDsHxGSjt0OJYdcOgZ2EBgXBVuGL3tmMwn/PLGyGBPghVOaDswECWMd/xpvQUZPfqEF0+kN18Ji4c73bWY0XBQevY86+aBU5zAn09lrOCPUIScdo5ERsbLRUGgt08YNvpin3bLCWy06PcEM80wlBuKaV93exk3FqtHiJtcLfHd5qTWJO7AS5eXohKkkHflQuFTwJW+vwc+3R2SFN4Y8vbCkjEDB6L60DA6QIEJQZjlskHJgcOW8s/xqmiHRN+i3JHRyQsbAZrrBl2rGMpT+PPrndMeJ4fDxDMGnHgyYwh48qlchTZLbfeH08A+RXtMnjtXTnpax7rgLa/9IbYY81Yu1F7EiABErgoAlzmKTDygIsyNg1KAiRAAiRAAiRAAiRw8QVmRAD54jPSDCRAAiRAAiRAAiRwmQQMWkBtOSOVLhIggZEFzCKpUOJazUiGbdTe1IB133yKt158dsjziPhUaG1csPXY6UHPnJRKRAeEo7SoAXW1luxg/nJ3c0JSuA+ajuVD3TVwtvI1qUnI1puQWDpQQrspPgJvtlXjq0JLqU+RWIwFi9Kgbc2FQW8pW62KW4TdXADy2yyB5BSfENQXMCg9Yck4zsrwgNPxvTDr9VD5eSLL2xcxNYPPdObblQbb4P+tfUvok3ZtMjjNRrAiCapTHsE7+iBE2DujZYsryk6YcX+aAckn98IjzAtzlCGQg8OBno04NAmBUq+4cAQErB/2PTCcFH9dtA5HRW6T+nWWMAzqn0oZdswS9y8gMrLCs/EEkD8r+z24qoHzsCd14aMcTHGXDyQBI5cHH+Uw1IwESIAEJk2Ai18LxvmaSRuPBiIBEiABEiABEiABEri0AhRAvrTeNBsJkAAJkAAJkAAJTK6Arhfo65zcMWk0EpjOAgwjlLjWshJoGNGQnZqNRhTn5+LD1/+J/bu2Dnru5uEFj9BYHKlrR/WZwb+4kRmfjK4mDQrzLWWo+UsqlWB+aiTU1afRUjdwfvKC5AQsAYe0kjJr24aECLzaXIHviy3nKSudnJCeHoGu+p3WNu6pt2JllyNaNEbh3iyvaOz4th0GvQk+Hna4xg9AUZ7wbF56PLLajJBpBpfh1vg64uP6vdh77ABCE6Ph4V4OQ181kHA3nuTmw14igX9dAPasA7ISRbihfBvsPZSYExID524RjkkOY+fmdyb8DYm4OgbOih+GHac7NAs/DV464Tl+PIDT14/j1NHtQ8Y97LscDr1y4f5YA8gBoja8sDlr0tc6lgFtfuINaRRlHo/FjNqSAAlcfAE29DWwPkPPnr/4M9MMJEACJEACJEACJEACkyFAAeTJUKQxSIAESIAESIAESOByCWi6AO3QkrWXazk0LwlMKQGWg0EkE0pc62HJQD336m5vxdY1X+PFZx4Z8iwmdS5aIMPekoFsYr5RXFgE5LDFvpziQX0WZMSC7WxG3amB85NnJ8QiWyzDnOOl1ra1iZH4d30p1pcUCfe8fH0RG6NCZ91u4bNc4QBx3I34qN4S/FYpHeFl8kHOeksG9IIED4Sry6GvrYbSRYmsiHCkVQ39JZP8ABavbvgANnZ2SJrvC2N3DhT+qfhUdRcO6RRIZwKx+X9ipIdKkG3Ih626A3PSkuHbJUeFfRnWrf7nhF910i1+kGP4sthr5izD23aZE57j3AGiCr9HzldD150T8h682pVC07EGkH8n3omFm/4+qescy2CyRSrI0zYCZssvFdBFAiRAAleKAOvzB7Chr14py6F1kAAJkAAJkAAJkAAJjFGAAshjBKPmJEACJEACJEACJHBFCfDlq/ky1nSRAAlMSMDMSaDnJOhlJDAxzOCxzGacLi7Ap8tewaY1qwY98w8Kg0IVjJzSWnT19lmf+Xqq4O/mi/zccnR29FjvZyZHwt7ch8qj+dZ7qbFRyFbYYVHRSeu9qqRIvFhdgq2lx4V7IRFhCAm0Q0fdfuGzi3cIWnxnY1W9Sfgc5+UPdZkNCg+1C5/vznSDomCX8HNyUhSy9FI4dwysj7/fGeSEt4pW42T1KSQuTIbMtBEiqQKlSQ/hvzp/JNuqsO8jezjJRXjQuwbuVSeROicJ4d32aHRpxqpVT0zIXMoHr6/pAmuoGDIO6xyGxWlfT2j8H3dOaT2JDa9mDxlzXeQbCGt2F+6PNYD8pvo1uOYOn0k9qYsfZjBpmhtsFucCho6LPRWNTwIkQAJjFmBcrgMXR6X1xwxHHUiABEiABEiABEjgChGgAPIV8iJoGSRAAiRAAiRAAiQwLoHuM4BpcInacY1DnUiABKwCJpFMOC+5lxEPUenr6cLuTWvwr2ceRq96IDAslkgQmTwXlWoT8isGylWLxWKkRyegvqIDpSUD9+Ojg6GyE6E874B1jvjIcGQ7OuG6oyes9yqSovB8RRF2lVvO2I1NjIO3uxkdDZYzk1UR6Siyi8aOZsv5yJk+kTiypRdtLVqEBzhhrnMvTMcLIJFKkJWWgAWVPzobWS5BjlMXPtz2OXzCghEYooa+pwimxGw8zc5GkK0DdPs9UXzYjL+k9iLiVB6iM6KQ2OeGDnc1Vqx8aELfHM/oUAQFbxx2jIqEP+L/PH85ofHP7Rxv6sHWZxcOGW9lzEtIauDrf489gPzFiSVgGmombY2jHUgc4QTbn54E9APfqdH2pXYkQAIkcCkEGJswcBnHLsVUNAcJkAAJkAAJkAAJkMBFEKAA8kVApSFJgARIgARIgARI4JIJdDYCMF+y6WgiEphRAgwrlLjmz0vWMtyQrdecLsGXH72Fbz77YNCzsOhEmBw8sKno9KD7qdFxMKo55O0fKGMdHOCNMC9HlB2wlKjmr8jQYCxxc8NPCgYCyaeTo/CP0gIcqLKcm5yamQIn2w50NVsylFWJ12Kz0RslnXrYy+WIUoRg2/eWstbXpXjCr7EIhtYWREaHIEumhE/zQPCbb9MU4ojnd36Eju52ZN6QAKi3QBGYiQ/d70Cx0QaxHcHI+ZbFL1KBuadyEBAfhDnwRa+7EZ+tfhTavsHjjeV7ErYoBq52w2fxvnjVauyQ+I9luBHbqjig8InUIc8/TPgH5tWECffHkoEcK27Ak5t+NilrG8sgnMoW9r9tAnSWXyqgiwRIgASuSAFGDNHC3ityabQoEiABEiABEiABEiCBCwtQAPnCRtSCBEiABEiABEiABK5MAZMR6G6+MtdGqyKBaSZg5sQwcFLhvGQDBpe41ml6kbtzC1597q+or6my7tzJ2RU+kUkoau7G6QZLMJe/wgIC4apww+5tRTCbLb8A4ubiiOQIXzSdKIC6w3JmcUigP7K9vHB7viVIzF8lyVFYeiIP+XXVwufZ8zMgZ6qhbrecxeyafjuWt9ihz2BCuIcXRM2OOLirFTYyMW5PdICkYI/Q7iezU3Bj9eCgr9HFDmvN5fhm7xpEZyZAqTgIkZjFsfgHsFzng3SJPza/L8W1sRJkNe2CytcJc5xDIbYT4Yf9/0Jj7UAJ7rG+/sRbAmGDrUO6af2vwc2RL491uBHb6/9zMzrbGgY9fz3xCdxQHS/cG0sA+WFuIzK2vDhpaxvNQKyNGA5/1gL6o6NpTm1IgARI4LIKiGaVATLfy7oGmpwESIAESIAESIAESGB8AhRAHp8b9SIBEiABEiABEiCByy9g0AHq1su/DloBCcwwAbNIKmQl97KSITtvqqnAd599iOXv/nvQs+ikWegU2yHneLn1vpNSieiAcJwuakBtrSXALBGLsCAtGuraMrTUWkoj+/l6I9vfHz87UmztW5wShaeKDuB4Y51wb8HVs4HeImjVLbBzdIcxYjE+qWeFZ2m+Yag4YEJleQ8Sw12RKm2FofQ4/IN9keXqibC6wWWtK0JssXTNG3BWqRCdLIe+Kxf6pF9iKZOOBHt3FH/pCA+5GL+Rl0Bl6sKcsBg4szJsK/8YJ4t2jOvbIJbLkXy9HpxxaFZtTuYreEF59bjG/XEnv62v4fDOzwfdfi7pEdxVlSHcG0sAeVnXC1Ae2jwp6xrtIMpnpGAMA2XPR9uP2pEACZDA5RDgEreBcZx7OaamOUmABEiABEiABEiABCYoQAHkCQJSdxIgARIgARIgARK4bAL6PqC347JNTxOTwIwXYBgYhRLXUmh+VOLaqNchf38O3nnpWRwvyrdSefsFQekXhv0VTTjT2W29nxmXhK5mLQrzBwLMCzJiwXY1o+6kpeS1p6c7skNDsCT/BFiTCWAYFCZH4PGCvTh9pglSmQxzFyRD07wXRqMObv7RqPVMw+oGyznpmZ4x2Pp1i/DzLemecDt9EKZeNa7KTERWgxac0WRdj9bbEZ+35GFHwS6kXZMMTrsRNsHz8K7rbVBLXCAr9MapQwz+HNkK/6pjmDMrFX4aBXJ7NiJv78pxfTXcI4IREjY0IMvaeeH22d+ji5GOa9xzOyWU78KWj/48aJzHEn+H31YvEu6NJYD8ZcEdQNtAZvmEF3eBAZRP2oMx51zsaWh8EiABEpg0AS7yIzCe2ZM2Hg1EAiRAAiRAAiRAAiRw6QQogHzprGkmEiABEiABEiABEphcAW0PoBkIQE3u4DQaCZDAmARYEQwiS4lrPSyZv/1XW1M91q9agbdeenbQ/diMhajXsjh42lKOmr/iwiJgw9hi786BbOOMpEg4QIPKo0eENs4uTlgSFYnsY6ch02oBsRhH4kPwl0M5qGlvhbOrK1JSQ9BVZwk2qqLnIk8Whv0tOvg5u8BFo8LuTWfg5qzAjSEisIW5cFW5IiswCInVlvLZ/VdRoBgvr38PIQnR8PSoBCfqRX7MfVih80KKJhjbvuTwYJoeCSf3IXlOAiK7lSiWHMaOze+Mia+/cej8GLgph56H3BjzW/zC58FxjXlupxR1PTa8cMugce6PvweP1t4k3BttADlTUoGHNv5qwusZ7QAOf3UGyw0t8T3a/tSOBEiABC6HABu4FGzA05djapqTBEiABEiABEiABEhgggIUQJ4gIHUnARIgARIgARIggcsloOnrAGs2gzWbwBkNYMwD2YOXa000LwmQAGDmJNDxwWRGDNM55yWbjUYUH8nFf19/Hrm7t1mpgiNiwbl4Y/OxChiNRuG+j6cnAtz8kZ9bhs4Oy1nFcVFB8LYXoyzPUsLYzt4OS+LjkF1aCftuNSCXIS8qAH/M3Ybm7i74BvgjOtIdHXWWc489k2/ED30eqFbrkegThLbjEhw/2oHZse6I1tfAUFWOzNRYZPWwsOvRWtfXE+CEZac2orSpEskL/GHs3glNym/wD3MK0uW+2PyuHHcmcbimbDsi0yKRrHVHpUMZ1v7wz3F9HRJuDoaCGZqJ/N+FX+IbWeS4xuzvFMHosfupWYPGyI69DUvr7xTujTaA/BjzPRK2vT6htYy2s/0f3cHJNo62ObUjARIggStGgFX9EmzE+1fMemghJEACJEACJEACJEACoxegAPLoraglCZAACZAACZAACVxRAp3aHuhNeuuaGDBgGQYc/98AOJjBmvgAsxGcyQTWZCljSxcJkMClEzCJLSWu+xjRoEm721uxdfVXePHZP1rv29k7IDA2DSVtGpyobRTui0UipMckor6iE6UlljORg/y9EO7jhPIDe2A2myGTyZCdmoQllfVwbuuA2VaBA+G+eGjvJnT29SI8KgKBfnJ01OdCJJbCPvlWvN9gKQed6R2FA+u60NNtwB2Z7rAvyIHCXoGs+BjMrjwnG1nMYZ+HFsu2fILEBcmQmTfCJnQRXnW6BXY2KtSudYGvVIyf9R1CuJ8j5rB+aHY5g6+/fnzM2KxIjLRbOHCG44P6mrxm4fq4d8c83rkd7FgGFU+mDBrj5shr8EqzJZt4tAHkD1qXwvborgmtZTSd7e5XQeSwbjRNqQ0JkAAJXHECjNNV4BI2XHHrogWRAAmQAAmQAAmQAAlcWIACyBc2ohYkQAIkQAIkQAIkcEUKtGu6YDRbshVHe7EMaw0wszCD689gNpvAClnM5tEORe1IgATGIsBwQolrLSuB9tzzks1mnC4uwCfLXsHmNausI0YmpKFP7oRtx8qs91Ki42BSc8jbbzkT2cVZidQofzQfP4qejnawLIvsWelYUtcMz+ZWmB3ssSdEhQd2roPGoEd8cgI8XXXobCiAo7sv1EEL8Xm9GS52dggSB2DH6jMI9FZikUoP87HDiIsPRxZjC49WtXUNLSGOeGnfCoic7RAUqoZI3Ib9kb/DNsYf7uV+aDgqxv3ulYgU92COWxgM9n1YsfKhsUgJbV1DAxEWObRk85HUf+BJl8ElqMc6uOKTB1B1Ks/abWHILLzfblnjaAPIK3NvglltyQy/WJftr70hdltzsYancUmABEjgogswNmHgMo5d9HloAhIgARIgARIgARIggckXoADy5JvSiCRAAiRAAiRAAiRwSQRa+zpgxuQGfBlrBjNlMV+Sl0iTzEgBMyeGnpNCw0pgOKfEdV93F3ZtXo1/Pf0w+notQVsPlQ/cgqKRV9uGutZ24V5YQCBcFW7Ys70IJpMZIhGHhekx6KurwJmaKqHNz2ZnILu5HX71TTA5OyLH3w2/32Y5Wzh9dioc5C3oPnMSHiGJOO2UiI1NekSrfGCstcfhfW24OskTQe0lMDY1Imt2ChZXDZy3blIqsFFShy93fYvMGxIA9RaoU+/D86YEpJmCsOUTER5P7UFC6ynMiYqDrZzF56sfhaZvbAHX4Lkx8HAafB4yK7XH/fPX4jSnHPd3Jzzvc+z54TVr/2S/OHypflL4PJoA8mLJCfxq4/3jnn80HRU/84HEb/VomlIbEiABErhyBTgFRPM7rtz10cpIgARIgARIgARIgARGFKAAMn05SIAESIAESIAESGAKCvBla1s1l+d/kOMYFuy5ZbL7s5jPlsmmLOYp+IWiJV82AZNICh0nRS8jHrSG6tMlWPnRW/jmsw+s92PT5qHZKMW+U5XCPScHB8QERqC0qAG1tWeEe/PTYyDqaUFtyQnh8+2Z6cju6EZIdT2Mbs7Y7uOMB7ZZApNzF2ZCaiqHuqMGqrhF2MUFoKBNj3SfCJzYrUNzfR/uTneBrGA3QsIDkOXgisCGgUByTYg9nlr7OqIz4uFomwdJUBpetL8JvjJ/bHvHFr9OMSOzdBfmzE2Ft9gOP+S+hMYay7pGe8XfFApbbvD5vx3hd+OuwCdGO8SQdilNhdjw5m+s90M9grDeYDmveTQB5KXmLxGx471xz3+hjja3eEMaQZnHF3Ki5yRAAlNDQDS3GRA7To3F0ipJgARIgARIgARIgASsAhRApi8DCZAACZAACZAACUxBAb50NV/C+kq8+HOYLQFm/jxmgC+VzZpM4IQy2UbhTGa6SIAEfiTAMDCKZNBwEmgxcF6yrq8XuTmb8eo//or6umqhU0BIBOQegdhxsgpqjU64lxmXhK5mHQrzLSWv0xMj4MhqUVFwRPj8k4xULFFrEFleA6OHGzar7PHw9rXCs4WLZ8PUnQ9dXwfcU2/Fyi5HdBsZJDlFYOs3LYgJdkamXReMJ4tw3exk3Fo9UNJa76nEV91HcaiuGNEpthBLGpET9hscl4Sic6c7QjkRbq3dgeT0GERwLthW8TFOFu4Y0+tPv90WIkPhoD5fz/sIHyqSxzROf+NEfQc2/32xta+70g17RW8Kn0cTQF7e+Bhkxw+Oa+4LdZJfrYIsmc48vpATPScBEpg6AlxaARjbqKmzYFopCZAACZAACZAACZCAIEABZPoikAAJkAAJkAAJkMAUFNCbDOjUDmQCTqUtMHxQ+WwWszXAbObPYzYJgWbhLOZJLs09lXxorSQAVgS9yFLiWg/WCtJUU4HvVnyA5cteEe7JZHKEJc1CebcRRyvrhHtxYRGQM7bYt7NY+BwbGQQfpQRlB/cLn69NS8YSnRHxpZUweHlgg5sCf9qxDgpbW8yaGw91Qw5kNnYQx92Ij+pFCHJzh12nG/Zta8GNaZ7wrs6Hu9IGWV6+iK7ttK7tRLAML6x9B2nXJIPTbkRX2gN4g0lESFMguoul+JWoGCn+DkhhVMjt2YS8vV+O+kU7B/kjPGYnGJisfRi3WFyTvGLUY5zb0J8z49ATadZbcokMRfYfC58vFEAWM0Z8uvNawGgY19zn6yTNcIfNor2AcWr+3T7pIDQgCZDAtBDgEtaDcbp6WuyFNkECJEACJEACJEACM0mAAsgz6W3TXkmABEiABEiABKaNgNaoQ7duIAtw2mzs7EYsWczs2QxmSxYzxweXKYt5ur1q2s8FBMycBDqRFH2MGKaz5yUb9Trk78/BWy89i5KifGGE8NhkGOzcsLnotPDZx9MTAe7+yM8tQ2d7DwL9VIjwcUZ53j6YjUYsSk5ANjiklpRB56vCWicZHt+5Hm4eHkhKCkRnXQ5cvEPQ4jsbq+pNSPEJQX0BizN1OtwSZQPR0X2Ylx6PrFYTZFq9MGevvxM+rNiOdrkWXl7VYP0j8ZziBoQxwcj7So5HQ5qQoVBjjjgAJaLD2LH5nVG//6DZMfB0GXwe8smkx/Cw+89HPca5DbueWwCdZuDv0BPuX0BsZC8YQL5Vko87Nz46rjnP10kc5QzbrGJA3zDpY9OAJEACJHA5BbjID8F4LrmcS6C5SYAESIAESIAESIAExiFAAeRxoFEXEiABEiABEiABErjcAn0GDdT6vsu9jMs2P8OXyGb4Etl8oPlsgPnsWcysyQjuImQHXrbN0sQkcFbAJJJBy/HB5IES121N9Vi36lO8/dJSoZWLmwe8wuJR0NiFiqYWiEUipMckoaGiA6dKauDs5IDUKH+0nCxCd1sb5iTEIVsswezjp6H198YPDiI8nbMRAcFBiAhzRkfdXqgiMlBoF4WdzXpkekUj59t2JIa6IIFphG33GWSFhyGt6mw2MgPk+Zrx390rkbIoCFJ5LbaE/AKNkhgc+tgBv47QYKGuHHM8w9EqrsLaH54f9fuNuzEcdqL1g9r/7eqNOCBWjXqM/oaea55DUa7lLGj+OuS7HMpe+QUDyP80LEfgLku28mRdIh872P2qHtBZgv90kQAJkMB0EmCDnwfr99fptCXaCwmQAAmQAAmQAAnMCAEKIM+I10ybJAESIAESIAESmG4CfPCYDyLTNbJA/1nM/UFmrj/AbDYJAWbGPFAOlxxJYEoJsBwMfIlrRgIdwxeCh5BVXHzkAP772vPI3bNduBedMhsdrC12nSgXPqdEx8Gs5nBwfwlYlsWizFho6yvQXF2FtNgoZNvYYuGxU9AE+uIbBfD33ZsRGRsNf28xOuoPQpV4LTYbvdHJ2MLH7IOd684gK8MDTif2ITkmBFl6CZw6LH82YjB/AAAgAElEQVQvtQc74dXDX8Mx3AVy8ya0pT+EVbIMIE+FaCODm1oPYk5MHBhJF75e9fio+dOylBAbLec681dv0E24LWz0Qej+fnElm7FtxdPWcXJC3oNXu/KCAeRPax6GuHTwecyjXvwwDVl7CRz+2AfoJm/MiayH+pIACZDAZAuwPg+BDbUcvUAXCZAACZAACZAACZDA1BGgAPLUeVe0UhIgARIgARIgARKwCvDlq/ky1nSNX2DYLGaTGazZKJTKpizm8dtSz0snYObE0HOW85L508P5q7utBVvWfIWXnrWUWvYNCIG9Twj2nG5AW48aYQGBcFW4Yc/2YzCZTJiXHgNxTytqS44jISocSxwccU1hCXpD/PGVxIB/7t2KxNREuDv1obOxEK7pt2N5ix1C3X3RW26D1hoDrvUDJKVHkZWagAWVXcK8Zjs5ttmewfbawwgK14Dx88fT8usQ1R0KnJDhzq4DWJgQASc5gxUrHxwVmqOfDyITD4IxD1Rg2Dz7DfzHfv6o+vc3SumsxIaX77D2WRv5BsKb3c8bQHbhevHWlhvGNM+FGiufEYMxHLxQM3pOAiRAAlNWgHG/E1z0+M6sn7KbpoWTAAmQAAmQAAmQwDQQoADyNHiJtAUSIAESIAESIIGZJ9Cp7YHeZDl3lK6LJ8Ay/DnMw5TJFgLMRspivnj0NPI4BEwiKXScFL2M2NLbbEJp8VF88s6/sWXdN0LWcUzafNRoWBwqq4aTgwOiAyNQeqwBdTVnkJYYASdWh4qCw4gKC8ESF1fcdPQE1GGB+JzT4OV925ExJw320ibA2AVjxGJ8Us8i0ycS+Vt7EePtiAh1OUIcpbhdqoR3c4+wjPoQB/xt8zIkXhUBhX0N1gbei27Eo2yNHe5zKsdVfnYIsnXA56v/BE1f9wV3HpARDS/3gfLTrDIA12V8ByPDF7Qf3RUDDXY8PdfaeGXsS0iq9ztvAPkeyX7cuPHJ0U0wilbKp2zBmHaPoiU1IQESIIGpK8A4LgSXuGnqboBWTgIkQAIkQAIkQAIzVIACyDP0xdO2SYAESIAESIAEprZAh7YLBpNxam9iGqyesZ7DbAkyczCDPZvFzJlMYE2GabBL2sKUE2BYGEUyaDgxtLCcl9zX3Yldm9bghacfgqavFyGRcWCdvLGhsFR4nhmXhK5mHQrzyxATEQhfRynKDu5HaFAAslUqZOUfR3dEED41q/HagZ2Yt2gWRPqTsHN2Rq1HGnZ0iBFtG4Jt353B3ZluUBTsws1zUnBDlSWIbHC3x3eakyhnG+FkdxiNifdiu81cnFrlhN94deJ6xz4k2nvhh9yX0Fhz4oLkMTdEwEG8ztquJu4B/Nbr9xfs19/AhWNQ8kSKtf2H8X/HvNrw8waQX9G+C6+9X416jvM1dHjMCSy7bVLGokFIgARI4EoWYGyjwaXlX8lLpLWRAAmQAAmQAAmQAAkMI0ABZPpakAAJkAAJkAAJkMAUFGjTdMJEZ/hOiTfHMSzYs1nMQoD57FnM/QFmxmyeEvugRU5NATMrEs5L7hNKXFsydKtLT+DL/72Fbz/7EA5KJ/hHp+B4ay9O1jUhLiwCcsYO+3Yeg7+vJ6L8XFGZtw8+Kk9k+/vh7iPF6IwMwXJDB97J24NFi2dB33EIriEJyJOFoV3kAvEZJ3RWmTDXpQ++ujZkuXoirM5S1ro02AZvH/oaMan2MPur8KryFtgd90FSnxG3i2swSxmInOrPcLLQco7z+a7ULBdIjAPln99Y9C3WS4Mv1M36XLRsCRprS4TPryU+gRur488bQP6s7HfgqiwB94lcDo+6g5VunMgQ1JcESIAEpo6AxAOiOTVTZ720UhIgARIgARIgARIgAUGAAsj0RSABEiABEiABEiCBKSjQ2tcBMyjwOAVf3ZAlswyfvWz5DweAFbKYTeDMfAYzZTFPh3d8pezBzEmg44PJjBgmMND19eLAzk34z//7KxrrahCVmIEeqRI7isvg4+mJADd/FBwsA/8rEGkxgWg9eQy2UhGWhAQj+8hxdESF4ENNK74sPYaMWTHort8Bz+Sb8EOfGzydglBx0IQIJzv4NR3D/FAf3F6vETL0Nb5O+Lh+D/QqAxzc6vGt3z3o60mC7XEpfmEqxGxVOE5270Deni/PS+fgpUJMWiFgsgSnDb4LcGP066PmDtrzX+Ru/K/Q/rmkh3FXVeaIAeRAURv+uTlr1GOP1ND+DypwdgOZ0xMekAYgARIggStdgBFBtHDg3Porfbm0PhIgARIgARIgARIgAYsABZDpm0ACJEACJEACJEACU0yADxzzAWS6Zo5AfxazNcBsNg8KMFMW88z5LkzOThkYz56X3MdYSlw3Vlfgu88+wMfLXoHK2x/OgZE4WHUGZ7rVyIhJRENFJ0pP1uKqWbHQNlTB1NuNJZERyC46hZ7wQLzX04RNTTWIj/eFujkX9sm34v0GKTI9Y7B3TQd+msifiXwSWYFBSKjuFObMD2Cxpn4/VF41qI67DXnihejYosS9pqO4OSoYbdpi7Nj09nm37J8WBW/PNdY2+zP+hb87Xj8qpqSaPGx67wGh7WOJv8NvqxeNGED+nXgnFm76+6jGHamR3W+9IXIZWOuEBqPOJEACJDCFBETzWgCRwxRaMS2VBEiABEiABEiABEiAAsj0HSABEiABEiABEiCBKSbAl67mS1jTRQL9AsNlMQslsvksZqMRrJnOy6ZvywgCLCeUuNYwEugYDkadDkf278TbLz6DkuKjiE2fj0aDGAdOVSElOg5mNYeD+0swLy0Gkt42dNXXIDs+FktOVqAvyBdvd9QhV9OBsGAlGEMteoIWYq/WGa4aFdRVQKq0BamOYmR1s7BTa9EZ5IQ3C3+AW7wMCHLDJ04/ReN6F/zWrhlZPrYQMc1Y+8Pz53190ddHQilZK7RhbVxx79zVaGAVF3zlyZoz2PjcDUK7++PvwaO1N40YQH6z9zW4HvjhgmOO1MD2Hh+IfVaPuz91JAESIIGpLMBlngQjD5zKW6C1kwAJkAAJkAAJkMCME6AA8ox75bRhEiABEiABEiCBqS5gMBnRobWUbKWLBEYjwPAlss+Wyh4ui5kzGgAqiT4aymndxsyJoedk6GPFMIJBW1M91n39Kd5+eSkCw6IgdfPHtuOV8PP2gavCFXu2FyM5LhTOIgMaTxYjOzkRS8rroPNX4Y3WKpRwevh6spDZmnHaKR7NYj+0n5AgRC6DZ+UR3B0XidlVnYBcghynLhwxnoSLbws+U92F3toUZLRp8HPXPrjLzfh61WPntU/JcofUuF9o0xL5C9zj/+gF31Uwa8SBJzOEdtmxt2Jp/V0jBpC/OL4ETOP4zvC0uc0H0jAKHl/whVADEiCBaSvApRwAY580bfdHGyMBEiABEiABEiCB6ShAAeTp+FZpTyRAAiRAAiRAAtNaQG8yoFPbPa33SJu79AKWADN79hxmgO0vky1kMRuEbGa6Zo6A6WyJ615GDLPRgGNHcvHBa8+jKP8gQuIzcLpLj9oONWICI1B6rBGOCgX8nOSoPJyLJZnpyK5tgsnbDa82laPOXgxXh24oPN2xiwmAjSIUR7f24qZgGRLZDmRBAfe2XjSFOOLdE6vhHdGL8phrUaC7Ch7FEvzWoQERzkqsWPngiC/AzsMdsZmnwJhahTafzv8Un9nEnfeFSRgG9U+lCG1ujlyMV5p/PWwAOU7cgCc2/WxcL19+rRdkCZbsaLpIgARIYKYKcAkbwDhdNVO3T/smARIgARIgARIggSkpQAHkKfnaaNEkQAIkQAIkQAIzWUBn1KNL1zOTCWjvl0GgP4uZ47OZ+VLBMIMzmcHCBNZkhCWLma5pJ8CwwnnJGk4CLUTobmvBltVf4aWljyIiLgU6hSu2HDuNzLgkdJ/RoeOMGtH+bqg6vB93piYju6kdjKcz/l13Cl0edlBwtVCExGFVlwsC5OHQVrKI1dfgZj9XLK7sgtHFDmvN5WhwqAPCXPGdw91gdjnifvlpzPNW4esNj0PTO3wFBt/kSPh6W4K1Zs8UXJfw4QVfh9PXj+PU0e1YEJKJ/7Y/PGwA+WFuAzK2vHTBsX7cQDbbA/J5OYCpd8x9qQMJkAAJTCcBLuYLMG63T6ct0V5IgARIgARIgARIYNoLUAB52r9i2iAJkAAJkAAJkMB0E9AYtejRUUBiur3X6bAfluEzmM8JMJvNQiYzn73MB5gZymKe0q/ZzIpgEFlKXBvMQOmxAnz87r9RePgAPELjcKSuHY5O7rCBHYoLqpARG4TW0mJcExaE7PZuiF2VeKHqBEz+TmA0xZDGLkYuAmCqc0CQWYQkbQ1ut3dBQEM3KkJssfLMLrgFdOAL33tQlxuL+/SV+FmACjnH30VD9fFhLaOujYKjbI3w7FjK0/iz6x3nNY8q/B45X/0TSX6xWKl+atgA8rLOF6A8vHlM704S5wLFzUcBffOY+lFjEiABEpiOAmzEMrCqX0/HrdGeSIAESIAESIAESGDaClAAedq+WtoYCZAACZAACZDAdBXoM2ig1vdN1+3RvqaxAJ/FzJ09i5nPYuZgBstnMZuN4Ex8JjNlMU+V128WSaDjpOhjxFB3dyFn02r866mHEBKTjFbGBlUdGgS4+6HgYDlSIoOga6pBuqcLlvRoIHW2x3NlhZCFuUPK1KI9YDZqRaEo22fAYlfgOkcGt1SrofV2xIqmfTD4t6A0egGONF+F+TWd+IW7BKfqVqOkcPuwXMm3qSAz7QEjkuLPi9ajiHMdkTWl9SQ2vJqNEPdAbDC+MGwA+cuCnwJtLaN+NSJ/B9jdWwXoKkbdhxqSAAmQwHQWYENeBOt74bPpp7MB7Y0ESIAESIAESIAEppoABZCn2huj9ZIACZAACZAACcx4gV6DBr0UQJ7x34PpCnBuFrMQYO7PYD57FjNjNk/XrU/RfTEwimXQsRL0MSJUl57Alx++icMH98JWFYxdp2sRGxqDhooOeDgoIe1rR4ydHNlaA2yUtlhacggucd6wtdfiqCIKei4CqBQhorMUvw3wRnRNJ4oCxcgxHAYT7YZ1knsQXMTiD659aO/IQ96eL4a4KVycET+vFoyxAd2ht+Onwc+OaBtv6sHWZxfC3cEVe8VvDQkgz5JU4MGNvxr1u2EdZXB4qAvQFY+6DzUkARIggekuwAY8DTZw6XTfJu2PBEiABEiABEiABKaVAAWQp9XrpM2QAAmQAAmQAAnMBAE++5jPQqaLBGaiAMMwZ8tkW0pl92cxc2YjWMpivrxfCZYTSlxrGDF6NFoc2LkJr/z9r/AICEVVrxmcjTNMvRzQB7iIDAgSmZBtYmBnJ8ffSg7BI84TNu4KbDX6QqIJRUAfg+vk3chqMUKvssfyuh0QhbZjQ8hvISoIwTOubRAbq7Fj09tD9u2dGAF/33XC/TVz3sPbdhnD2qg4oPCJVMgkMhyz/3hIAPkx5nskbHt9dK4MA+UzLBj9odG1p1YkQAIkMEMEWN+HwYb8e4bslrZJAiRAAiRAAiRAAtNDgALI0+M90i5IgARIgARIgARmkECPvhcag3YG7Zi2SgJjE+AYFuzZs5gHZTGfDTBTFvPYPMfT2sxJoOek6GXEqK+pxLcr3seBvTsBpSfKu4xws3NHa3U3/J3l8DKokS2SQKmQ4MXqYjgF20Lk443DXDQaj3KYL+nDLz3tkVrfg73uvTgqPYrCiFnIOzYfT0vbkOCiwdofnhuyzIjF0XC2WQ3WORyL074acRv6/9yMzrYGnHD/HPcFzRrU7oPWpbA9umtUBMqnFGBMe0bVlhqRAAmQwEwSYFW/Ahvx3kzaMu2VBEiABEiABEiABKa8AAWQp/wrpA2QAAmQAAmQAAnMNIFunRpao26mbZv2SwKTJsBaz2Hms5kBVjiL2QROKJNtFM5kpmvyBEwiGXScBN16E47sz8EbLzwFGxcvHG3qgo9nME4V1iE+0AtOPa34hY0tnGxEeL35NOTuBpiDY1HGxEJSKcYC5gx+YZbC5CbD1517oEtxw5run+G6kjO4I1SEH75/asiik271gdycg/KEP+J+z18Ouym/ra/h8M7PcchvOf7ktWBQm5W5N8Gs7rkghvJxRzDM8GcyX7AzNSABEiCBaS7AuN8JLnrFNN8lbY8ESIAESIAESIAEppcABZCn1/uk3ZAACZAACZAACcwAgS5dD3RG/QzYKW2RBC6PAMMHlc9mMVsDzGazJcDMZzEbDWBAZzGP+e0wLIx8iWtOgobGJqxd9Ql2bd+MLrE9dGJHdDZq4G3vAFlbPX7n6AgXuQjvd1XDLG9BW1AmzmijENRhxhKlCXM7jFiLUlS6ncLO8IcQnq/E7z11WLP+sUHLkiuVSLiqBayhGi9etQY7JH5Dlp1QvgtbPvozdoa8h6Wu11qfXyM9jl9ueOCC23T4kytYyeYLtqMGJEACJDBTBRiXG8HFfTdTt0/7JgESIAESGKVAWVkZ7rvvPhw/fnyUPYDvv/8eKSkpo24/1Rr2m7i5ueGtt96Co6PjlNpCe3s7/vCHPwhrvlTrN5vNqK2txZo1a7B9+3bs379fmD86OhppaWm4+eabkZCQAJblD8UauPLy8nDLLbfgL3/5Cx555JFxOY+039deew0vv/wy3nzzTdx2223jGvtydKIA8uVQpzlJgARIgARIgARIYAICndoe6E0UQJ4AIXUlgQkLWLKY2bMZzJYsZo4PLlMW86hszZwIBk6GHhODwiMHsew/z0ErtkFltxkKsTPkeg5sUzXu93SHh5TFcl0DRI5aFCvj0FLri4WGbvzJ2QFmBxbf6XfiUHg6TGXz8Hd5J3YceAGa3i7rOlSx4QgMXA9twLW4OeKlIetLUddjwwu3YF3kG3hJebP1+VLzF4jY8f5592P/oCc42/Wj2jM1IgESIIGZKsA4LgSXuGmmbp/2TQIkQAIkMEoBCiAPhaIA8ii/PGebdXR04J133sHHH3+Mnp4eeHt7IyAgQAgW80Fl3pO/7rrrLjz55JNwdna2TkAB5KHWFEAe2/ePWpMACZAACZAACZDAZRfo1HZDbzJc9nXQAkiABEYWYPgzmBm+RDYfaD4bYDabLQFmkxGckf4M9+uZRVKhxHVjexc2r/4KmzasQaXaDHtHP+hatbDtasOv3Z3gJWHxhbkJIk8ZTiiSIa13xC9sdbjRwOHrrjxUJNliY/M9eFXciaqyz9BQPZC5EH5VDFxsf8DOzFfwL+XVg15cBKPH7qdm4cvYl/Cu7Z3WZ8sbH4Ps+MERX7Ld77whcl5DfwxIgARIgAQuIMA4pINL3k1OJEACJEACJHBegf5gKd9o2bJlCAoKmvFiUz2AfClf4JkzZ/D0009j7dq1uOqqq/Doo48iJibGmmlsMplQVFSEF198ETk5Obj33nuF9jY2Nhd9mZSBfNGJIfx2AJUwGAzdnxLf3Nx82f9SnYzf0BjP16i6uhr3338/8vPzhdIC/F8MHMcXG7z413j9v/32Wzz44IOXtWRBTU0Ntm7dirvvvhsymWxCWFP1L8AJbZo6kwAJkMBlFOjQdsFgojNaL+MroKlJYFIE+DLZlhLZfJCZL5ENS4DZbBICzIzZNCnzTJlBGEYoca02MThRcgIfvf0y6ru16GEd0VrbDR8OuNteDh+xGV+J28D4uKBYn4yQWg3+7CyFTtyNjdiOHb6PYkm9CM6abSg5us26/cRb/GFn9//ZOxP4uKqy///uvTOTpG3SdE0Xurd032lpoaUtLbsgCC8KIr6CgIgiCKKor+BfRV8QfMUFKQgKCIIKylYWS8vaVqB7uu/7kn2ZzHKX/+d3Jnc6SSbJZDJJZprnfD7zSTtz7znP+Z4zt5Df+T3PVlw+51+o0HzR93N1Dbu/PwOPT/0xns75b/W+T7Pw1PLzACv+s7bbtYPgHfhyxqCVQIWAEBACHUlAy50MY+YnHRmCjC0EhIAQEAIZQEAE5IaLJAJyYhvXNE08+OCDePjhh3HttdfiBz/4Abp16xb35j179igdiXrWL3/5S6WPtHXLVP0koxzIIiA33MbJCpht8YXoKAH5ueeew7333qtE0EGDBqkUBYMHD26LKTboM1n+HS0g8yF58803Y/LkyVF2rQGWqQ/A1sxZ7hUCQkAIdCSB0kAFLEcE5I5cAxlbCLQHgbguZpsuZiuSLvtkzkSgGzA92Sj2B/Dmqy/h9ddfxq5yE0F/Fwz2eHFZto5Bhom/+YpQOWAIth4Zi2t8Nm7M64J/1KzAvyedhnEbx+Hs/PX4+IPn1HL5unXD9POqcXzcQvz3oEgdLrd1feoW3N5tEV7K/pp663O+NbjyjW/HXeYu/zUIWSNFPG6P74CMIQSEwMlBQOs6GsasjSfHZGQWQkAICAEh0GYEWisgx/7Ofd68eaBu8MILLyhjImveXnnllbjiiiviOk6Li4sbXP/5z38eF198MX7xi1/g008/bWDgo6N15cqVKl3yBx98AKZPnj17Ni655JK44yQTX6yA/NBDD+GTTz7BU089pcZjeub58+erGsPUReq3UCik4uO4rAPMFM4UVVkz+vLLL8d5553XgAXnRKPev/71Lyxfvjya8pnzuuiii1SN4Ng6zG5806dPV45eirhLlizBnDlzcMsttygHcGM1kJOJr7HNt3XrVtx0003q40ceeQRjx45tcp8+//zzqkYy6yFzTl6vVwnKsTWQ3bkxzTWFadahrt/Wrl2Lr3zlK2odfvaznyEYDMadb6bqJxkpIHORJIVBZKsmK2C22VO+nTtmHnueJqEgyn8EHnvssXY7NZLJ/GMf7K743pqly9QHYGvmLPcKASEgBDqSQGmgHFZncyZ2JHAZWwikMYGIizlOmuyoi9lJ4+gTC80xfAhoBnbs2YcnF/8aH2/dA8voi55hDefqJgYjgJdzinBkwET4ikbgnnwPqgN78fqgShwtuwrf7LYTH7zzezVYv/GnYuSoN7D47OfxYvaJXyqM+fhZnLffwb+zI6LxfeaTGP7eUw0CzLlwILInv5pY4HKVEBACQkAIKAJazlAYZ2wXGkJACAgBISAEmiSQKgGZWWwp+G7evBnjx49XYxYWFqqauJ/73Ofw05/+FN27d4/GwnHvuOMOJSC6NXOpu2zcuFEJrRQFd+3aVUeT8vv9KrsohUW2adOmoWvXrti9e7cSailgU1Bk/V23uQJyS+KLZTJ06FC8/vrrmDBhghJx3bGY6vu3v/0tJk2aFB2L8XGeFLcpGpMDDXgUyjkvtvopnOniffTRR3HfffdF55Sbm4vKykqsXr1avUfRmSmg+/Tpo/7uxpefnw/HccBMuQMGDADTSVPwptEvnoCcTHxNbR7qQtQ5vvSlLyVtmKsvIFPgJkOKzX/84x+VKB7bOF+O++Mf/ziaadbV63gd18QV2zNVPxEBOcMf2p1dQHZPePDBxcLnTD0wcuRIddIl9h+BtlrmTOUvAnJb7QjpVwgIASHQPgRKAuWwRUBuH9gyihDIcAJatA5zRGQ24EDPYBez7clGaTCMt95+A//61z9xsFKD1+/BPIQxyvHjrbwSHCyYh/GHc3HHgGy8FFqGJT1vxv2ecrz7zgNqNUefPRE9xxXhokmPRFd3xtH1mPjhKqzK/qF67+l9t8K7Y0Od1c+e1x85c5YCdjDDd4WELwSEgBBoZwJZA+CZs7edB5XhhIAQEAJCINMIpEpA5ry/+MUv4rvf/S7oHmXbsmUL7rzzTuWuffLJJ3Huueeq9ymOsg7u3//+d1Uak1k7WROXTtxly5bh+9//vhKEx40bFxWQKRxSULznnnuwcOFC/OQnP8GQIUNUfxRG6RD+1a9+hfPPP18JkBRh2VwBuSXxxWblZQzsjw5iXdeVIE6RmuPdcMMNymhHJy0b3decL13XnJ/LgbFTKL3rrrtw+PBhdR3Fbza6mq+//nqcdtppql8K1m7bvn27YvHRRx8phy9d1myx8V199dWKCQVritGMsby8PK6AnEx8je1nCvwUcSmWU9y+5pprktr68TLsUrAn23ilUzk3Hjw4cuRINCuuCMhJoU/NTal6gPBkSHukMOCsWWf2iSeewNKlS9WXiadB+FC57rrrGqQVSCaFQayAydTNPNnBhxe/7B6PR1nneaKFp1L4y6PY1tIUAW58PFXD0zQPPPCA+nLwQcgvysGDB+tY/GPHYpyvvfYa3njjDfWA4sONp3nmzp2rcszTPcwHSkuaZVnqFAtPb3BNGQcfkvxSxzsRwr5jv8Ccx6ZNm9RJEDflA08gffWrX1UP1EOHDmHx4sUq5QLTT7hpFxiry7I+fzqhH3/8cdUf15oPaM7PfUC782sqhbWbLoMpFHgayOXEPcPUC7HrWH8+TNUQu/4U1jmf2Pvc0y6xrLlPYk/EtHS9MvUETUv2m1wrBISAEEgnAiWBMthO5rsK04mpxCIEOjMBQ9Nr6zDXCswO02Tb0TTZWjo+bzQdppGF/ceP4/HHfo+l/1kPO9gdZ8LEBKcK7/SzsQNz8J3sXHiDm/DXMRNxQ/lQbFrx/9RST710OLacfhZ+0OtS9fdp4TKM+NefsanLfeht+PHbty+qsyV80/qg60WrAbOoM28VmbsQEAJCIDkC3t7wnHU4uXvlLiEgBISAEOg0BFpawvQ73/mOEvbq/86dv7+PV+bymWeeUaLy9773PXzzm99Ut7miaX2xl59RbH322WeV2BorIFNQZnpmisUcZ9SoUXXWKBAIKBfsSy+9VEencDWBlsQXy4Ru1wsvvLDOWHRZU+AcPny40khoqmNcFLDfe+89JahOmTKlzj3UVajt8Hq+qIlQMGf/jPFb3/pWg3HYgcsvlrsb3759+9TnFLdjWzxBNZn4mvoS8BAA9SnqT7GHA1r6xYknIB89elStNbW2+mmseT3FaqY6p0jv8/nq6E/iQG7pCrTy+lQJyC1JEcCQk0lhwIcLhUeefOADhYNLwM8AACAASURBVGIihUA3RQD/zNMYF1xwQVQQTCaFgfsF3Lt3r8on/84776CgoECNxXEZO9MHUOA755xzoiuQTIoANz7m/edJHeZ854kWjsc6ANu2bYsrIPN0yu23367ucVNAMBA3xQJPpPB+5pevL3I3tWWYDuHWW29VYrT7D4J7IoQnZdwvbbwHVk1NjRLVKbbyZ15enhKTKRR/5jOfUQ9dPuQpyDPNBMVksmT8/OK7D8LG+DNNgzs//oPAB3bsPySNCchMrcF/wBiLy6q6ulqliCAnfsY0DHxgsbnjcz5MUcGTO82tPw80vPrqqyptB/cG58caCeTFf2CSWS8RkFv5cJPbhYAQEAItJFAcKFP/IyNNCAgBIdAeBHSN7uXIywCgKxezDcOxoVuWqsnckc0xvKgImvhg1Ur88amnsX2vHzMdHZNRjncG5cI2Z+H/5Zn4U+5ujA1ejvC6e+DJysb0iy18a+Fj2GXkY6jhYMxzv8D+bv+HL/lW4KI3vh+dkndkD3T74k4gJO65jlxnGVsICIEMJuDpDs88OYCTwSsooQsBISAE2oVAqgRkpmam9pKVlVUn7pdfflk5jGMFUAqo1CZcIbX+RCmMfv3rX1dprN2yqhRmaRqr7/qNvdcdK1asdjWBlsTnMqEeQOdvrCuY47kCJ+caK1g2t2DJ/D7fjT+egNxYfI05clMZnzsGazb/85//bCBiNzeW+3k8ATnWxEjt5ayzzlKX83dyFJTvv//+OqK1OJATpd0G16VKQGZobZnCgP2vW7cON954o6LAnPELFixQDlue5OCpFqY1CIfDdQp6J5PCIPbLQcGRIiBFaX5h6TBmzno+AFngnGmd3XQJyaQIiI2PDxjm/+ecOI94RcY5dwrVdAWzWD1Pu9CRy5MYbIyPaQUo1NKV7Z6QSXTruGJx7IPaPf3D9AGc++jRo+t0V59X7NrQQc0TS+vXr1f1AK699tpoygrGSpGaJ3N4OokPScMwogIuH04UY3/0ox/hsssuU3Pk3PlQp0uaojQfJm5a7XgCMt3q7JunhsiEfNkPH0Z0Iv/85z9XtRvoiqaDnq2p+TS1/o2lsE52vZL5ByfRdZbrhIAQEAJCoCGB4poyOBABWfaGEBAC6UGAeY5Yi7mOwOw4EYHZ5stEe7mYHU8WDpdV4NHHHsXLS1dhSLWBWXollg7tjzn2ZAzxbcKqvCtw2vbfIHdQb/S9tA++MPx7CuTsv/4IFXmP4sHgIxj44QvqPb1PF3T/egkQ2pwesCUKISAEhEAmEjC6wjO/LBMjl5iFgBAQAkKgHQmkSv+p70x2p1BfIHSdwk8//XSjwiN1Bv7OnumeXQHZdeK6psF4iNy6wbE1eeMJsLH3xhMwXSY088UTiBMRaJlOmiY1aic0Ab777rtYsWKF+ntjwjl1LM6BJr4dO3bg/fffV7oW44knILd3fLHcaDCkBsU05Kl2IHMc16X+la98JaoLueZGsv3d736nTH1sIiC34wOj/lCpOoHSkhQByaQwoKDKHPG0/PMUAlMA1HfWug+L2NzpyaQwiBUQeaqGYmrsWO4JFD4g3BMqyaYIcOOjGM559ezZs84SNfaAY15+CqGxAqp7oxsfH8TuAziRLeYKnfXTVceeCInHozle7okjivD16yhTWObpILqPXTE+tj+eJuJpJArLbnNrKDB1d2xa7XgCslvonSkx3LQIsSxWrlypBG2mm+b+Yi2G5uYTb/3ZZ2MCMt9PZr1EQE5k18o1QkAICIHUERABOXUspSchIATah0DExazXOpgjLmaD4nJbuZg1DX4TWLOpEPf96rco31aCRd5qLB0wGrd6euHFvr3wXyWb0XW4gXc/+1k80fU0jHzlQWQZ9+MvO26EsW874NXR424HCK9uH0gyihAQAkLgZCWgZ8GzoOpknZ3MSwgIASEgBFJEIB0FZFdkprHL1S/ilYhsDEFHCcgUgKknuOUuKbK6jUY4agvMuhorINPIRnMbS3S++eabKlur25gdlWU6mQk3FQJyMvE1xjhWj0t1DWSO6dY6Jg9XLHZ1Q5YPZe1sVxMSATlFD4NkukmVgNySFAHJpDBwRTtuXG4oOoPrN9bKpRjYp0+fqPM2mRQG7ob85JNP6hQ8d8dzT18wJXJLBNp4gmBz8cUTkJtb59gawi2Jj7V+b7rpJsW2vpi9du1a8DQI3cf189I3l86gqVNA8U77xKawpgDMWsP1G0++sG5AvHQV7gPaXSemv6Arm+mo6zf3tBPTaruHAZpb/3gnpNhvYwJysuslAnJz5ORzISAEhEBqCRTVlKa2Q+lNCAgBIdDBBDSmyK5Nle2myTZqazHrtgXDYprsJDMv6B4cLi3Hc/94EU89+gLme8LYc8pMTM/347ScgTCGbce1lzyIiWtfx9Bjn8V9b12uaOT/MAea9VEHk5HhhYAQEAInAQHNA8/ZNSfBRGQKQkAICAEh0JYE0lFAduvrslylq1+4RrDY3/cnwqW9HMgUgpnKmfExU+2cOXMwbdo0pV0wBXb//v2VbuXWQaYBko2uZBoeKZTSRDdz5kyMHz8egwcPViUwaeZzs7O6taeTcUgnG19TjF22sYJ9U9czbmZ8Pf3001UNY5Y4bUzfYrxcc5arZWbfM888U2WdpdBev+6zCMiJfBPa6Jp0fIDEE+jcwuXcLCyuzvTO9RvFZYq6rJXrPniSeYA0J8DGOyFTP5ZEUxgkE1/9sRgPH7q7du1SqaKZLoFfTD6EEhWQY7+w8VzG7okQ1qCuX1i+OV7JCsh0PvOhy1M49Zv74Il32sgVkN1DBxs2bFAPZabQrt94Ksetq+zm8m9uPo2tf6ICcqLrJQJyGz30pFshIASEQCMERECWrSEEhEBnJHBCYKabGdDdNNmODcNimmy7WSxhR8P6bTvxi/t/jS7rN6HHgOkYPWoq8s7cj+cGXoBr1waw4M3/h/y7u0PD8mb7kwuEgBAQAkIgAQKaDs/ZwQQulEuEgBAQAkKgMxNob/0nto5tY6mc3ZKZzIjq6hdvvfWWMrAlKla6a5qMvpKMQOvGfOTIEfD39rNnz66zrThvCqB8ufN2hXLqNSyJeumllzbIqusa5VrrQE4mvua+F67hkNfRfBfP6Of2wfk/++yzYCbY2NKvTRkk3ey0FJtpUL399ttBV3b9LLYiIDe3Um34eXs/QBLJgR9PoHM3WiIoKDB3hICcTIqAZB5wZMCHKx8urIO8Zs2aOlgooPPzWCG9OW5ufnnm3W+useaym+6Z1zYnuCYrILPvxorUJyIgt9Rd35YCcjLrJQJycztRPhcCQkAIpJaACMip5Sm9CQEhcHIQcF3MBt3MFJhVmmwHumOpVNkUmWPbkZJyvPrWUjz/wCOYO30RNn3jfPzojU8wcu4K6N63Tg4oMgshIASEQFoQ0OBZGEqLSCQIISAEhIAQSF8C7a3/kERTJUz5uasXxOo4+/btU6UsmVU0nlhJs9nvf/97vPrqq/iv//ovXHfdddB1PdpXojWaOX4yArKrR7AUZjzNgsIyncQfffRRVEBujr1bqpM6T2sF5GTia27Xuswpfl977bWqJjIF3nht+/btSgDmT2awPe+889RlTQnIbknV/fv3qzX90Y9+hDvuuKNBSVkRkJtbqTb8vLlN3NzQLRVAExGQ46UwcE8jTJw4MZqeurnYYh9GLXmANCeIxhO4k00R0FJ+nBO/WKypy7TMLCrPdAnkMnLkSAwfPlxhufXWW1Ux9kQdyO5DnYXJ46UHZ5+uw5u1l1k4fcqUKWqs5nglKyAn4kCOTZ1evwaye+omFApF01Mnsmeam09LHcjJrpcIyImsllwjBISAEEgdARGQU8dSehICQqBzEdA11mGOEZgdB44ZxubNW/H6P17Dt04vRE73JZ0LisxWCAgBIdAOBDwLw+0wigwhBISAEBACmUygvfUfsooVRlnLlmVHWR+YBrxly5aptMWMK1ZAphawePFipXvMmzcPd999NyZMmKAcu8z2ysyo/IyN102ePFn9ORl9JRkB2b2nqKgIv/zlL3H22Wer2KgLUfy+//77VYprNteBXFJSonQazpmf02nL9Nds1G4effRRpd+wtVZATia+RPY1S39+97vfVfWbFy1apGoTU4uieM/Gtfnwww/V2jA7MPWaH/7wh2q92Zor0cr01ffee6/KQltTUxO3FKkIyImsVBtd094PkGRTGMRLa5AIkmQeIMkIiMmmCEgmPjedA09xsIA5az7HtuLiYtxyyy3gz0QEZAqs/IKz+HtjaSXYf+x1zMfvFjJvjleyAjJP7fAhSmG8fmMefD64mqqBHJsion7e/Kb2TnPzaamAnOx6iYCcyDdcrhECQkAIpI6ACMipYyk9CQEh0HkJeDQNXltDSQiorj6M6j2LYe/uhtPWPwzHmw2bL48PpvsyPAh7PAjrHgQNA0HdQNDQEdA01Og6/HxpGkKGAdvjgW14Ij89HjiGAYe/gPEYgEeHBzY8mg0DTuTPsGJ+WjBg1r7HnyY8Tu1P9edw5D2E4bHDMPgTIXicyMvgT4SU81qaEBACQiBdCIiAnC4rIXEIASEgBNKXQEuzdHImsWJmMvoF++C4dJNSQKRhbdiwYcqItnHjRlx44YXYs2cP+vbtW8fNSyMW9Q7WwWVjjeHc3FxQe2F/+fn5uO+++3DJJZdEU0EnE18yAjKFUmoVHJ+N4jZFT2ownBPrG7P2L93JrmYRazqks5pmQLKgbrF69Wr194svvlilfr7gggvA0qJZWVlJOaSTiS/RXUuxmxlp6ZRmc9eToj9FY9Z3pjP5+uuvxze+8Y2oeMxrmxOQY/dn/cy3bnwiICe6Um1wXXsLyJxCMikMYsVLnta4+uqrG+SLX7lyJb7//e9j6tSpyk7fs2fPpE6gJCMgJpsiIJkHnCssNuaqZk79G2+8MeEayG4ue37JmQaCtZMba+7ajRo1Knptc7ySFZCXL1+uTubUX2vWY2YufX4eKwzXdyDH1nXmSR/+g+We8HHnx/3Pz/r166dOxrj/kPFB15iDu6UCcrLrJQJyGzzwpEshIASEQBMERECW7SEEhIAQaBkBisVZFGstoMI0UGQBZbaF4lAI40o34kjJvzEjbzO27Z2Nsf++u2Wdt/hqDfDlwPHmwFavbFh8ebIQplht+BDy+BAyPAgZXgQNDwK6gRr1okhNsVpDtaahSgOq6JyAg0rYKIeNCsdGmWPB1KhVG/BoRu1P/cRP1iPVdXj4U9MavnSAfgMP+9AAI/pnCt4OPFrtS4nfETHc49T+rBXEDVcU1yh6UyA/IYZHBHJXDKcAHoZBYVyJ4yEljMeK4hpEDG/xNpMbhECaERABOc0WRMIRAkJACKQhgY4SkImC4iodpizDyTio23z1q1/F9OnTVbpjiqX100FTCKXO8/TTTysdieIkhdaFCxeqtNWDBg2qQzkZfSUZAZmDUqN6++238dRTT6nYqKdQOL788stVyua9e/eq9MtjxoyJ1vGNV/aU9ZNZJ5g1kdknzYDUHFxtpj3jS3TLcl1YSvWVV17BqlWrlGjORiGda3PZZZcpIyBd2bGtOQE5Vvejs/uqq65qEJIIyImuUhtc1xECcjIpDDh1bjYKe2wUEHk6g+mUKRQytzqt7hRPmQKBpx24WZN5gDQniMYTEJNNEZBMfO49zLfP/PPuQ7N+uoDYFBBNbR0+xO+8807FjCIqmTbWYmslu1/o5ni1RkDmaRae6lmwYIFKi8CTOnRJ8x+Wr3zlKyre7OxsFW59AZnv7d69W9UecHPwM1e/mz7h8OHDih9Pztx0003qZBDn3tx8mhOQefLod7/7nTqBFBtXS9dLBOQ2eOBJl0JACAiBJgiIgCzbQwgIASHQOAEKoj5qtLYNzdIQsA0U2TpKbQul4TBqrIgYOSR8EFklYRypWILZPTYAjgV/eAIKtwYwa9VDmY/Y8MGJEaopUFveLJieyCvs8SqBWonUylXtUQI1xeqIm1pHtQb1qtK0WpHaQUWtSF0OCxXt5HI2lOAdK4ZTFNcRed8VwuuJ4XqtMB4jhLuCOEVwg+J4VAynEF7rBqc4HnWER9zhETHcfdW6w2Nd4TFiOB3hETGcTnC6xCOO8IhDPAgNTubvLZmBEEiCgAjISUCTW4SAEBACQqDDCbhaSv/+/VtUrrTDA5cAhEAKCGgOFc0MaR11AiWZFAbE+vLLLyuXsXvyJNbyT+Q8wcLUxq5ImIxAm4yAmGyKgGTii807z1Mu48ePV8InxVKmc/jCF76g8sUvXbpUnfBhqofGGt28dOayhgDrGp977rlN7txYVy/TKjz44IOqdkFTjt1kBWTOgSdYmFqbP3v06BGdI0/0UFimc9ht8QRkfsYTSzxwwD3nplfgyZbCwkIlSH/mM59RKbzdVODJrD/Hia1pwHjHjh2rnPBsbp2AlqyXCMgZ8hCVMIWAEDhpCIiAfNIspUxECAiBVhLwUizWAa9tQ7cBWDpMx0ApPCi1zMgrFKozSq4TxrCatTheNRoVZX/DGX13Qw8fj1xj5OM3B2/Dba81/v8lrQz55Lqdp/a9XZRQrdzUHrqpY0VqH8KuSG1EROo6buratN+uSF2lnNQRN3UFHFCkLrcthE4i0TUientqneGNucJrxfBaEdxwXeJKDKcwzp90gbtO8RhnuHKEOzBcZ7jrEo+mSo8VxOuL4RS+a9OjU/x2mCKdTvGIGK7So0dfIoafXF/mtp6NBs/Cus/ith5R+hcCQkAICAEhkAiBV199FU888YT6vTtdw/Wbm0GVblP+/tzr9SbSrVwjBE4KAiIgxyxjUxb1ZFIYuEXJ//SnPymB1M19P2fOHFWge9asWdEC3gwjGYE2WQExmRQGycTHedVnR2F07ty5yuLPVBDMm0/RknnzmTahfuoAd4m4Ptdcc4265+GHH1Z1B5prmzdvVn1SyKa4SwG7LQRkxvHQQw9hxYoVqu4BUyQwTubCv+KKK+rk0o9d63h1nOmcZqoMplhgegU3vQR5nXPOOXVc18muP2Ng7QLWaWAKC6bDfuyxx5SQnMx6iYDc3E6Uz4WAEBACqSVQXFMG5yT6ZXpq6UhvQkAInKwEXLHY4zgwLBuarQO2BtPRUWP4UGTaKLfDKA2HELCoJjdspwZ3ol+gCGtCk2AX/Q0zTjmCrMDOOhf+Z/eX4dSsxBkrHjhZUWbevDxZKuV3JO33iZTfETd1JOU3hWoK1Oql001tIBBTm7pa11ENuqndlN8RN3W5YymhusqJv2cyD1b7RWy46dGVO7y+GM73KHbHOMNdVzjfr+cMV45w5f52f8Y6wmNSpdcXwjWrNkV6JE26EU2XHk8Mr3WGu6nSlRjO94KA/HdV224czQfP2fwGShMCQkAICAEhkF4E1q9fr7SagQMH4oEHHlApnalPUNthOU1mAqXGQG2Buo40IdCZCGSUgJyOCyMpDNJxVSQmISAEhIAQEAInNwERkE/u9ZXZCQEhAESdxXCgx4jFjuXA1nSYRhaKbaDcCqPMDKMsHG4S22CrAl3t7cgr64V1dk90KXkRowb5kV+zrsF9FUdn4Ge+i/DLF8WF3Kn2oqYDvi7KSe1ERepaR7XhU/WpQ6o+NUVqpv2mQE1HtR6pTU2BWqutTa2EajqpEUn5TSe1ExGrTREq03JbRWuF6wYiwjiFb/enK4JTJI9TM1yJ364oXpsevY4YXpsinbXCo6nSa0XxBinS3XrhtT9dR7hD53ikXnjEGR5PDI+kSU9lKwsPREloELoapSjI3pp810ZXeOaXJX+/3CkEhIAQEAJCoI0I1M/Wygypubm5ymTlmrtuu+02ZVLzeHjUTZoQ6DwEREBuZq0lhUHn+TLITIWAEBACQkAIZAqB4kCZOg0rTQgIASFwMhCIFYvpHqSrGLYBmCxLbMHWDJUWuQoGyixTicYloRBCdvOOUQ9sjPRvQoHhR0npSOzUQuhe/Bp6DNYxqGZlXHy2NhaPVHwXUw/+EnM/vO9kQCxzSCcCnuyY2tTZsKJpv+midoXq2trURkSkrlE/I3WplVANTTmpKVJXUaTWHFWPWjmqbRvViNT5ltY5CcSrF15XDI8I4oYSw/lnNzW6mx6dNeQNFBQNQhd/XhSi7Q0i1Gc/tC7lMCiGUyR3+JNid2OCeG2adJiYeeaSzrkgMmshIASEgBBIewIse7lq1So8//zzKsMoS2+6WVSZ1ppZOxvLmpr2k5MAhUArCIiA3Aw8SWHQit0ltwoBISAEhIAQEAJtQqAkUAZbBOQ2YSudCgEh0LYEfJoGL2sWI1KjVbMcOI4BWBocpp22bDh0GHuzYRpelJg2KqwwSs0QKppxGdePfEzoEBz9CAb5Dey0puBYYCd6Ff8b5uAumBh8v/GJ6l2wZPvdeLugGr9+/oy2BSK9C4G2IKAbcKK1qbNra1NTrKZAnaXc1HVqUysntYEag25qA/5aJzUd1a5IzdrUyk1NJzVslDkmmj/C0RaTkz7bg8D5wekYbvVrMFRIM/GX7OWo0VrmdO6Z3R1vfvaP7RG6jCEEhIAQEAJCQAgIASGQIgIiIDcDUlIYpGinSTdCQAgIASEgBIRAygiUBMpht6JWo23ZqK6qQre8XDlFm7JVkY6EgBCoT4BisU+HStlqwIJm23BsD2DrYCpqmCdckqYvB6buQ6UDVNampS4JBWEmcVimwPajR2AH+nQNw3O4GwpzpqOmYgUKyj7A/oHdMd96t9nFOrbrAjxecBHmHPwjFrz/42avlwuEQKckEK1LHalNbXtZk9p91ab8NjwIeZjy24OAclIbqNEM5aRWQrUOlfqbTmqK1JUq5bcTqU3tWPCLTN3uWyvf7oqrA/MbHXdDeBe2mwdaFFd3XzfcNuXLLbpHLhYCQkAICAEhIASEwMlK4LTTTsuIqYmAnMAySQqDBCDJJUJACAgBISAEhEC7ESgNlMNKQkDmwbiNn67H/t37VKy6oWPIiKGYMG1Su8UuAwkBIXByEmggFjvMP+2FY+kqJbVj2kBMymmTQpORBVPzoNQMo8IKoSwcQqVptgrQZP8OBLKrMDgYROmx/tiUNwXesiXoX/4frOzfC583VgBOqNkxghUz8MfwbdiStQG/Exdys7zkAiHQZgR0DxxfFzheV6Smk/qESB2pTe2m/GZ96lo3tRKqmfKbIrV2Iu23clJTqHZQrmpTR15SGOTECo6w+uO8YOM14MvLy3Ho0KE2W3LpWAgIASEgBISAEBACJzuB+++/PyOmKAJyRiyTBCkEhIAQEAJCQAgIgRMESgMVsFgntIVtxbIPUXT0eIO7BgweiOlnzGhhb3K5EBACnZVAfLHYgON4alNR13UXk1NE8PEpwbjKdlBphVBuhlAcCqUkJf9oswi2eQz9ugWRc9yH/eZwFGIA+lf8E33KPsULffvgW7nboYePJrZsxij8bfvX8e/efnzh2D+x6N3/Sew+uUoICIHMJEA3ta9LrZM6pja1EZPy20OhmgI1hWoDNaxPHa1NrSkndTUitakjKb8jab+VSA0LgSQyKnQEzL52Pq4InNno0EVFRTh+vOF/T7Z3rJni3GlvLjKeEBACQkAICAEhUJfAJ598knZIREBO8ZIcPZrg/+ineFzpTggIASEgBISAEBAC6UagMlQFM8bJl0h8ZcWl2LyusNFL5547H/k98xPpSq4RAkKgExHw6Rp8WkwaauUsBhzHC9isXYxI7eJ6zyTb41UO47DuRcjRUGmHUGGGURoOobqVLuNY/D2cIIZWbUN1VxtD7WLYRwqwrdsU7HO6YGjRC8gvXYfF/YbgOz32IzuwPfGV0wxs2/JVvDnwdGzBdvzh+dmJ3ytXCgEhIATiETC8yknt+HJgeyKOaqb8trxZCBusT80X0317lZOaIrVK+c261LquHNXVmpvy20GVBlRqTrQudTnrU/MZnYJ2ZWAuett5cXv6W/YHOK6Xt2iUcT1H4s/n/KJF98jFQkAICAEhIASEgBAQAh1LIGMcyHfddVfHkpLRhYAQEAJCQAgIASGQwQT69OmD3r17NzqDidMnY+ioYRk8QwldCAiB1hLI0jV464vFSi32RGoXW1qkdrHVMAOCrXsiIojuhekY8NumchmX1bqMWxtbvPunB/ahVK/BwC5+dCkHqvd7sbn/GSjSbIw//Cy6lG7A4oGn4qYeRehZs7bFIVRtmYFHu92BpTlr8O3y93Desrtb3IfcIASEgBBoXwIa4MupTfkdEaktvjwRJ7Vp+BBSab89KvV3nZTfMW5qv90denAcdCerTvifeArxqXc3LE1r0bSm9BmLx87+SYvukYuFgBAQAkJACAgBISAEOpaACMgdyz9jRy8oKMjY2CVwISAEhIAQ6DgCklGk49j36tULffv2bTSAqbOm45ShgzouQBlZCAiBdiVAsZjOYgMODFjQlGuNVUD1iFjsuotNWowbVgd1NB0m3XOGFyYMhGygyo6kpabLuCaOyJyqCQ6zytC9aheq87wYbhyDfbQ/ikJ9UJgzGgFfDU7b/2f4ijdh8dCJuDK/EkNqViQ1tB04DY8duhGHCwI44hzBY8/PSqofuUkICAEhkIkETD0LO3qegeIuQ9A1VIzB5WvRs2Z/ZCqGTzmpI7Wpc5RATaFalSpQYnWkLrUSqVXKbw+mfvmFTMQgMQsBISAEhIAQEAJCoNMSyBgBudOukExcCAgBISAEhIAQEAL1CFSEqhCywi3iUlFWgXffeKfRe8699AJkZdd1mbRoALlYCAiBtCXgisUeONDriMUAbC8ch6moG3cXuxMzfTkwdR/CmgHT1hBwwqi0wiilaBwKtfn8c2BiatV2HMj2YEh2Fbr4/bAO5mFf3hhsMfvBzq3CnF2PwVO8BYtHzsCCbn5MCb2XfFyeoVi9+Qqs6j0Fr9gb8K3KFbhw6Z3J9yd3CgEhIAQ6K4GJFwM3/Kuzzl7mLQSEka8x8gAAIABJREFUgBAQAkJACAiBjCQgAnJGLpsELQSEgBAQAkJACHRmApWhagStlos1W9ZvxvZNWxugGz91AoaPHtmZkcrchcBJQ6BJsZh+Y+Uu1gGWMqZLOI672IVherNUHWNT8yBsa7Bg17qMwygJBxFk7eN2apNDh2CHihHopmG4fhROWV+Yu6qwddgC7A90RSivDOdsfQRG8TYsHjMH43JqsNBa3uroitdcgIe7fhl7CrbAZ4TwhLiQW81UOhACQqATEpj2eeC/n+uEE5cpCwEhIASEgBAQAqkgEA6HsX79emzfvh2BQEB12bVrV4wfPx5jxoyBrustGoZ9/Oc//8GBAwcQDAbV/Xl5eZg6dSqGDh0at6+ioiJ88MEHKCsrU9cPHjwYs2bNQnZ2doPrec2bb76p+jz33HNhGEaL4kuXi0VATpeVkDiEgBAQAkJACAgBIZAggaqwHwEzmODVdS87fOAwDu09gMqKSnTv0V2lre7Tr/HU1kkNIjcJASHQLgROiMU2dNgxaahrh3d8cCwdsDU4pg3YTQu+TEGq0o9SMHZ0pS37lcs4hLIwXy3LfJAKCAPtKgwr34odud0xMrsK3UJHYB0djKpqHzb1no7SoAfhLgdw/tbFMEp2YvGERcgzqvFFz0rAjvxioTUtvG8mHgjeii79A3gruB3fqP4YF799W2u6lHuFgBAQAp2PwBk3AF94tPPNW2YsBISAEBACQkAItJoAxeNly5bh4MGD0DQNXq9X9RkKhdTfhw8fjjPPPDNhkba0tBT//ve/UVVVpe7PysqCbdtN9ldeXq4EYYrNI0aMUD/37duHHj164LzzzlN9xLZVq1Zh69atWLBgAQYNytxycSIgt3r7SgdCQAgIASEgBISAEGhfAtXhGtSYrRdG2jdqGU0ICIHWEKgrFrs1i2N6dOgu9kbEYssBWLu4mWZ7vMphHNa9MB0dNm9zbFQ5IZTVpqUONSM6NzdGsp/rcDDLvxOlehhmjoPh2hHAnwtznxdFeUOw0TMSYQsIe7fioq2Pw1O6F4unXIBSqxx35O2EETqc7NB17rPNaXh/3yVYkzMGb/nWoJ/PwJ9fkFrIKYErnQgBIdB5CCy4Hbjswc4zX5mpEBACQkAICAEhkDICH3/8MQoLC5GTk6ME2b59IyaInTt3YsWKFbAsC7Nnz8app57a7Ji89q233sKRI0fQs2dPnHPOOejSpUuD/ubMmaOEYrd9+umn2LBhA6ZPn46JEyeqt9977z3s3r0bc+fOVSK224qLi9UYffr0UfFmqvuY88k4AbmkpARvvPGGUvgba+PGjcPpp5/e7GZxL+DpAW5CbhqeZuCCcvPMnDkzuhljO+MmW716tTpBYJqmssqfdtppGDZsWNwx3dMG8+bNw5AhQxKOSy4UAkJACAgBISAEhEA8Av5wDfwiIMvmEAInLYFmxWJogOOFYxmAjYTcxYRl6x5YXlcwNkCdmc3vhFBhRmoZV3SAy7j+Qo4LH0d++TZsze+LsdnV6BbeD7tsOMw95dg7ZDa2h3tD022EnLW4ZMsTMCoO4fFpl2BTTRF+3LcUXQINU/UnvVk8A3Fw9VlYnP1ZmAMPY03gCG72r8Glb30j6S7lRiEgBIRApyNwwY+AC+7tdNOWCQsBISAEhIAQEAKtI1BZWYklS5agpqZGuYxHjqxbfo2iLsXdXr164fzzz4+6kxsblS7md955RzmPKR4XFBTUuZQpqpkmm67hRYsWRT+j+/jYsWM4++yzMXDgQPX+tm3b8OGHH6K+Hrl8+XLllmb/rtjdOgodd3fGCci7du3C+++/ryzljbWWCMjMW7506VL4/X6Vt9zn8ykRmSKxx+NROcxHjRpVZyj3xAPt6dxIPOnA++OdcnBznXfv3l1tmEw+bdBx21RGFgJCQAgIASEgBGIJ0H1MF7I0ISAEMp9A82IxAMcDx/EAVuLuYpJxNB2WNxthwwsTBkxbU8DCsFDFtNRmCCWhEMwm6iC3J+HeTg0mlW/F3i5doGVZGKEdBkIarMN9YZZWY8uQ+TgUyIHuMxGsWYlLNz8JraYUf5p2CdbXFOF7BSH0qlmd8pCrl03A/QN/iIKCMF41N6KPz8Az4kJOOWfpUAgIgZOYwGW/BBZ8+ySeoExNCAgBISAEhIAQaAsCrh7YrVs3XHjhhcqFHNtoDn399deVXpiIYEvHMGsf5+bmquvddNhunzSDbtq0SQm/FKSp59HMSlMrReyLLrpI3cvmCsh0PlPcZnMFappN6WLO9JZxAvKaNWuwdu1aVcia9u/WNC48Tw7QUj5gwADVnysgcxPxpAHt68xhTgGYzT3xQHGZG4if835uIF7Da2M3HU8scFPGnkxoTcxyrxAQAkJACAgBISAEAlYQVSG/gBACQiDDCGTrGrwa4AFrFsdJQ835OBoch6moDcACHKv52sWxGExfDkzdh7B2QjDm51V2CBW1tYwrTTPtyM2s2QMEi7ClWx4mZfuV69jxnwJzj4XKLn2xqcdkVAR1aDlBZFV8gEUbHwfMIJ6edgnW1BTh6311DAt81CbzCh8+Ha8HrsBacxAK+xQq8f3GwAZc/sbX2mQ86VQICAEhcNIRuOoxYPb1J920ZEJCQAgIASEgBIRA2xKgmXPjxo1Kv6P2Vr+54i4zF1PETSSNdWMRx6a3jhWFeT1TUtOBvHDhQvTv3191Ud+B7N5fUVGhYs3Pz29bOO3Qe8YJyCxuvX//fsyYMQMTJkxoFaIdO3YoizlPLVxwwQXRkwPsNHazTJo0SeU2Z3NPENDafu6556r3GjuBwA319ttvK0v7/PnzWxWr3CwEhIAQEAJCQAgIAZdA0AqhMlQtQISAEEhTAjo0+HRExGLNhu40IhYzfrqL7Rh3sdV87eLYaZveLFXH2NQ8CNc6jPl5CBYqY1zGdpq4jOsv2UizFMNLCrGlRz/4fGHlOtasalhFI2AdKMPRgZNQiCGqPjO6+tGzdDnOWPe46ua5aZfg45oiXNXbh2mh99psNzj2FOzaOgNPGQuRN7ACSwM70dNr4JkX58GwGi+t1GYBScdCQAgIgUwjcN3fgCmXZ1rUEq8QEAJCQAgIASHQwQSWLVuGPXv2NGkopbhL3a4lmYnrT4smUbqPqenRNEp3MjMQu42fbd68uckayMxUTL2RNZKnTp3aweRSM3xGCcihUEg5fZkWOhX1hN3NxxTV8ezkW7ZsUUW4WezadRbHy2vuCshMY01XMjcWBWj2f/z4cSU0Mwe7NCEgBISAEBACQkAIpIJA2DZRHqxMRVfShxAQAq0k4IrFPg0wmhOLoUfEYtddbNJiXFuIOME4LE8WTI8vIhg7evR2Bw6q3FrG4RCq09BlHDvFXCeMaVXbUKGZ2JyVhek5AeTSdRzuBetgLuyySuwaOhe7QpFT23ZuFYYc/zcmb3hK/f1vUy/GikAxFuVn4zx7eYL0krzM0xcVS0fjwf63oHd3B0s8a1VH14U24/OvfzXJTuU2ISAEhEAnInDL28DohZ1owjJVISAEhIAQEAJCIBUEEhGHE7mmsVhcvc/9nNoetcdY8ZifMVU2sxlTCxwxYoT6uW/fPvTu3Vvpf0yhTe2SuqCbuTgV8+/oPjJKQHbzmRMaBd/CwkIcPXoUjuOoUwF0JI8ZM0bVMm6uuWI0TxawdjHvq99ctzFTUru5zd33aFN3i2jHcyDv3bsX7777LkaPHo3TTz+9uXDkcyEgBISAEBACQkAIJEzAtC2UBSsSvl4uFAJCIDUEKBZn1TqLjabSULvD2V44DlNRs3axDfDVwmZ7vMphHNa9MB094sStbUHHjLqMi0OhFvbccZdPDR5Er6JN2FgwAt28QYzQjkCzqmBXDoW5sxJmVldsHjgHRwM+FWQorwzjj7yB0YUvqL+/NOVivB8sxsRu2bjW+zFgtX1GhpoVk/F835uw2+oJ/4D9KAwWIc9j4C+vnAufPI87bjPJyEJACGQGge98AgyalhmxSpRCQAgIASEgBIRA2hBIRBxO5JrGJsRyuXQWs1Hnc7XGs846K5qq2r23qKgILFlLgys1yMGDB+OMM85QZXE3bNiA1atXKy2QWmNpaSk++ugjZTDVNA3MaMwU22795LQB3EwgGSUgu+It58SFZKO4S1U/HA6rv8fWMm5q7tXV1aq4Nl3Dc+fOxfDhwxtcznrHr732murbrWHM/OW8j5uisRrI7Iibln0zNTYLfEsTAkJACAgBISAEhECqCFiOjdJAeaq6k36EgBCIQ+CEWOzAgNN4zeLovUZtKmodDrNQMxV1C93F7MrWPbC8rmBswIoRjG26jO0Qys0QSsMh1LQw3XVHL/RgqwJjyjbjYE43bPFomNUlpFzHcLywjg6GdaQM5b2HYVPX8agOaypcf14xZh54FUO3/kv9/ZXJF2FZqBQ9vB7c1X03PKGD7TIts+h0bCqZjX9gFgr6BfFqeJMa98vhbbj6ta+0SwwyiBAQAkIgYwncswvoNTRjw5fAhYAQEAJCQAgIgY4hkIg4nMg1iURPAysFYqax7tq1q8pK3L1792ZvraqqwpIlS5TJlW5k6ol0I/P9QYMGKQ1z165d0VK6maQXZpSAzGLZLJpNxZ5pp2fOnKng0x5Oqzk/M00TY8eOxaxZs5pc2HjicP0bGruG49D9TBs7NwBzm1Mspiua9nWmvmZO9GnTpql859KEgBAQAkJACAgBIZBKAkxVW1xTlsoupS8h0KkJtNhZTFqOD46lA7YGx7QBu+XuYtWNpsPyZiNseGHCgBlTx5ifB5wwKlQt4zBKM8hlHLuhfLAxo3oHPNVHsLHnKcj3BjGy1nXsBPrB3O+FU+3HoVOmY5M9IHprWe4xLNz3EvrveFO9t2TShXg7HHn23du3HF0DkZPi7dEcTETpqlPw6x5fhs8DrMpfB9Ox0dUw8Jc3LkZO9fH2CEPGEAJCQAhkJoH7S4Hs5n8Bm5mTk6iFgBAQAkJACAiBtiJAQXf79u1KD4xXhpbjugIyMxTPmDGjVaFQE6QYTAPqlClTEqplTC1w69at0bK71A6pIVKndLMTf/rpp1i/fr2Kj3FmSssoAZnQKRT369cP8+fPh2EYdTjTJs6FyMrKitYibmwhWiMg0/FMOzo3BQVrnkbgwg8dOlQJyTxdwNjoUKbAzY3BTcO02dnZ2Zg8ebIq6C1NCAgBISAEhIAQEALJEiiuKUXLKqcmO5LcJwROLgK6BmRpGrwa4KlNQw3HbHqSDt3F3ohYTEswaxe3opm+HJi6D2GtoWBswa51GYdREg4imETa61aElvJbJ4SPYNDxjdjZaxC2OiHM6WYjN7xPjWOXDoe5N5JNYfuw+dgbzFV/1nQbR7scxWd3v4Bee95V77098XwsMSOp+79TEEbfmk9THmuTHRr5qPprLzw69X9QYWej68BSLA/sUbdcY+3Cl175UvvGI6MJASEgBDKFgOEDfhXIlGglTiEgBISAEBACQiCNCFATpLGUmYfpCK7f3PKyJSUlKkX0qaee2uroXUGaet+CBQua7I8lcnl9nz591LXUBZctW4b9+/dHBWV2EK80bqsDbYcOMkpAbo6Hm146EAiozcJTCY211gjITcWxZs0ale+c49ON7IrazG0+bNgw7NmzB4yTIvLUqVObm5J8LgSEgBAQAkJACAiBuARKAuWwneQcj4JUCHQWAg3FYhOR/NJNNQ1g7WKbtYt5efLuYncU05sFi3WMNQ/C9RzGvMbvhCO1jMN8RUrzZHrr5/gxvmwL/E4IG/P6oK83dMJ1bOXCOtwHdlE5gl17YlPB6SgOeNSUdZ+JPZ4juGbXX5C3f5V6b9mEc/GKVaX+/LW+BkYEPuwQPME10/Bp3oV405qAvj1svKavU3FkGzr+8vaV6Faxv0PikkGFgBAQAmlNoPsA4CcH0jpECU4ICAEhIASEgBBITwJM/fz++++rMrEXXnihSgMd2ygc09DJkrfnnHMO+vbt2+RE3nvvPSXuDhkypFFH85tvvolDhw4llOl4+fLlOHDggBqbdY7ZKCgfPXo0WhaX77kCMq9hmutMaSeVgNyS0wY1NTWqljGt6PPmzVMbpn5zRWa6jBcuXNigaHb961k8m5srLy8vmuucdnc6j3k6Ij8/H64FnicR4m34TNk4EqcQEAJCQAgIASHQsQTKghUw7eaEsI6NUUYXAu1JIDmxmDmkPZHaxSlyF3POlicLpscHk4KxozcohczUx5VObS3jUAihJNNftyfflow1y78LPY9twOYB47DDDuCsblak1jFx+wfB3B2GEw6jpO+pKMwejWCtAVzLCWKnuRdf3f0suhxer65/f/wivGT71Z+v7J2FGaGII7kjmlU+E8d3DcEjXS9Xw5f134PtoVL156vsvfjvl6/uiLBkTCEgBIRAehMYOAn47tr0jlGiEwJCQAgIASEgBNKSgKunUc+jaXPkyJF14nQNnL169YpmBG5qIm6ZXGYVvuCCC0DjZ2xzHcXU9OKNF3utKwqzzC0zJrtNHMgduJWYIpopquunr2ZIFJAp2JaWljZrV+cG4MkEbojZs2djzJgxDWblbgCmob7ooosabKb6NzAf++7du6MnC1hs++2330bPnj2VoOzGTJH5+PHjCYnSHYhahhYCQkAICAEhIATSmEB5sAph++RwKqYxZgktTQlExGIdXs2pTUOdiLOY6iXFXIrFte5ipqJ2Wp8M3vZ4YdJhrHthOjrsOF3SiVvBOsZmCBUnicu4/vYYbRZhWHEhinJysTEnFwN8JkZpR6FZlepSq2gErAORGsYHBp+OLWbM6fCufhzw78B1u/4CX9F2dc2KsWfjb4ikPV3QPRsXOss7dEc6+lhUv+zBA6f+QMXRp38Ar4cidZi9uoa/LP8Supfs7NAYZXAhIASEQNoRGL0IuOWttAtLAhICQkAICAEhIAQygwDTWLNELN3HNIOyxC3bzp07sWLFCrDkLGsNx9P46s+wqqpKaYj8ybTY7I9lZ9mo59HtzAzCFKRpCqUWGa9xTDqNaSql9sfr3dZYDWSK3SyFO378+MwAz/JSDr3dGdDoFKZjmAvbmODr2tW5eGeffTYGDhzY5Mx4EoAppRsrwO2eRmD+cm4WCsmNNVcs5qZz86I3ZkuPZ2HPgCWQEIWAEBACQkAICIE0IlAZqkbQCqVRRBKKEGgbAoYG+KI1iy3okbzSiQ3muKmoa2sXWwne10zvtu6B5XUFYwMsi1y/hWGhimmpzRBKQiGYmfG/XYlxrXdVDyeIKZXb4Cvfj439R2Of6cdZMbWOnXAvWAdyYZdHhOQtwxfiQKBLtBc7txIVlVtw1banYZRH0px+PHo+ntMjz7gxXbNwnW8NNCtSA7nDmp6DqucH4IPpX8UKcxi6ZgHLu62JhnOlcwDX/+vzHRaeDCwEhIAQSEsCp10NXPtMWoYmQQkBISAEhIAQEALpT4Ala6nlHTlyBBp/N1Cr09Ekyr8PHz5cGUpjTadudmHXuRxbG5m6HVNPu/dTJLZtW/2djRmGFy1ahO7duzcKh+I1DaUUrSlexzbG64rLdCezMW02MxRTbHYF6/Qnn0ECMkVhunkPHz6sThjEOnpd0CtXrsTmzZvVQtB+3txC7NixAx9++KE6uVDfru6eIOCmnDRpEqZPn97oevJabmDmNY/Nsy4O5Ez4CkiMQkAICAEhIAQyk0B1uAY1ZsSZJ00InCwEPBSLdQ0euM7iFojF0OHYXsDWI7WLU+QuJltH02F5sxE2vDBhwIxTx5jXVdkhVNTWMq40a/MynyyL08g8pgf2oeDYehzoNQSFXh+GZNl1XMd25VCYOyPCsT+vHzb1moayoBHtLZRXBr28EJds/hP06mL1/ppRc/G0JyL253oM3N1jP7zBfWlBMrjpNBx2JuBJ7/kqnqyBRfggEEnPrWsa/vLBV9Hz+Ka0iFWCEAJCQAikBYEFtwOXPZgWoUgQQkAICAEhIASEQGYSCIfDWL9+PbZv3w4KtGxMQ003L0VcXdfrTKwpAZkX8vPVq1er2sTMbEwhmv2xL76aMpO6pXQpOFNXZH3m+o39U3ukZsjG2scUueunzE731cgYBzJB7t27F++++646DUDX8MyZM9VC8u9cbFrD2ehQjj1R0NgicKGZTppprGPt6tyM//nPf9RmpLjs1i9urB83Lp50mDNnTvQybuTGaiAz7kRE7nTfQBKfEBACQkAICAEh0DEEKB5TRJYmBDKVgEfT4NMBLxwYsFvmLOakbS8ch6mo6S62Ab5S2ExfDkzdh7DWuGAccixU2idcxvZJ7DKuj3aYVYZRJZsQtgIo7D0Uh81qzO1mIy9cK/Q6PlhHB8E6EklZXdR/AjYaw2DGLJM/rxg9StfjnA2PA7XPsw0jZuNJnxYd7p6CSnSrifx/Xjo0q3oG/Ks8+OUp31LhFPSy8Coi9ZrZLsdh3PjPK9IhVIlBCAgBIZAeBC75BbDorvSIRaIQAkJACAgBISAEOg0Buo+Z1XjixIkJ6YWdBkwLJppRAjLn9emnn4KppSka05JOIZaCL13APGUwYcKEBm7hVatWYdOmTaoW8fnnn18nbzkdzbSrU+zl/T6fL9qfx+PBrFmzlFjdWOPYtKMztXY8oZmOaIrRPIUwePBg7Nu3T11L8Xvs2LEtWCq5VAgIASEgBISAEBACJwgwfTXTWEsTAplAoNViMQw4FmsX63CYL5picYrFWtObBYt1jDUPwo04jB04tS7jMErDQVTT5dzJWg5MnFa5HbnF27C736nYqNkYmaXjVP1ErWMn0B/mPg8cv1/R2TP0DOwInagJxffKco9hWMlqnLl2cZTg5mEz8Vi2J/r3OwtMFNR8kl6EjVGo+quNV6bfii1mgYrtaL+d2Bc+kV77mZW3oM+RtekVt0QjBISAEOgoAtf8CZh5bUeNLuMKASEgBISAEBACnZAA9UNqc6w7vHDhQrBMrbSWE8g4AZlTZGpoirKseUzhmEIyxWGKsn379m1AoSkBmReXl5eDhbiZrpqCcHP9xQ6wZcsWsH+muZ46dWrcFaB4vW7dOiVSM6325MmTMW7cuJavltwhBISAEBACQkAICIFaAmHbRHkwkhZWmhBIJwKtF4uZM9oHx9IBW4NDy6qdWncxeVmeLJgeH0wKxo7eqB4dcMxoLePi2ppI6cS7PWOZHDyEgUUbUJGVi435/XDcrMK8bs4J1zGN4aXDYe4tV2GR8ZbBZ+FwIDsapmbYOJJzFFOL/oNpG/4cfX/7kGl4tGsX2E5krW/oa+DUwIftOb3ExtJ0VL04AvvHnYe/apHsU70H+LEkuDV6/6XaMdz80mWJ9SdXCQEhIAROdgJffxMYc87JPkuZnxAQAkJACAgBIZBGBPx+P5YuXYrRo0eL+7gV65KRAnIy86VrmYWt6zuQk+lL7hECQkAICAEhIASEQEcTsBwLpYETjreOjkfG75wEUiMWG7W1i5mK2gHayNVre7wwjSyYulcJxrYTf83sWpdxuRlCaTiEGqvzuYzrkxloVWFc+WZ4Kw5h64Cx2GQFMCbHi1H6MehW5DnkWLmwDvWBXRwRjyt7DsamvImoDJ2oRaX7TOzxHMGCoo8wtvCv0WF2nzIJj3bvgZAdVu9d0Ssbp4eXp+2XKrRjBvzH8vGr3terGPO6AEtz1tSJ908f34H+B1em7RwkMCEgBIRAuxG4ewPQf3y7DScDCQEhIASEgBAQAkJACKSGQKcQkJkymqcN8vPzMW/evNSQk16EgBAQAkJACAgBIdCBBBzHQXEgUltUmhBoDwJRsVhzYDhJ1CxWQWq1YjFrF1N0bBt3MUeydQ8sbxbCuhemY4DadGMt4IRRYbGWcRilndxlHMtIh4NZ1TuRf7wQxfkDsbFbPsrMGsyLrXVM8bh6EMw9YTjhiAB8ZOAUbHQG1cGt5wSx2TmCy46/h+FbXop+tr//WDzauz/8ZkC9d1b3bFzspK94rPZW4DT4XynFn6d9H8esripufeAxrAocjM7rM3oRvvniZ9vjqyljCAEhIATSm8D/lgA5+ekdo0QnBISAEBACQkAICAEh0IBApxCQ6T4+cOAAzjrrLHTp0kW2gRAQAkJACAgBISAETgoCFJApJEsTAqkm0NBZbAK1qYVbNJbjgWOzdnHbuosZk6PpsLzZCBtemDBgNlLHmNdasFUt43IzjJJwEEEK2dLqEBgXPoYhRYXQghXYOHA8tpv+Bq5jxfL4CFgHTxxm2TnsLOwOdq9Ls6sfa0KHcd3xdzBw+5LoZ4f6jsLifkNQEY7USh7VJQs3ZK+DZqb54RjPUFQ9Z2Dz1Cvwqh0pY1TQx8Sr9oY68/7jmrtxyt73ZGcJASEgBDovgaxc4IFIZgppQkAICAEhIASEgBAQAplFoFMIyJm1JBKtEBACQkAICAEhIAQSI1AarIBlS3rdxGjJVY0RSJ1YzDrCFItr3cVMRd3GBxxMXw5MnXWMDYSbEIw5d78TRiVdxmG+Ik5ZaQ0J9HZqMKl8K7LL9uJw76HYmJUDvxnEvFy7Tq1jJ9Qb1sFusMsjtdjDObnY3P8MHAv46nRq51biU/9RfPPYEvTetSz62bFeQ7H4lFNREqpS72XrOv6n1yH4gnsyYln8b4xFdZ/R+G3uF6Lx7inYiuNmRAxnu8AoxW3/+ExGzEeCFAJCQAi0CYGCscAPCtuka+lUCAgBISAEhIAQEAJCoG0JiIDctnyldyEgBISAEBACQkAItBmBilAVQpYIYW0G+CTs2Ktp8OmABw4MMA11ks5isnG8cJRYXOsubodawaY3C5aRhbDmUQ7jpvz3pmOj0qHLOKTSUodscRk3t6Vn1uxB76PrEPLmoLBgBPaEqzE6x4tTY2odsw+7YijMXRHhmK2szwgUdhmLmrBWZ4hQXhnWVRfh24deRPd9J+oBl+QPwOKhk3AseKKO+48KqpBbs7G5ENPm8/C+mQiursCLGqHtAAAgAElEQVSD4+6Bjci8ew6swpuB7XViXLzuHgzZ/e+0iVsCEQJCQAi0K4Ex5wBff7Ndh5TBhIAQEAJCQAgIASEgBFJDQATk1HCUXoSAEBACQkAICAEh0O4EqsJ+BMxgu48rA2YGgZSKxdBraxfrYDFhx7Tb3F1MypbHB9OTBVPzIOzQ4dw0e78TQgXrGJshVIjLOOGNOtIswYiSTTD8xdjXdyQ2enSErTDm5QJ54b0n+rGzYB49BfbREymmDw46DZut/g3G8ucVY2f1cdy67wV0PbQ2+nlFbh8sHjkDh2JquH+7wEL/mo8TjjcdLrTNafC/VI5V07+M98xTVUg9coG3fGvqhHeupxx3/P3CdAhZYhACQkAItD+B2dcDVz3W/uPKiEJACAgBISAEhIAQEAKtJiACcqsRSgdCQAgIASEgBISAEOgYAn4zAH+4pmMGl1HTioArFnvhQKez2DHpE00+RtsLx3HdxTbQTjWCbdYvpmCse5VgbDcjGIdhoYppqc0QSkIhmM0pzMkTOSnvzHVCmFa5HV1LdqC6Sw9s7HkKDoWrMDrHh1P1o9CtEw5hJzAA5j4djv/EM2fbsAXYF+zWgE1Z7jGUVR/FDbueRdbxrdHP/TndsXjMHOwLlEbfu76vB2MCH2QeX89AVD2XjdIxs/F41ok01ebAw1gTOFJnPo8U3ofh21/LvDlKxEJACAiB1hK48MfA+f/T2l7kfiEgBISAEBACQkAICIEOIJBRAvLOnTvxta99DZs2bUoY1T//+U/MmDEj4esz7cLS0lJ84xvfwLFjx/CHP/wBI0aM6LApfPzxx7j00kvxne98B7fddluHxRFv4P/7v//DAw88gN/85jf43Oc+16rYbNvGhx9+iJqaGpx77rkJ95XOfBKehFwoBISAEBACaUUgaIVQGapOq5gkmLYnECsWG7CgOayD3QqxGAYci7WLdTiWExGL20mItXUPLE8WwhSOHYPm5iYbP662Q6qWcUk4hCqTQrm0ZAhMDR5A/2PrASuMHf3HoNAJwXYczM8Fuse6jrm7SkfA3HvCdRzo1hub+s5AScBTZ2jNsHEk5yi81Ydw9fan4SndF/085MvB4gmLsKumOPrepb2ycWZ4eTLhp8U9Ncsnwgpl4YGhd0bj6VcQxitm3VTcC72VuOtv56dFzBKEEBACQqBdCVzzJ2Dmte06pAwmBISAEBACQkAICAEhkBoCIiCnhmOH9SICcmLoUykgv/zyy7j55ptbLEaLgJzYWslVQkAICAEhkDiBsG2iPHiiDmnid8qVmULAp2nw6gCdxakRi7VI7WJLB1hDmKmo27E2sKPpsLzZCOtemJqh6hg310KOhUr7hMuYIqe05AkMtiowpmwzPJVHUJpXgMK8PjgerXV8HLpVHu3csfJgHeoNu/jEe8X9xqDQOwohnluIaZrPxF7PEfSr3o9Lt/wJetXx6Ke2bmDxlAuxLUY8PjMvG5fiXRbTTn4yHXxn+MjpCL5fhLem34J15gAVjaYBm/sUqkMOse23mx/AqK3/7OCIZXghIASEQDsTuHU5MPKsdh5UhhMCQkAICAEhIASEgBBIBYGMFJA58Y5226YCfir6SCcBORXzaas+Uikgv/jii/jmN7/ZYgG5reYm/QoBISAEhEDnJWA7NkoCJ4Sdzkvi5Jg5xWKfDnhSJhZTmzNqaxdrEXexWU/1awd0pi8Hpu5TgnE4AcHYgYMqO4QKK4zScBDVHRBzO2Bp9yF8sDGzejvyjm9RY28eMA5brEg66niuY8c/COFdYcAMR2PdN2QWtoX7NIhdzwlis3ME4/27cd7GJ6AFq+pc8/i0S7Cppij63rAcH27uUggtfMKN3O5AUjCgY09G9T+qcGjiOfiLPj/aY97ACiwN7KwzwnxfNe5+IfHsRSkIT7oQAkJACHQ8gR/vAXoM7vg4JAIhIASEgBAQAkJACAiBFhMQAbnFyNLrBhGQE1sPEZAT4yRXCQEhIASEQOYRKK4pAwU3aZlFoKFYzFTMrVxHR4PjeAGbtYsBh6mo29Fd7K6A6c2CZWQhrHmUwziRWQUcM1rLuDhU17mZWSubntFOCB3BoKKN0ELVONZzEDZ2yUV5uAan5ngx2jgO3ax7EMU6PgLWwRMpq+kc3zJsAQ4GujScYFc/1gQPY37NDsxd9xjg1E2n/qdpl2B9jHjs0TTc2/sosoK70hNWS6Ly9EXVc7mw+g3CQwVfi97Zu7uDJZ61DXr69bZfY8ymF1oyglwrBISAEMhcAoYP+FUgc+OXyIWAEBACQkAICAEh0MkJdCoBOdY5Om/ePDz33HN44YUXwNrKU6dOxZVXXokrrrgCXbo0/MVIcXFxg+s///nP4+KLL8YvfvELfPrpp3Fd0fv378cTTzyBpUuXqnFYo3jhwoW47rrrMGjQoDrbL5n4YgXk3//+9zh+/Dj++Mc/4oMPPoDH48H8+fNV3egJEyZAYz61mBYKhbBy5Upw3BUrVuDAgQPo1q2bqhl9+eWX47zzzqvDwo3v4YcfRteuXVVN4SNHjuD888/HHXfcgYMHDzZaA5lxvvbaa3jjjTfAVM5VVVU45ZRTMHfuXFx11VWKv67rCX8dWYeYsf/5z39Wcy0rK8Ps2bNxySWXxF3DpgRkd21feeUVbNy4MRoX12js2LFRbi7r5cvr1mlzaz67NbqnT5+OL3/5y3jwwQexZMkSzJkzB7fccgtycnIa5cO1YF3lv/71rwnNJ9U8EwYvFwoBISAEhEDaESgNVMBSNXClpSuBNhGLOVnHA4diMWsXm6xd3DH7wPL4YHqyYGoehB09ofLJdq3LuNwMoTQcQk0HxZ6ueyZVcfWzqzG+fCuyyvfDMrzY2G80dpmRuulxXcfhPrD2d4FdccJBXJU/AJt7TEV5sOF/q1u5lVjtP4qL/Ztx2vonG4T9zLRLsDpGPOYFPyzwo3vN+lRNscP7qVk5Bdb+Sjw37S4csLpH46kZeAAbAyfSePODub4a/PCFRR0eswQgBISAEGgXAgVjgB9sapehZBAhIASEgBAQAkJACAiB1BPolAIyBVUKvps3b8b48eMV1cLCQiVqfu5zn8NPf/pTdO9+4n/+KQxSIKXwSdFz2LBhoIBHsZFCazAYxK5du+oIyI7jKPHwxz/+sRJmKRzzXoqVrkh5zz334IILLogKlK5A25L4XFFz7969mDhxIt555x0UFBSosTguY8/PzwcF1HPOOSe6g/x+v5onBViKxuSQnZ0djY8XUgT94Q9/GBWR3fgomq9ZswZ9+/aF1+tV41FE37ZtW1yBdPv27bj99tvVPS4/9r979+6oaM37L7300gYid7wtz9h/85vfgEI227Rp05Sg7fbHwwE/+9nP1Dq5rTEBmfvge9/7HjZt2hSNrbq6GqtXr1Zc+NmXvvQlJcaXl5crZuvXr1drSFG+V69eWLRokToQ4ArI5M31P3bsGAYMGKBE/YceeggUiTlHV3B2Y+N8/vd//xePP/54dD5cC8ZEYZxCPj/v0yeSLjDVPFP/WJEehYAQEAJCoD0JVISqELJOpJhtz7FlrIYEfLoGnxabhjoFzmIOo4RZzwl3MdM6d1AtYNvwRgRj3asEYzsRizGAgBNGhcVaxmGUisu4zb8+s/y70PPYBjXOwT7DsdHrg98KYlSOF2PiuI7timEwd1XUievYgIko1IeCZvb6LZRXhnXVRbiyci3GFz7b4PO/TrsE/6knHt9W4GBgzao2n3t7DmAWn47AO0XYMeVSvOTMiA5d0C+IV8MNhZOHdj6C8Rueac8QZSwhIASEQMcQGH8hcNOrHTO2jCoEhIAQEAJCQAgIASHQagKdUkAmtS9+8Yv47ne/qwRAti1btuDOO+9UIueTTz6Jc8+N1KeqrKxUIurf//53fPvb38bNN9+sBFU6YJctW4bvf//7SgQdN25cHQF53bp1uPHGG1Uf9913HxYsWKActryPjtmf/OQnCIfDeOSRR5TLlc0VaFsSX6wrluIsY6UoTcGTguWjjz6qxN2LLrpIOWJzc3PVWHRfc750XfMelwOFTwrld911Fw4fPqyuo0BbPz4KshTPOSfOg0Iy76svkFIc/cEPfqCc3hRBOZ7P51P9MT4K2Pfee69yZVMUjhXu4+1uxkeHNcV33kOOQ4YMUZdyrKeeegq/+tWvlCuaYq8733gCMt3hrGXMgwSMgfNhbByDAvHPf/5zddBg8eLFoCjttsZqILsCMoXfq6++WsVIEdo0TcWJfdXn09R8eKCBQjjndNttt6n9x8MKqeTZ6ieIdCAEhIAQEAIdTqA6XIMaU9IDdsRCtJlYzMk43oi72KqtXdyBDl1HN2B6shGmcOwYYCnlRJoFW9UyLjfDKAkHEYynQibSkVzTIgKjw0UYVlIIvaYMgexcbOw9FPvDEUfxvFwgP7y3bn9OFswjp8A+eiJlNS/YPXQOdoZ6xB3bn1eMwupSXFu+EiM2v9jgmr9NvRgrAnXrG3+ljxfjgu+3aC6ZcLGDCaj+Ww2CQ8fi4e7XREP2eYBV+etg1kvpfUZWEPc8f3YmTE1iFAJCQAi0jsC8W4HL/691fcjdQkAICAEhIASEgBAQAh1GICMFZAp0ibT6Tk9X+GO6ZKZ7Hjx4cJ1unnnmGSUq03VKYZGNYu/111/fQJDkZxT/nn32WSW2xgrIFFQp/D322GPKJUtXc/300W4srjBoGEZUQG5JfLECMgXLG264oc5YR48eVemT6aqlWD106FAltFJkfe+995SoO2XKlDocLMtS6akp6PLF+NncmCmGc149e/asc188AZmiKoVcCrP3339/A4HYjY/u3j/84Q/Kqd1Uo1jP+XAOXMNRo0bVuTwQCCgx+KWXXlJCM9NHs8UTkLk+vJbrxz4pusc2psjmgQGmAed6uqnNmxOQ9+3bB+4lpgKPbfH4uPMvKiqqc5jAvY99MT5y4b6kqzmVPBP5Hsk1QkAICAEhkN4EAmYQVWF/egd5EkSXpWvwtoWzWLHR4disXawDphOpXdxB7mL137iaDsubjbDuhakZqo5xos3vhFFJl3GYL3HGJ8otFdf1cIKYUrEVOaW7VXe7+52KjZoN07ZqXcdF0M26IrET6A9zrwGnpiYagunLweZT5uJoICtuWGW5x7DdX4EbSpbjlG2vN7jmpSkX4/1gXfH44p7ZOMusWwYmFXNOiz6MfFT9tRegafjt5HtQwzrkta3rwFIsD+xpEOb9ex7H5LUNU36nxXwkCCEgBIRAqghc8TBw1jdS1Zv0IwSEgBAQAkJACAgBIdDOBDqlgMzUzBRbs7Lq/lLk5ZdfVoJhrPBMAZUO3lghNXaNKPB9/etfV85QVwB1RUEKyb/73e9UauT6bc+ePWospiV2nbeuMNmS+FwB+ZNPPqnjFnbHo4uVjlWK7okItO598QTX5uKLJ5A2t59jazgnEh9Fb9ZMplDOedH5XL+56xh7EKD+fFwu7I8u6EmTJjXoh6I2DxIwBbUrvvOi5gRkCtGx17sdx+NDkZrOZ6bJppjN1NWtaS3l2Zqx5F4hIASEgBBIDwJhO4zy4Il6pekRVWZHQbHYTUOtw4LmpCgNtYvF9sL5/+ydB3idZdnH/2dnN2ma3ZF00L3STVsKZRWQOgAFRBQQBBEEByiIoCgqS0Q/tYCAIJYCCkKhtIxSdhktbTO60qTpyGp2znzXd93v6Zuc5Kz3nJ4k5yT3c11cn/Q8435+z/O+n/b//u9b0dzFMgLmBx5ghCQaikarKhgLEQjG5K7sVMhl7FHTUnvkALmOB3gvw3G5+a5a5DbsBBQJHWmjUJ6Zj3rBW+s4oOsYgNQ6HtLB9l64OrLHoSJ9Jro8/h8NGEwy6pMbUOu04/rGjcg98JYf6ldmn4fNntZef74oPQkXGt9TYxuqzb29FML+dmwrvQxvSd7sUtRysmS8Ztzht+2FNgF3rzt1qOLgfTEBJsAEvASu2wBMPZtpMAEmwASYABNgAkyACSQogYQUkIm1HrGx75lowl9fZ7LWr6/Ap7lZn376abz00kt+jlIap4mMlO5Zi4lSIpPASWIeOZMDiZwkLpOoSzVytXGRxkfrhxMMtT1Q+uRgzCjFMjmUyd1LdYy3bNmCjz76SP33QA5kvfwCPRMUD6UFp5rRVEuY1iLu5AbXc6aaS1yrKR1oDZqfahj7irJ9BWRN5N+1a1d3/ee+c1G6ca2usu/5hxOQqTb0X/7yF2Rl9U75F0hADnfm4d4rJ8oz3Pz8OxNgAkyACcQ/AVmR0eLqLQLFf9TxE2G/i8WKCYpMtYuNUCj3M9UujoMmWmyQTDYIBrPqMNaZlVqN3KF40EF1jEUPOthlPKinWSK14aSWCpjsTWocewumolz2prSfmGzBVFMA17E0AtLRbMjNvd8bdaNLUS4XBdyPwSrioLkeDW4Xbq57CZkHP/Trt2HWuXhD6O1wHp1kxQ2plTAK3viGapPaF8K5qRkdJy3AmuSv9NpmW0EN9vUR1anD72qfQum2NUMVCe+LCTABJgDcuR/IHs8kmAATYAJMgAkwASbABBKUAAvIPgcXjYAcSKDV5tFzJ3xTX4cTEwMJkNEKyCSOkvuV0jxTmm5y5GotMzNTTdd89OjRmAjIlG6aakhTHWSqMe3bSECn332F9FDcNCFYD9tQArJvvWI9c8WTgBxLnnr2zn2YABNgAkwg/gk0O9ugRCQBxv+e+iPCHrFYhhFy7J3FMHhrF0tGgERZUQbixJErma0QzTaIBjMExRhRhmwBkpqWmlzGLR4PxEFMr90f9yIR50yBhPmde5HWvFcNvzmzEGVpWWg5ns4+mOtYto+FWO0GRHLV97T9JStQ484IiMKQ7MZupR4uwY0f1j6HtKPb/Pq9MXMVNogdfn/+m9xjsLn2JyLiiGJWjFNhX+cBUtNx38Sf9RqbW+DCq55Kv/nm2UTcs25FROtwZybABJhAQhF4mLOSJNR5cbBMgAkwASbABJgAE+hDgAVkHyDRCMjkdv3xj3+sOlU1By05aykN9cyZM7vTU+u5eQMlIFPtZhJEKcUzpVumOsGlpaWYOnWqWiO5oKBATb2t1UHuWwM5EgcyiZ1Us5fSRJNrmNYiLhMnTsT48d4vUW+88Ua1tq8eB7JWt9g3PbUetn0dyFotZY/HEzDddKg5B9OBHGueethxHybABJgAE4h/Am3uDrXOKbceAr3FYi0NdYwJKWYoihmQDHHlLqZdyiaLVzA2WlTBWI7AYkxd7bIHHZIHrYIHXX3ExhhT5OkiJDDbfRRFTbsA0es0Liuajn2itw56MNcx/SY1TYB0pLdD2JOSiYr8xTjm8i8Lo06Y6sB2dx1GyE5cU70WSY3+QujmGWfhFck/jf5teU5kOf3TN0e43cTobkxG17pCNdbN867BZ+K47rhTbMCWtN4f0Wo//ubIWiz49C+JsUeOkgkwASYQCYGi2cCtgd99kUzDfZkAE2ACTIAJMAEmwAQGjwALyD7s+wrIJLQ+/PDDuPfee4PWQNaESBL2NAE00J/pOeKBEpC1+Orr60HC6pIlS3qFR/t+8MEH1X9ONIX1pk2bcMUVV+Dss8/GH/7wB7Xms29rbm7G9ddfD/q/egRkbb5Iawb3FZA14Z9SaFNa7AULFug5IrVPLAVkraZzsP2QM/yOO+5AW1sbfvGLX4Cc07HkqXvT3JEJMAEmwATimkCnxw635InrGPszOJvRCKtBgRnkLO4vsdgARbGQMgtIVM41ftzFxFYxmiCakyCQcKyYQNmyI2keRUKn7EHbcZexzC7jSPANSN8iqQvT2ith6Tiqrlc3qhjltmR0HheST0k3IEuo8YtF8eRAOpwCuaO3yNuaOwnlSZPhEv3rHdMkUnontjkaUCx34LL9/4KlxX/u96afgRdlr3jt227MA8Y4Px4QLvGyiLtiPoTyVjROPxX/NJ/ZKyzb6Ga876z1C3WOTcYf1i2Ply1wHEyACTCB2BEo/QbwnbWxm49nYgJMgAkwASbABJgAExhwAiwg+yAPlCKa0jtfddVVWLVqleqkTU9P73VImpjom4qaXK3Ul9JDk/h86aWXwmDo/RczlD76tttuw9y5c3H77bdj5MiR3cJkJA7faFJYa/s89dRTA9bqJWH5hhtuwIcffnjCArIm3AbbEwm411xzje4ayLW1tfj+97+vptz+29/+prqmfZskSfjrX/+K9evX46KLLsKVV14Jo9GoCuW+jmoSycnN/Ktf/Up1QJOLnNzYvo3EWvotPz9fFW9LSkrUn2MpIGtiPtXSDrQfqqd93XXXqY7tBx54AE888YS6j1jxHPA3Di/IBJgAE2AC/ULAIbrgEJz9Mne8TTogzmLaNLmLqXax5i6W4svhrRiMkCxJEIwWiAaTWsc4kkb/XaiLahlLAloFN+xxUps5kj0Ml75GKFhs34/Mpgp1yx5LMsrzJqBGsKv/Hsp1LHeUQDzgn1r68NiF2C3mBUXoyWjDDvsxzJCO4YLd/4Sxs8Gv70dTV+J5eF3Qvu3yHAtmut8bLsfTvU/JvgDO11og5xTggcIf9Np/XraE9dgZkMmv6l7A4q1/HHa8eMNMgAkMcQLn3AnQP9yYABNgAkyACTABJsAEEpYAC8g+RxdIQCanKomHVMP3Rz/6kSrmUX1gqiG8efNmVYAkodFXQKYpaa4f/MD7Fwe33HILzj//fFitVtBf1u3btw933XUXSDyl8SRQk8A8UA5krf7vsWPHcP/992PlypXq+hQbCbQkelOKa2on6kDW9kRi9e9//3uMGTNGnVcURXzwwQeq0F5RUeHHL9gTRQLxI488oo5bsWIFfv7zn2PGjBlq/DTnhg0b1N+oUb/Zs2er/7mvgEx/RmnHSSin87j55ptx+eWXq2dLra6uTo2Xzv173/uemu6bzo+atie6D/SP9nGAxjU3NzegMB/ofhFz+tDgzjvvxOmnn467774b48Z5U95RWu/f/va3agzaOcSaZ8K+uThwJsAEmAAT6EXAI3nQ4fGKSUOpDZhYDKNXLNbcxSSmxqEDV7QmQzRaVcFYiFAwpnvhUkR0SV6XcbNn+DrWE+kZmSY0YtyxMhjcnWrYtbkTUWY2wi0J6r8Hcx1DSYJYXwS5oXfKahqzZ/xKHHKlBsVgz2hGhb0Vi4SjOKf8cRhc/gL0p5NXYK3RG4NvOy8rCadK7yQS4tjFapqErme99T7/O+9mVImjes3dkF+FWsGf5UybgvvXLYtdHDwTE2ACTCAeCFyxDph7UTxEwjEwASbABJgAE2ACTIAJREkgIQVkEhz1Nl+nZjQCLa1DwiA5VEkAHD16tOpEJedvWVkZzj33XNTU1KCvaEjC4Msvv6y6jCn9MNX/pbEkSG/btk0N/7vf/S5uvfXWbtEymviicSCT0LpmzRrcc889ahwkwGZnZ6tppGlPlM550aJFqgjqW2s4mviamprUPW7cuBFpaWmYPn26KsSSeEvu24svvhhOpxNvvfUW1q5dq9ZiDtcoXTilw37sscfUrjSGnOE0H51VZmamurfVq1d3i7uBBGQaS05wEvhpnHa25CAvLy9XXc5f+tKXVEHaN/U23YPLLrtMXZv2c8YZZ6giM92Da6+91u8uaPsJJCDTb7770RiZTCZVWKe7Qy5oErpJ3O4PnuF48+9MgAkwASYQ/wQkRUJrAJEn/iP3RmgEYDUaYDEAZoMMo9JPaag1ILIFikKpqI/XLo4zd7EWpmixQTLZIBjMqsM4wqzUkKGgS/agXfTWMnbG6T4T5Z4OZJw5ihMz2/cgqe2guqw9JQtlI0fjqOBNQz0h2YKppmaYxFa/sBRXIcSDBijO3u5gR3ouKkfNR6vbFHQrbemN2OfowGnuapy641FAFv36bp+0DE+bvUKpb5uXloSLzR8C8jD9OMFgRNeLEwBBRs3sL+F59C4TNKrQgQ3uPQHZ/7Lxf1j64b0DecV4LSbABJhA/xL4+S6gYHr/rsGzMwEmwASYABNgAkyACfQrARaQffAGE/ioC4mrJHA+99xzqthIqadJAJ43b57qXrXZbH6uU83R++STT6oCqSZuLlu2DN/+9rexePFiNb2y1qIRaKMRkGk9EknfeOMNPPXUU6A03SRcknB8wQUXqPWKDx48iKuvvhpTpkxRUyePGDEiKod0IHYk1C5fvhyXXHKJyvHf//63KjKTC5fW7JvuO9ATQCI4ib9PP/20Gr8m0pOLl9JWa05nbWwwAZl+J6cvnesrr7yiCugaC4rvzDPP7HYea3PR2s8++6zqcKYzvfDCC1WncENDQ1QCsnYe5Mimesy0H2p0HlTvmFhp7uf+4tmvbxmenAkwASbABAaEwDGnv5A0IAtHuIgRBliNGDixWHUXU+1iIyBS7eL4dBcTRslshWi2QTSYISjGqEzQLkVAh+oyFtDKLuMIb2d8dF/orMGohh3dwezPn4JyCJAVr2gb1HVMd6hlAqRaf9fxsYJpKDdPgBAkE7vBJKM+uQG1TjvOc+7Gwh2PB4Sxa8ISPGH1T5deYLPgh+l7YfL4p7qOD6oDE4Vn/wJ4trdAGDMJD438Tq9FM1KAt5K3Bwxkmg3447qlAxMkr8IEmAAT6G8CRhPwkH+Wiv5eludnAkyACTABJsAEmAATiC2BhBKQY7v12MympS0uKChQ0wyT0MqNCTABJsAEmAATYAIDTaDN3QFRjq86vSQW246LxaaBcBYTdMUCRU1FTe5iGaB/4rTJJotXMDZaVMFYjtRiTIIh5OMuYwEtHjfccvzuN06PIW7Cmii2YEJLOUyOFjWmtow8lGXkoOl4reOQrmNxBKSj2ZBb2v32c3DcEuwTeqdT9u1ktIqoNtej0e3ChV07MLPsmYBMKksW4tEkc8Dffp3bjGTXvrhhOViByK75cLzi/Zjn0bl3oE1O6hWKsagRW11HAoZ3e9NrOOWD3w5W6LwuE2ACTCB2BIpmA7cG/uNwHkwAACAASURBVGAmdovwTEyACTABJsAEmAATYAL9TYAF5DCE169fj8cff1xNZUzO1r6N6hhfc801qpv29ttvh8Vi6e8z4/mZABNgAkyACTABJuBHoNNjh1savNSxPWKxAhMUGNHPaaiJgGI6XrvYCEVSAKpdHMdNMZogmpMgkHCsmEAhR9McioBOchkL9A87fKJhGE9j0uFBacdepLZUdYdVWTgNuyVn97+Hch3L9rEQD7gBqXe6afpAoXLcqahz9RYxffduSHZjt1KPDkHAZe2fYFLlCwHR7BtXijWpKd0uaN9OP89zY6SThQKVibkYXWu9KcJ3lX4Dr0uzevHMyxGxXt4VkPFkmwEPrzs5nq4mx8IEmAATiI7A/G8Clz8d3VgexQSYABNgAkyACTABJhA3BFhADnMUO3fuVNNNFxUV4b777lNTOlOKZUpPvWfPHrVGcGVlJf7xj3+AUlNzYwJMgAkwASbABJjAYBBwii7YhR7BqT9jGBSxGAavu1gyAlQPWJSBOHfbKgYjJEsSBKMFosGk1jGOpomKjE7FW8u4xeOBEOf7jmaPw3VMqfsw8ht3ApL3Q4DGkWNQnpKOtuPP8vhkC6YFqXVM/aXGiZCO+qev78oajYoRs9Hh6SmX48c41YHt7jqIioKrWt7F2L3rAx5D9ehZWJOZBc/xGH07/SDPgHHOj4br8QXct+P1qZA7PbBPnIO/pl7k1+dg3h40io6AY3/W8gZOe/cu5skEmAATSGwCq38PnHFLYu+Bo2cCTIAJMAEmwASYABMAC8hhLgHVu12zZg3uuecetWdpaSnS09PVmshavdybbrpJrd1rNgdO6cb3jAkwASbABJgAE2AC/U3AIwvocHed8DKyJEGSJFisVnWuXmmoIcMEqiHc2+l4wosGmkAxQ1HMx1NRx7+7WNuCaE2GaLSqgrEQpWBMc9kVDzqpjrHoUd2h3IYWgbFSO6a0VcLc6a0ZLJnMKM+fgirR3r3R5ekGjBRqAm5c8eRAOpQCudP/mW8omoUyjAtZQ1tO78TnDu/a32/ahLyqNwOuc6hgKtaMKoBDdPn9/s0cK+a43x1aBxOD3QiHFsL9cTOQlIz7Jv/Cb8aRRV3YGCTd90SbEf+3bkkMouApmAATYAKDSOC614CpqwYxAF6aCTABJsAEmAATYAJMIBYEWEDWQVGWZWzduhXr1q3DRx99hMOHD2P06NFYvny5mtZ66tSpqiuZGxNgAkyACTABJsAEBouArMhocfnXP9UbT1tLG/aWVaLhqFdUyh6ZiZnTxqNkbK7eKaLvp1B2Fwug1i6Gt3ZxgrhsRYsNkskGwWBWHcZRZqWGAElNS625jMkVym3oEbBCxsKufcg4trt7c0dyxqPMYoVDcqt/Nj7JgmnmZphEf2cx/S53lEA80BEQzoGS5TjgzgwJzpPRhh32Y2qfH9a9jJEH3w/Yvy53Etbkj0OH4O+WPTsrGWdIm4feAcVgR4pYCvuL3nfxB/OuxIfihF6zZqUDm6zBU37/pG0zznzHX3iOQWg8BRNgAkxgYAjcfRgYUTgwa/EqTIAJMAEmwASYABNgAv1GgAXkfkPLEzMBJsAEmAATYAJMYGAJkIBMQrKeZjQANoMBFgPg6OzA+g1bIAj+zuIVS2dj/LgCPVPq70PuYtnHXSzFd+1i341JZitEsw2iwQxBMYZ0eYYCQvKwXfagQ/KgVfCgSxwAV7f+E+Ke/UBgpqceo4+VweDxuoxdSWkoG1WCQ0KPiziU6xhyEsT6IsiNbX7RiUlpqChcikaXN3NAsGbPaEaFvRVGKPjR4eeRfvizgF2bsouxZvRJaPH4O5znpNnwTfMngDwwKfP74Sj6d0pzEbrWeutON09dhset5/itJxXVYZurPmAcxTYj1rALuX/PiGdnAkyg/wgkZwJ/aOm/+XlmJsAEmAATYAJMgAkwgQEjkDACckdH4K/sB4wUL8QEmAATYAJMgAkwgTgn0CnYIUj+QiSJxVaDERaDAhNkGBVPr518sasKVTVHA+5uZFYGvnzOySewc6NXLNbcxSJZjBPHXSubzBDNSRCNFlUwlk8gdI8iolMW0Ha8lrGcQBxO4AIM+6H5sh3T23fD1n64m0V13kkoNyoQZO/zWpJkwXRzC0xi4L90V5xFEA8Ciss/lXT7qPEoT50GhxA6I1JbeiP2OTqQqXhwbc1aJDeUBzyb1sxCrCmehUa3///+yrGa8eOMAzB5Ar8vhv1hHwfgfGcmpCYHlJGjcP+Ym/2w5OcKeEUqC4rr5o73sOrtnzFOJsAEmEDiEZh2LnDt+sSLmyNmAkyACTABJsAEmAAT8COQMALyLbfcwsfHBJgAE2ACTIAJMAEm0A8Exo8fD5vNFnTmS762EklJoZ2N3YNlCxSFUlEboEgKkEDuYtqDYjSpgrFgskBUTKAtRNsURUGXQi5jAa2CG3YSz7kNKwKLHQcwsnFX95470kahPDMf9YK+Wsc0UGqZAKnW33VMvx0dMw8VUug0oQaTjPrkBtQ67Rgjd+HbVf+CpflAwHPoSM/BIxMX4Kgr8Hq/ym1FimvPsDrDaDYr1C+C+z1vmvBX592ACjG/1zRU/Wh3TrmagSBQG2Mz4bF1i6NZmscwASbABAaXwFm3A1+6e3Bj4NWZABNgAkyACTABJsAEYkKABeSYYORJYkEgIyMjFtPwHEyACTABJtDPBDgrSD8DHoTpS0pKkJTkTbkaqF120RmwWMwBfjIddxcbAZFqFyeWu5g2pBiMkCxJEIwWiAaTWsf4RJqbXMaSR3UZN3sCi0MnMj+PTQwCU4RjKG4ph9HZI8TuLZiKcrnHQRzWdSxmQjqaBbklcCamfSWn4qA7PSQQo1VEtbkejW4XpkotuGjPP2HqqAs4xpE8Ao9MWYZaV+Day7fmeTDKuS0xDmCQo1Tk2bD/x5v++/CsVVhrWO4X0YiiDrzpqgoa6Y2dH+O8t348yDvh5ZkAE2ACERK46gVg9tciHMTdmQATYAJMgAkwASbABOKRQMIIyPEIj2NiAkyACTABJsAEmEBcEVAkwNMYcUjbd+7DF2WBhYzC/GycvXKBd07FCkUyArIBiigDsr56yxEH1M8DREsyRJNVFYyFExSMZSjokj1oF721jJ0J5rjuZ9TDbvosxY05HXuQ3FrdvffmzEKUpWWhRXB0/9mydAOyhZqgfOSusRCrXQEd/K7UkajMW4RmV6CPOnqmNCS7UanUoVMQsUCsw3nlT8DgI2j7Lu6xJOORmafjgDNwCu3v5xpR4vpw2J1n1Bs256JrrVfcFwuL8cecq/2mGjVCwQbzF0GXKLSa8MRz7EKO+gx4IBNgAoND4K4DwMjiwVmbV2UCTIAJMAEmwASYABOIKQEWkGOKkydjAkyACTABJsAEmMAgEyABmYTkCJokyXh108dobu3tdDQajVi1YhlyskYCCZx+WbTYIJlsEAxm1WF8AlmpVaouRVBTz7aJAlrZZRzBTRvaXee7DiK3YSeg9HxYUVY0HfvEHuE4nOuYCEmNEyAdDZxCuiVvMsptJ8HtX+q8N9xUB7a76yAqCla4a7By12OAGNgRLxtMeGTuudjrbA54QJeMsqHUs2VoH14/7M758RxIhzrVmZ8q/RkaJH+3uLPwMMrcTUFXv97xGVZv+mE/RMdTMgEmwAT6gUBGPvCbo/0wMU/JBJgAE2ACTIAJMAEmMBgEWEAeDOq8JhNgAkyACTABJsAE+ouA0Ar4pMnVu4womLCjbD8O19VDEETkj8rGtPHjkZkeOkWu3vkHsp9ktkI02yAazBAUI5QTVIwlyMddxgJaPG64E9R5PZBnMJzWKpHacFJLBUz2HiGwPrsYZUnJ6BR7UlYvSzciW+hxJvdlpHhyIR5KhtLpTX3ctx0auwh7xNywaOX0TnzuaFD7nePci8U7Hgs55rHS1ahweuv19m1nZCbjbHlz2DW5gz8BsXkRXG97ue6eewFekUv9OuXlu7FeqAiKL89qwlPsQubrxQSYQKIQmPEl4JqXEyVajpMJMAEmwASYABNgAkwgDAEWkPmKMAEmwASYABNgAkxgKBGQugDR63oL2siFq9i8qaglJaHdxbRH2WSGaE6CaLSogrF8goIxzelQBG8tY4H+EYbSDeG9xIhACkTM79yHtOa93TMKlmSU5U1AjWDv/rPiJAtmmFthEgM7fNU73F4CsTpwrWP6fff403HYlRI2ck9GG3bYvaLl1+y7MHvX0yHHPFm6GjuDiMczUpPwbetnAL1TuEVMQMEM2J93quOcJTPwl4xL/OawmoFPMndA8HGt9+10rfMLfHXj9RGvzwOYABNgAgNO4Ny7gFW/HPBleUEmwASYABNgAkyACTCB/iGQkAJye3s7Pv30U9TXk0NGgMlkwsiRI7Fw4ULk5ob/Kr8vysbGRnzyySdoaWmBJEmwWCzIz8/HggULMGLECD/y1Gfbtm3Ys2cPRFFEamoq5s+fj5KSkoCntHXrVrXvihUrMG7cuP45SZ6VCTABJsAEmAATYAJEQHYDgk8dU4Uy6hoAJQmQAEUIl/s2/jEqRpMqGAsmC0TFBNLAT7SJioxOxVvLuMXjgcAu4xNFOqTHz3EfRWHTLsDHYVybOxHlZhNcUk+q6HCuY8jJEOsLITcGTlltH1GAypFz0eY2heVpz2hGhb1V7Xdpx6eYXPF8yDH/Kl2NbUHE4yyLCbeMOAiz53DYdblDEAKmTHQ9m+390WzGH6ffCRFGv86pRa14xxW8HvYoiwnPPM+1kPmeMQEmkAAErn0VmHZOAgTKITIBJsAEmAATYAJMgAnoIZBwAvKxY8fw1ltvweFwgOryWa1WVUQmUddsNmPx4sWYNGmSnr2rfXbv3q2KxzSehGgSj8PNR+J1eXk5srKyMGbMGFRVVanxLFmyBCeddFKvtdva2rBx40ZViD7zzDPVNbgxASbABJgAE2ACTKD/CMhQupqg6BCc+i+G2M6sGIyQLEkQjBaIBpNaxzgWza540CEKaBM96GCXcSyQDvk5iqROTGvfDUtHT41He0omykeOwRGhx6lLruPp5laYQ7iOFWcRxIOA4upJc+0LsKlgBspMJZB6SioH5duW3oh9Dq+D+YrW91G8J3QK0WfnrsYnrsBpq2mOu3LbkeqqHPLn2d8bdG8vhbC/XV3mk3mXY4s42W/JnCwZrxl3hAzlalcZLnz9e/0dLs/PBJgAEzgxAr9rAlKPfzhzYjPxaCbABJgAE2ACTIAJMIE4IJBQArLb7VbF2ObmZhQWFuK0007rFpBJBN63bx9SUlJw9tlnB3QO9+VN82zatAk075QpU1QHM4nSJCBr85G7+JxzzkFaWpo6vLOzExs2bFDF6lWrVqnr0Tyvv/66uiatTSK01t5//31UV1dj5cqVKCoqioMj5xCYABNgAkyACTCBoU5AbmsDpMR2GouWJG8dY5ggxEgwFiCpaak1l7F4osWRh/pF4v11EzAqChY79iOzqXe92qr8ySiDCNknBfHSdCNGhah1TJNKLRMg1QZ2HdPvNcVLsd8zMuwJGEwy6pMbUOv0psy+7tibyN+/KeS4F+aejw9dwdNp/zRPQK7z87Brc4fwBKT2hXBu8rJun7IYj9jODzioraAG+zxe93igRo7wZ148FSYfx3v41bkHE2ACTGAACeRPBW4rH8AFeSkmwASYABNgAkyACTCB/iaQUALy/v378cEHHyA5OVkVddPT07v5kIOYxGBKaz1r1izMmzcvLDtKLV1RUYFRo0apYrCv8Ot0OvHaa6+pgvHSpUu7Xc1HjhzB22+/jby8PJx11lnqGiRAk4BMY84777zuuCg19htvvKEKx6eeemrYeLgDE2ACTIAJMAEmwARiQUCxdwV1NcZi/v6YQ7TYIJlsEAxm1WEcg6zU6hx22YMOyYNWwYMuMbFF9f7gznOGJzBdaMTYY2UwuHtqi7dl5KEsIwdNPrWOxx2vdRzSdSxmQjqSBbk1cL1jctpXjlmOeldS2MCMVhHV5jo0ut1q3xvr1yO75t2Q416acz7edQcXj7+Xa8RE14dh1+YO+ggoxqmwrzue0jwjE/eV/DTgwNwCF171hHZ8X+mpxDde+66+hbkXE2ACTGCgCSy+Arj0HwO9Kq/HBJgAE2ACTIAJMAEm0I8EEkpA3rx5M2pqalQxd9myZX5YKB31Rx99hJycHD8ncN/Osizj448/Vt3B06dPx5w5c3p10URhqotcWlqK2bNnq7/v3btXFbGnTZuGRYsWqX+m9aU01iREU2prErQp3qamJlVozs7mND79eI95aibABJgAE2ACTMCHgOJ2QenqSacbj3AksxWS2SsYC4oRsTIDexQRnbIHbaKg1jKWYzVxPELkmPqVQI7sxMyOPUhqO9hrncrCadgtOXv9mR7Xsdw1DmK1E5CkgHF3jhyL8oxZ6PKET9FuSHajUq5D5/GPIn58+AVkHP4kJI/1s7+Etz0+9dH79L5olA0LPVv6lemwm9yYjK51hd3bfmP+dfhCGO2HIcUGbEnbHhJPhtmEf61fBZsruHN92PHlDTMBJhA/BC5eA5x8dfzEw5EwASbABJgAE2ACTIAJnDCBhBGQPR6P6vKldNFUa5hSTvdtmjuYnMS+TuBoKGnprSmdNaXKplrH1LQ1CgoKcMYZZ6h/FsiBfPDgQWzZsgWTJ0/uFpqjiYPHMAEmwASYABNgAkwgYgKSBLkteDrUiOeLwQDZZPampDZaVcFYjoXFGICiKOiiWsaSgFbBDbsYWJyLwRZ4imFEYKGzGqMadvbacWPWGJSnZqBNcHT/+dgkC2aGqXUMxQCpaTyko8GFv/rRc1Em+wuLAZGnOrDNXQdJUZCuCLj+4LNIrt8V8nQ2zDoXbwjB1z9tRDLOVTYPoxMeuK26K+dDKPO+j+tmnI5/mVYGXNw2uhnvO2tDBvZtYR8uffU7Axc8r8QEmAAT0EvgZzuAwpl6e3M/JsAEmAATYAJMgAkwgQQgkDACst1uV1NKk8t3+fLlGD9+vB9eSjf96quvqjWMo605TM5hcjl/9tln6lpjx45V00+bTCZ1vY6ODjUOq9UatAYy9aN02jTet35yAtwHDpEJMAEmwASYABMYIgTk1hZAlgdtN4rRBNGcBMFkgaiYIMVIMKYNucllLJHL2INmz/H0sIO2U154KBGYJLZgfEs5TI4epy59/FCWPwVVorfOsNb0uI4Vdy7Ew0lQOnuP9Z2nquQUVLtH6MIopXdim6NB7Vuo2HFF1TOwHtsfcuwbM1dhgxg4ZTYNnJJiw5VJ22EI0UdXcNwpIAHJvgDO17z3Sc4bjQfyrwvYLy9bwnr0/mihb8dUkxH/2vgVpHR57wA3JsAEmEBcEEgdBfyuMS5C4SCYABNgAkyACTABJsAEYkcgYQRkPeKwnj6h0JHoSw5jagaDARMmTMDixYt71Uam3z799FOUl5erqarJmVxVVaWKxZRWm8ZQKm2qr0ypr2fO5C8wY3ddeSYmwASYABNgAkxALwGlswPKAIqrisEIqt8qGC0QDSa1jnGsmgwFXbIH7aK3lrEzSArgWK3H8ww/AhnwYG7HXqS2VPXa/JFR41Fms8IheusMUxtrs2CmpQ1m8VhIUHJ7CcTq4MKtJ3kEKguWoMll0QXck96GHQ7vmidJrbh471MwtXv/t0uwtnnG2XhF6qnd3LdfmsmI20YehsUd2vmqK0DuFJiAaRK6nu35mOe50p/goJQVsG9DfhVqheB3hgZ9UzqAy1/5FtNmAkyACcQPgZmrgatfip94OBImwASYABNgAkyACTCBmBBgAfk4RnItv/nmm2hrawPVR6aU2SQi5+fnqw7kpKSkbuDkUt62bRv27NkDURSRmpqKBQsWoLi4WBWSKdU2OZapHjKl0965c6cqONOcNA/VU6YaytyYABNgAkyACTABJtBfBBSXE4o9uOsxFuuKliSIJitEqmMcQ8GYYnMpAjpUl7GA1gEUwmPBhedILAKl7sPIb9wJSEJ34K6kNJSNKsEhoXct8ZPTjcgRqkNuUJFTINUVQG4KnjK6LXciypOnwCno+9DCntGMCrs3DXKp2IDVFU/A4OOSDhTQe9PPwItyT7rtQH1+mdeJdGd5Yh1YwkVrRNdLEwDBKyJXzVmN/yqLAu5iVKEDG9x7Qu7QZjTimbe+gfR2Fv0T7ipwwExgqBL48h+A0386VHfH+2ICTIAJMAEmwASYwLAlwAJykKOvrq7Gxx9/DJfL5ZfGOtRt2b59O3bt2oWlS5eqbmT6z59//jnS09NRUlKipsemNNgkIs+dO3fYXjzeOBNgAkyACTABJtDPBEQRcntwASua1SWLDaLJBqEfBGMJ8nGXsYAWjxvuQUy/HQ0bHpN4BMZJ7ZjcWglzn3TANXknocyoQJDF7k2prmNrG8xCaNex4iyCWKNAcfc4lvuSOTJmASqlfN3AWtMbsd/hdaUu99TijF2PAYIr5PiPpq7E8wjd5yd5EvKcn+qOgztGT8CzfyE825vVCdzjpuDhzMAO4owU4K3k7WEXulg+iCtevjRsP+7ABJgAExgQAjd/AJQsGZCleBEmwASYABNgAkyACTCBgSOQMAKy0+lUaw9TLeQVK1Zg3LhxfpS0FNbkCj799NNRUFBwQiT379+PDz74AGazGWeeeSZyc3NDzkfu5Y0bNyIjIwNnnXWWWot5w4YNqvP47LPPRmZmJihG+jNyKJ977rlITk4+oRh5MBNgAkyACTABJsAEghGQW5oBJfriw5LZCsnsFYw9sjHmoB2K4K1lLNA/Pe7PmC/EEzIBHwJWSFjYtR8Zx3b34tKZNgplmQWoj8J1TBNJzRMgHQr90cbektNQ607TdR4Gk4z65AbUOr2ZBM527cPJXzwaduynk1dgrTH083R1rhknud4POxd3iA0B2T0fjpe9DnJqf517J+yyNeDkxqJGbHWFTk1uNhjwzLvfRmbzvtgEyLMwASbABKIlYE0F7g9eKiHaaXkcE2ACTIAJMAEmwASYwOATSBgBmURYSg3d3NyMJUuWYMqUKX70qH7x22+/raaNPu+881TX74k0TZB2u91Yvnw5xo8fH3K6999/H+RcXrlyJYqKitDY2Ig33ngDI0eOVAVlEo2pkcjc1NQUE5H7RPbHY5kAE2ACTIAJMIGhTSDSOsiyyQzRbINotMAte/97SyybqMjoVLy1jFs8HgjsMo4lXp5LB4GZnnqMPrYLBk/v1M57C6aiXO7t2NXtOhYzIR3JgtwavHatM30UKkctQIvbrCNKwGgVUW2uQ+NxJ/NXHGWYu/OpsGO3T1qGp8099XYDDbgg24bFwpawc3GHGBIwF6Nrbc879YvSS/GGND3gAvk5Il6Rd4Vd/CIcxndf+kbYftyBCTABJtCvBKatAq59rV+X4MmZABNgAkyACTABJsAEBodAwgjIhGfz5s1qCuhJkyZh2bJlfsTKysrw6aefIicnR3X8kpAcrJGTmWoed3V1qXMFcjS3t7errmdyNGuicLD5NLG4sLAQp512mtpNE7Tz8vJUAVlrmzZtQkNDQ9g5B+dK8KpMgAkwASbABJjAUCGgOJ1QHMHrICsGA0RLCkSTBa5+EIyJo13xoEMU0CZ60MEu46FytRJuHwWyHdPbd8PafrhX7M0jClGePhLNQu/nRE+tY5pI7hoH8YADCPExRHP+VJRbJsIj6cNmSHajUq5Dp+hNoX1J5+eYUr4u7OBdE5bgCWvomsrLRyRjtbI57FzcIfYEHK9PhdzpUSfunDQPf0/5WtBFDubtQaMYun41nfQzH34P2Y1lsQ+WZ2QCTIAJ6CVw/j3AmT/T25v7MQEmwASYABNgAkyACSQQgYQSkLWU0pT2+ZxzzunlMJYkCSTM1tfXY9asWZg3b17IY/DtX1xc3C36+g7S6henpKT4refbj+YicZtEYd9U1+xATqAngUNlAkyACTABJjAUCfSpg6zAANFohmhNgUvR54SMFIsASU1LrbmMxRNIoR3p2tyfCQQisNhRhZEBRLbyounY20ekG2OzYJalDWYxdK1jKEZIjeMh1fWkJQ60du24xdgr5Og/mFQ7trnrIR1/br7T9iFKdr8Udnxl8QI8mhz841maYGKyDdck74RBDB1z2MW4Q1QEhEOL4P74+L1KScN9k34edJ6RRV3Y6AqfnvprqMP3Xrowqnh4EBNgAkwgJgS4/nFMMPIkTIAJMAEmwASYABOIRwIJJSBTKmlK/0xprMnpS7WQk5KS1FrDn3zyCfbt26fWFNbqDYcDXlVVBUo7TW3OnDmYOXMmjEYjZFlGRUUFtm/fDhKHp0+fjgULFgSd7uDBg9iyZYua4trXGe1yuYLWQCZ3NIngFD83JsAEmAATYAJMgAn0FwFPaztEazKcSmhxKdr1qcKyXfagQ/KgVfCg67hrMtr5eBwTiBWBKUITipvLYXS195qyPnscypJS0Cn2Tll9croJOcKBsMsr7jyIh2xQukK4+41mVBafiqOu5LDzaR2k9E5sczR09//esbdRuP/1sOP3jZuLR1JTISnBU1cnGQ24I7sOVndN2Pm4Q/8QUMRS2F/suYtb5l2NT8TigItlpQObrNt1BfL01huQW7dNV1/uxASYABOIKYGkEcC9/FFSTJnyZEyACTABJsAEmAATiCMCCSUgE7e6ujq88847IHGWxF6r1aoKyCT0ms1mLF68WE1x7du2bt2qCsJUi3jVqlWw2WzdP1PK6/LyciiKotYoJmFXm89gMKii8NKlS7vrF/c9O+pLzmdKhR1IuK6srFTF7bS0NIwdOxa1tbVq34ULF2Lq1KlxdBU4FCbABJgAE2ACTGAoEuh0KfB4M+HGrHkUEZ2yB22CgBbBA5ldxjFjyxOdOIEsxYU5HXuR3FrdazLBkoSyvImo6ZOuerTNgtmWdpjFprCLy23jIdb0FqT7DurKLEJF1hx0uI1h59M6M4E91AAAIABJREFUuNPbsNPR43q+oeE1jKp+J+z46tGz8EhmFtySELLvHXldyHByquOwQPuzg7kIXWt7Ph5umr4CT5p7yhz1XVoqrFPd6OHal42N+P5/vxquG//OBJgAE4g9gZlfBq5+Mfbz8oxMgAkwASbABJgAE2ACcUEg4QRkoka1iUn4pXTVJOCS8EviMImyubm5fmBDCcjU+fDhw/jiiy/Q0tKiCtHafORKHj16dMiD2r17N2h+Sps9d+7cgH1JvN6xY4cqepPjePbs2Zg2bVpcXAAOggkwASbABJgAExjaBFwCYHeTTzj6RgKxWstYIsHYDYeos5hr9EvySCYQFYH5rlrkNuwA+rhxa3Mnotxsgkvy1qDV2pJ0E3L1uI7lFEh1BZCb2kLG1Vg4C2WGcZAjeOTsGc2osPc4uH505L8YcejjsPs/VDAVa0YVwNHHSd134M15Mgqdn4Sdjzv0PwHnlpmQGr21jZVR+bi/6Iagi+blCVgv6hP9n/zsJyg4/FH/b4BXYAJMgAn4ErjgIWDFjcyECTABJsAEmAATYAJMYIgSSEgBOZqzKCsrA6Ws7utAjmYuHsMEmAATYAJMgAkwgUQhIMlAmyMCNev4xhySCAfIZexBs6e36JYoe+c4hw+B8VIrJrVUwmTv7SJ2JGeiLHsMjghdvWCQ63iWtR0WIbzrWHEWQaxRoLjdIYFWFy9DlScrIuit6Y3Y7+hQx6RAwg0Hn0VK3Y6wc9TlTsKa/HHoELxiZLB2Va4ZU1zekj3cBp+AWL8Irvd6nOb/m3cT9oqBa2QbDMDunAp0SKHvHe3qS8Zm3PDf1YO/QY6ACTCB4UXgZzuBwhnDa8+8WybABJgAE2ACTIAJDCMCw0JAppTRb731FjIzM9W6ydyYABNgAkyACTABJjCcCJCATEJyqCYddxm3i95axk6JXcbD6Y4k6l5TFBHzu/YhrXmv3xaq8iejDCLkPm7kJWkm5Irhax3ThFLzBEiHQruORWsKKkcvQ4Orp0xOOJ4Gk4y65AYccnrrKOfJTlxV/QxsTf776DtXU3Yx1oyejBZPZ8hlvpKdhKVC+DTY4WLl32NHQJFnw/6fno8ZDs4+D8/h5KALjCjqwJuuKl0B/GP7bRh9cIuuvtyJCTABJnDCBEaOA+7qXSrihOfkCZgAE2ACTIAJMAEmwATiisCwEJDJfUxpqk855RSkpKTE1QFwMEyACTABJsAEmAAT6G8ClMKaUln3bV2SAIfiQZsooJVdxv19DDx/jAnMcR9BYdMuQOzt0GxLz0PZiBw09al1XES1jvW6jsUsSEcyIbd63cHBWkd2McrTZ8DuMejendEqotpch8bjjuYJchsu3fs0zG2Hws7RmlmINcWz0OgOHdfJGUn4KkhMjDz7QNgguEP0BMw56Fqb0T1eGD0BD2VfGXS+7BEKXjd/oWu9c8ytuOmFL+nqy52YABNgAidMYPGVwKWPnfA0PAETYAJMgAkwASbABJhA/BIYFgJy/OLnyJgAE2ACTIAJMAEm0P8EPCLQ6VIgKDLIYUyicYvHA7ccxpbc/6HxCkwgYgKjpU5Mbd8NS8dRv7G7C6ehUnL6/XkkrmO5axzEAw4gzPNRN7oU5XJRRPEbk12okOvRKYrquNliI75S+SSM9p60xsEm7EzPwZqJC3DUFdoRXZxkxXWp5TAKzRHFxp0HhoBz6xxItT3u8X+U3o4WKfhHzs7Cwyhzh0+1TtGv2XkXig+8MTAb4VWYABMY3gS+82+g9OLhzYB3zwSYABNgAkyACTCBIU6ABeQhfsC8PSbABJgAE2ACTIAJuCUZbzXoEyCYFhOIVwJGRcFix35kNlX4hdiUNQZlqRlo61MTuMhqwWybvlrHgBFSQwmkutACLS2+v2QFatw9TlJdzFLt2OauB6WLp7bUcwhnlT0OeLxprEM1Z/IIrJmyDLWu1pD9zAbgrpxG2Fz6UnSHW5d/jz0BsXkRXG/3fDBQPvfreE2eHXShvHwP1gvlugI509yBn7xwjq6+3IkJMAEmcEIEftcEpGaf0BQ8mAkwASbABJgAE2ACTCC+CbCAHN/nw9ExASbABJgAE2ACTCAmBD4+1qq6jrkxgUQkMF1oxNhjZTC4e9f9lU1mlOVPQZXoL8IuTjMhT2etY8WdD/GQFUpXaDHXnZKFyvxFOOayRIRRSu/ENkdD95gz3VVY9sUjwHExOdRkHksyHpl5Bg44wzuKf5HnwAjnzohi484DS0DBDNif73HJOybMxv+lfT1oEFYz8EnmDjWDhJ721/LfYcK+9Xq6ch8mwASYQHQExi8Dbno3urE8igkwASbABJgAE2ACTCBhCLCAnDBHxYEyASbABJgAE2ACTCB6AlVdduzp6Ip+Ah7JBAaBQK7sxIyO3Uhqq/Vb/cio8Si3WWHvUwO5yGrGbFsnLEKjrojl9vEQq9vD9m3NnYTypClwebNP627ujDbs9ElRvdpRgXk7n9Q1XjaY8Mjcc7FXh3h8U56CIudWXfNyp0EkYBqBrmdH9QRgteG+qb8MGVDq6Fa846zRFfRKSxduff5sXX25ExNgAkwgKgLn/Ro4+xdRDeVBTIAJMAEmwASYABNgAolDgAXkxDkrjpQJMAEmwASYABNgAlETaBcEfNDUEvV4HsgEBprAImc1shv83bQuWxrKc0pQK/h/EBGR61hOhVSXD7kpfMrqw2MXYreYFzECe0YzKuw9aae/0bUd08rW6p7nsdLVqHCGr4/8nRwLprvf0z0vdxxcAu7tpRD293y08NG8K/C+ODFoUDlZCl4zfqE76D/vfgAn7f6v7v7ckQkwASYQEYGfbAXGLohoCHdmAkyACTABJsAEmAATSDwCLCAn3plxxEyACTABJsAEmAATiIrA5oZjcEpSVGN5EBMYKAKTxBaMbymHyeH/wUNN3iSUGQFB7m0DLrSaMScC17HiHA2xRobidofd1u7xK3HYlRq2X98OremN2O/o6P7jy9s+woTdL+qe58nS1dipQzw+f2QSThHf0T0vdxx8AlLHIjg39nwY0Dp1KR6znhsysPaCGuz1hK6BrU2wwuLAbc+fOfgb5QiYABMYegSSMoB7w394NfQ2zjtiAkyACTABJsAEmMDwI8AC8vA7c94xE2ACTIAJMAEmMEwJlLV3oNbeU3tzmGLgbccpgRGKB3M69yK1pcovws7UbJRlFaBeOLFaxzSx1DwB0qHwf/ntyMhDZfY8tLpNEREzmGTUJTfgkLMn1qub38Hofa/pnudfpauxTYd4vDA9CRcZ3weUCPNq646EO/YHAcU4BfZ1Qs/Umdm4b9yPQi6VW+DCq55K3eE8tO9hTC1fp7s/d2QCTIAJ6CJw8jXAxX/X1ZU7MQEmwASYABNgAkyACSQ2ARaQE/v8OHomwASYABNgAkyACegm0Ohy47OW8MKZ7gm5IxOIEYFS12HkN+0EJB9R7fjcewumolx2+a1UYLVgrq1Dd61jRRwJ6XAG5LbOsFEfK5iGMvMEiBEa9g1WAdXmejT5OJt/0Pg6cg68HXZNrcOzc1fjE1f4tNWjbVbckFYJo9Cke27uGCcEjMnoWlfYK5gN836AMrEgaIApNmBL2nbdG1hmdeGO507X3Z87MgEmwAR0Efjui8CsL+vqyp2YABNgAkyACTABJsAEEpsAC8iJfX4cPRNgAkyACTABJsAEdBNQAGysa4Ss0H/ixgQGn8A4qQOTWytg7mrwC6ZlRAHK0keiWXD4/bYozYR88YDuDchdxRCrugAdd/9g8cnY58nWPbfW0ZjsQoVcj06xxw1889GXkFn7oe65Xpi7Gh/qEI9pwrtzjyHJtV/33Nwxvgi4K+dDKOtJSX1k5ln4t3FFyCBtRc1431WreyMPHPg7Zux8Wnd/7sgEmAATCEnAYAQedAImC4NiAkyACTABJsAEmAATGAYEWEAeBofMW2QCTIAJMAEmwASYgEZgW0s76l3+bk4mxAQGkoBNkbDAvh8Zx3YHXLa8aDr2iv7CcaSuY8AEqaEYUl14571stqJy7ArUuZIiR5FqxzZ3PaTjArUVEm6qfQ6pR/U7Rl+acz7edTfrWvu2PCeynDt09eVO8UlAsi+A87WeOt9SwTg8mHtNyGDzsmWsh/5zX2L14K7nTotPABwVE2ACiUdg5mrg6pcSL26OmAkwASbABJgAE2ACTCAqAiwgR4WNBzEBJsAEmAATYAJMIDEJHHY4sbOtIzGD56iHBIGZnnqMbtoFQwBncX32OJQlpaJT9K/VHbHr2J0HqdYKxe4vRPcF2ZU1GuUjZqPTY4yYsZTeiW2OHgf1KMWFa6r/DVtjYHE80ALrZ38Jb3t6xMRQQdyYB4xxfhxxnDwgzgiYJqLr2d7ZIJ4pvRVHpYyQgTYWVOGgR/87/N6axzH7i3/E2eY5HCbABBKSwKWPAYuvTMjQOWgmwASYABNgAkyACTCByAmwgBw5Mx7BBJgAE2ACTIAJMIGEJeCRZbxZzzVTE/YAEzjwAtmO6e27YW0/7LcLwZyE8vyJqBbsfr/lW82Ya+uCVfBPcx0Mh9w2HmJNuy5aDUWzUYaxerJb+83nyWjDDntPveISuR2X7XsG5tYaXWtTp9dnnYtNQniHNPX9Vo4Vs9zv6p6bO8YzASO6XpoACHJ3kHvnfBX/U+aHDHpUoQMb3Ht0b2yhTcDd607V3Z87MgEmwASCEvhtPZCey4CYABNgAkyACTABJsAEhgkBFpCHyUHzNpkAE2ACTIAJMAEmoBH4pLkVx9weBsIEBozAEkcVshrLAq53KHciyswmuCT/Oxmp61iR0yAdzYV8TJ94XFWyHNXuzKg42DOaUWHvqWE7UzqGr1U+CWNXo+753py5Cq+J+tyk52Yl4TTpHd1zc8f4J+CpWgjPtp605a6S6fhzxqUhA89IAd5K1p8anSb73aGnUfr53+MfCEfIBJhA/BI4aSXwgzfjNz6OjAkwASbABJgAE2ACTCDmBFhAjjlSnpAJMAEmwASYABNgAvFN4KDdgfL2zvgOkqMbEgSmCE0obi6H0eUv6DqSM1GWPQZHhC6/vUbjOlYcoyHWSFA84T+OEJLSUVl4Mhpd1qg4t6Y3Yr+jR/hd7DmCVeWPw+DW/1xtnnE2XpH09S9NS8Il5o8A2R1VvDwoPgnI7nlwvOzjPjea8KdZd8KjmEIGbCpqxMeuI7o3Nc8m4Z51p+juzx2ZABNgAn4ELngIWHEjg2ECTIAJMAEmwASYABMYRgQSSkCuqqrCtddei4qKCt1H9NJLL2HBggW6+ydax9bWVvzgBz9AY2Mj/v73v2PChAmDtoVPP/0UX/nKV/DTn/4UN910U7/F8dBDD+G+++7TPf+3vvUt3HXXXUhKSkKseTU3N+PFF1/ERRddhBEjRuiOybejw+HAb37zG/zzn//E3Llz8cc//hGTJk2Kaq6+g1wul7r3zz//fNDvR0w2FOUk2p3585//jK997WtRzhLZMGK/detW9X589NFHOHz4MDIzMzF//nyceeaZOO+885CVlRXZpEOwtyzL+OCDD+B0OnHWWWcNyg6PHj2K+++/H9u2bcOll16qPs8WiwW33347SkpK+vV9Nigb5kWZAACnJGFzQ0/aXYbCBGJNYKTswuzOvUhurQ44dVX+ZJRDhKT0pO/VOi5MM6FApHG968OGilE6NgHSYX1poNtzxqM8ZRocgiHibRtMMuqS63HI2VNXeaW7Git2PALIku753pt+Bl6Uw9dmpgnzrRbclLEPJk+97vm5Y4IQMBeja21vsfjzed/C2+KUkBvIyxGxXt4V0SbvPrIOCz99OKIx3JkJMAEm0E3grmpg5DgGwgSYABNgAkyACTABJjCMCLCAnOCHHWtB9ERwDDcBub29HTfccAMkScJf/vKXqMRAURSxZs0aPPzww7j55pvxySefqB8DxEpEZgHZe6MHUkBWFAUffvgh7rnnHnzxxRfq+qWlpUhPTwedR3l5Obq6utSPPX7+859j1apVMBgi/wvsE3lW42nsyy+/jOuuuw4DKe777t/j8agfcPznP//B+PHjsXfvXpjNZowdOxY7d+7Eo48+inPPPTeekHEsTCBmBD4+1ooWHU7NmC3IEw0bAvNdB5HbsBMIIA63peehfEQOGgPUOs6zmlEaYa1jRRgJ6UgG5DZ9Tt6jY+ajQiqI6iwMVgHV5no0uXtcwF9yVmLBjicimu+jqSvxPFy6x/w6twXJrr26+3PHxCLg2DgVckePa7598kI8kvTlsJuozduDBlHfRwg02WybjHvXLQ87L3dgAkyACfgRmLAc+OEWBsMEmAATYAJMgAkwASYwzAgkpIBMZzTYbtt4uSfxJCAPFBNNDIzG6RxLXtpctO9oBGQSGskh/7Of/Ux1PP7iF7/A9u3bVbfj9OnT8Yc//AE5OTkDhXVIrzNQAjKdKQmit912m8qTzvLiiy9WxWOtdXZ24plnnlE/EiBHMsW2ZMmSIc0/1Ob++9//qh9iDJaA3NDQgOuvv149pwsuuACVlZXqRx3vvPMOvvnNb6oZHlJSUobt+fDGhzaBarsDlZzGemgf8gDvboLUioktFTDZA7vbdxdOQ6XkDBjVwjQzCsQDEbmO5c5iiAe6AEWfU3nf+FNx0NXz/5MjwWNIdqFCrkeXKHYPu7BrB2aWPRPJNPh08gqsNQq6x/wsz41sZ2T1bnVPzh3jgoBwaBHcH/s8M+kjcN/4W8LGNrKoCxtd+8L28+1wV/1/sOTjByMaw52ZABNgAvjqA8BpNzMIJsAEmAATYAJMgAkwgWFGgAXkBD/wWAqiiYJiqAjIicJ7KMQ5UAIyiY/kpqV0zA8++CBOPvnkgO5iStv8j3/8Q00vvnz5ctWBnpubOxRQR7yHwRaQIw6YBzCBIUSA01gPocMc5K2kKiLmde1FWnNgMaspawzKUjPQJvi7JfMsFpQmdcIqNOjfhWKB1DAWUr2+lNWutGxU5i5Es8usfw3fnml2fO6qh+wjVH+rfSsmVv4novm2T1qGp83+KbuDTXJ9ngHFzo8iWoM7Jx4BRZwL+4s99bRpB2/NuxbbxDEhN5OVBmyyRfZxwQybggfWLUs8SBwxE2ACg0vgziogu2RwY+DVmQATYAJMgAkwASbABAacwLASkH2FihUrVmDt2rV47rnnQLWVqfbs17/+dVx44YUB3WZU67Zv/2984xs4//zz8fvf/z5ojdlDhw7h8ccfx1tvvaWuQ2lrTz/9dFx55ZUYM6b3XwpEE5+vgPzXv/4VTU1NqjD1/vvvq2lYTz31VLVu9IwZM/yELErd+vHHH4PW1Wq0pqWlqTWjyYl39tln92KhxUdiV2pqqlqHuL6+Xk3B++Mf/xhHjhwJWgOZ4nz11Vfx+uuvg1JdUwrf0aNHq+LZJZdcovI3Go26HoD+FJD1npfGwjfgadOmdTvjtRhfeOEF9dzJXUnty1/+sup2pHrJ5Fbdv38//v3vf+u6H1oN8Hnz5qkO1/feew9PPfWUetbE8pxzzsFVV13V616FSmEd6fqR3hc9h6mXt565SJSl+6zdf3L3Ur3j733ve3jyySfV+xrI5Ur7euONN9Tnm+4mNXoG6F5SrWKr1apneTWVOYnGdPY33nij+kzQMxisUapySmGdl5eHq6++Wq21qzWKieoCP/vss+r5trW1qS7l1atXB3xH9X13PPbYY+pzTXWXly1bprpoly5dCmK0adMmtd42zUvvI3LeXn755aBnX2u+8y1evBiPPPIINmzYoMZB89E9oz/3fWa1+0lCeCBHft/faS2Ki5y+vq1vZgF6r/zvf//D22+/rb6nqGnvUapXPHHixIDvtkj4Rft+otjoGX/ttddQVlbW/U6j9/vUqVOHdWpyXQ8Nd4oLApzGOi6OIaGDmOM5gsLGXYDYk9ZZ25BsNKGsYAqqgqTZjcZ1rLjzIdZaoNj1pe5tzpuCctskeHqMwxHxltI7sc3RW9z+bssWjNn7akTz7JqwBE9Y9Zes+GaOFXPc70a0BndOUALmInStTeoVfMOMlXjKdHrYDUlFddjmiqw29h2NL2PZh38IOzd3YAJMgAmoBCaeAtzY+3+zMRkmwASYABNgAkyACTCB4UFgWArIJKh+/vnnaqpSShVMTatLSoIT1cMkgU9rJHyQGETiEgl1JPSQ4ECCAQmtbrcbBw4c6JVWm8Q5Elx+9atfqSIOCR40loRoTWi48847VdFPq3+qiTaRxKcJyAcPHsTMmTNVkYUEKVqL1qXYtTS5JIZpzeFwqPskIYmEI+KQlJTUHR/1+/a3v62mVdbSt2rxkWhOqZZJKLJYLOp6JKJT7dCvfOUr6CsA7du3T63vS2M0fjR/dXW1GiOtT+NprJ5asP0hIEd6Xhs3bgSJdBUVFSpSEo+zs7NVQXDcuHHdNXfpfmzZskU9f0EQVGGSUlaT8Pb000+r+yYxnQR+Gu97ZlRDlwRDjYkmwFGdVhLw161bp47LysrqZknrkHg3a9YsNa5gArJvqmUSBbX7qa1P5+SbWjma+xLqFRop73CvY62WNDGjRjWH6T7T+SxatEh9nuljkb4CMj2Pv/71r1URUHsOTCaTOo640Aclv/zlL9WzCdeIHX0csHv3bvzrX/9SzzqaFi4mmveBBx5Qz0xr2rN5zTXXqO8perboTnZ0dKjvG9objaH3BDEiPvTsau+9K664Qn3WiRk1bT4SeLdu3dr9rqQ7vG3bNrUPfcRA4rwmkkcqINMzQO8gqjNMMWrPwBlnnKF+YEONBGNKA+77DqUYtPPpe09pDN1VSv9Oz2ffu0BnSh/G+KaHj+b9FO7+Em+Kmz4MCPURQTT3g8cwgVgTqLE7UMFprGONdVjMN1ruxNTWSlg66wLu9+ioEpTZbLAHEJZzLWbMS+qKzHUMQG4bD7GmXTffQ+MWYY8QfYYPd0YbdvZJx/39po3Iq3pLdwzUsbJ4AR5Ntugec3ZWEs6Q+C/rdQMbAh2dW2ZCauz5KELOLcQDBdeH3Vl+noBXxLKw/Xw7TE0CHnp2aURjuDMTYALDmMAFDwErbhzGAHjrTIAJMAEmwASYABMYvgSGpYBMx021LW+99dZuYYhEn5/85CeqyPnEE0/grLPOUm8F1SslYYUEph/96EdqeloSVMnJt3nzZlVEIXHD131K43bs2AESc6iRYHPaaaepoiGNI+ff3XffrQqKf/vb31SnGjVfV6ve+DQBmVx8JKZQrCRKk2hBLkaq5Uki5XnnnacKSFotVnJb0n7JdU1jNIGMhBESoG655RbU1dWprkwSm/rGR+IiiaO0J9oHiVE0rq+ATGLO7bffrop3JNrQepqjk+IjAZvS+JIrm8Q9X+E+2GPZHwJyNOcVqgayFiOJ7OTYJtcmNXKp0tmQqEz3g8R3+pDA936Qm5HuBzUSgzUhUhPoSDwjxzaJb7Nnz1YFZhKhf/vb36qOZBKtiDmdSTABOdR+X3zxRfVe0xpaauVo7kuo12o0vEPNR4I+uX4nTZrUiwu5fIkLPb/UfAVkun/0bNAz0vd5IxGXHP1Ua12Pm5jmJmGVXMv0Icf//d//qWcbaSMhnJ5T4k7P8R133KF+kECNzpjipztBv9HzpD23wd4d9L4hhzu960aNGoWxY8eqd0u7N/Teo/rDlHL70UcfDfguomeTxlAc9H6gs6N3BgmvFCcJstQiFZDpwwff90pfcZ/Ojtjv2bNH3SsJy5rjmViQ25vOjj50oWfIZrOp8ZEDnf7dN26Nn/aMkLhL73P6+Cea95OWqpwyPtAHBl/96lfV9xqt/9lnn6nPT21tLe6991416wA3JhDPBFySjLcbmuI5RI4tzgiYoWCRfT9GNHk/ouvb3LZUlOWUoFawB/x9YZoJBWINycG6d6ZIaZDqciEf0yceKwYjdpechiOu6GvY2zOOocLeO0X2TXX/Q9bBD3THTR33jZuLR1JTISn69js7LQmXmbcCcuBa0REtzp0ThoBYvwiu93rXDn9h3o9RLY4MuQfytO/JrUC75J8BINTA245twIr3f5MwfDhQJsAEBpHArw8BmUWDGAAvzQSYABNgAkyACTABJjBYBBJSQNZcn+Gg9XXCaiILCWMkDpGY4tvINUhCCzlESVShRmIvpWulNM0k2GkCLP1GYgGJMyS2+grIJKiSUEGCDAks5Gru66zVYtGEDHI9RhOfr4BMogmJh75rNTQ0qK5Iu92uitXFxcWqQ++Pf/wj3n33XVWYmTNnTi8OJHJq6X59RR0tPhI7aV8jR/b+C41AAjKJSsSNxBUSU/oKxFp87e3tvRzcoc5WE2fDnT/93lfYD1QzOtrz0iMgf+tb31IFcs3ZSTH5iuqBUir73iu6eyTWET9fAZnu1rnnntsLAYladP7kUNbE+EACsu/50plQGmDfO0PCKn30QAIhrU3CYTT3Jdj5RMs72HwaTxLeKdUypaf3bSTkff/731c/DvHlTc5XEh9J8L3//vv9ahAfO3ZMddOTm5eEysmTJ4e8cpQampy8fT/W0HNPtT4klpKrl8R/Eq99XcbUx/eDFt87EOrdUVNTo374Qvvte298z8L3wxltPhLkfT9y0eLUPoCg9yK968hxG2sBmd4nv/vd71Q3PQmyfVOJa/ed7qeWMlt7n9DZBYqb7gK9r4krvedJpI70/eSbqpzmoLtF72/fpvGhFP30QYCeD2MiuSfclwnEmsCnza1ocntiPS3PNwQJTBcaMPZYGQzuroC7q8mbhDIjIMj++aLJdVya1AVbJLWO6b9vO0ZDrJGgePTdUfuIAlSMnIt2d+93cyTH0ZreiP2Onpq0JJrffOg5pB35PJJpUD16Jh7JHAm3JOgal20x46cjDsDkOaqrP3caOgQUeTbs/+n9XB2Ycz7+oywOu8kRRR1401UVtp9vh5NsBvx53ckRjeHOTIAJDEMCU84Cvv/6MNw4b5kJMAEmwASYABNgAkyACAzMRxPMAAAgAElEQVRLAdnXseZ7DV5++WVVaPEVnklwIpdiIKGPxmriFDnZNMFHEzFInCEnIjmD+zZN1MnJyekW+zTRJpL4NBGTXG++bmFtPXLqkcOORPdAglSwx0ATaQMJyMHiCyQgh3vMAgm64cbEWkCO9rz0CMi+HyNo+6K6xyQSkgMzmFNVS4dMY7Q7pAl05GDWPgbwZaXdKRL2NUEtkIBM7lr6qID+byR3ItS5BLovwfpHyzvYfNq+SaQjVn3TTQf7IEL7YIQEfhLeAzXt+SfelE48VNOe30AfDYS709rv5JT+4Q9/qH7AQu+hvsIk9dOEal+neai1wz1joZ513zV899DS0qK6gylLAYnrVIc41gJyOGaB1qMa2JQZ4UTOwHfdQOy054eeUV/Xtu84Evq1sgeUZUFLKR9uT/w7ExgsAoccTuxq6xHLBisOXjd+CeTKTszo2I2kttqAQXamZqM8qxB1QmBheUGaGYVSNaDThastIh2bAOlwbxdwKEpNhTNRZiyGpM/s6zeVwSSjLrkeh5w9qYSzFDeurVmLpIbAjutg8RwqmIpHRhXALrp0H+yvctuQ4tqtuz93HEIEzDnoWpvRa0OesSfhT1nfDrvJ7BEKXjd/EbZf3w63tryJle/eGfE4HsAEmMAwInDJo8CSq4bRhnmrTIAJMAEmwASYABNgAr4EElJApg1EI3xpIktfZ7IGpK8AqolvVKv2pZdeCljTlJyzJPaQkKLFpDnjSHwgByy5Cfs2rY5nYWFh97hI46M5w4lDwVIY+8ZDaXPJoUyCCNUxJvcc1R6lfw8kIOvlF+hRo3hIXKGa0eSIpLWIO7nB9Z5prFNYR3teegTkQB8eaPcslMgVSIAKJ9AFiifQ+YebJ9wrUu99CTZPtLyDzaeljqY0wn3d3toYTZjVzsNXVNZq7waaX6tZHuzO+44hRz+lsD4RB7IeIV5zTmu1kCkrQqh3R7h3RCgBmTIUXHbZZX5oAr0bw92rYL9rsQf7SEdbnN5RVNOZ5qEPZig7BL2nTj311O4PJsK9Q8PdbT3vp3D7pDWCObvDrc+/M4HBIiAqCjbVNQ7W8rxunBNY5KxGdsPOoFHuK5iKMjmwSOp1HdthE+oj2qUiZEM6nA45gvrcNcVLsd8TOt1vqCCMVgEHzPVocvekAh4rd+Ly/c/A0nIgovjrcifikfxitAs9QnS4CW7N82CUc1u4bvz7ECbg2joHYm1nrx2umXsHOuSksLt2Fh5GmTuycgQTbEb8dd2SsHNzBybABIYxgXvbgKTeH7cMYxq8dSbABJgAE2ACTIAJDDsCLCD7HHk0AnIggU6bR89t8k2xHE78COTwDScOBROQqTYqufWoXigJMeRU1lpmZqZa5/no0aMxEZApxTAJeFQHmdII+zYS0Ol3XyE9HLdYC8jRnld/CsjRCHT9KSBHc1+CnWO0vMPNF0qQ7ytS+vINd9/odz0CsibsUnrkaGsg6xGQAwmY/SUgBxN1o7mf0QjIJOBTZgV6d9B430apq+n3+fPnn5CAHOn7SY+ATHHqOUs9d4/7MIGBIrC9tR11Tv1OyYGKi9cZPAKTxGZMaKmA0dESMIiWEQUoS89Gc5Bax9G6juXOYohVvUW0UBRESxJ2j1mOeld4kS3YPIYUFyqkenSJPam3p0nNuHD3P2HqjEz8bsouxprRk9Hi0b+H63KNGO/6cPAOm1eOCwJi8yK43u5dB3ln6SXYKM0IG19evgfrhfKw/fp2+EnbOzjzndsjHscDmAATGAYESr8OfOfZYbBR3iITYAJMgAkwASbABJhA0L8vUajgaoI07S/uKVy9blXfrUUq0OpxIGtOUaqTqsXkW1tVq0WrB3Gk8dGc0QjIdOTkqKb0ypQOedmyZSgtLcXUqVPVGskFBQWqAKbVQaYaztSiiY/EGaoxSmlcSVijtajmLKW8pVq91CgVLtUi1XumsRaQoz2v/hSQtXtFqce1NLnhhKv+EpCjvS/B7ny0vIPNpzmQKcX0r3/9ayQnJ/t17Ssg+zpE9aSn1vP8ammdSSCn9NjkEA7ViCutTa7/b37zm2p/PaKjxu+UU07prj/cXwLyn/70J1x44YV+2xgIAbmpqUmtSb9x40aQS5zqCU+fPh0lJSXqP1Tn+Nprr1VrV2sp28O9o/puJJr3U7jnkNbwvV8kgNNZcWMC8U6g3uXGthb9qYLjfT8cX/QERihuzO3ch5SW4DVVy4umY68Y2F07ymLG/Chcx1AskBrGQqrXfw87R45DecZMdHkMUW9YSbNjm6sess//JFogHMV55U/A4GqPaN7WzEKsKZ6NRrf+cRePsmGeZ0tE63DnoUlAwQzYn3f22lzXpFL8LeWCsBu2moFPMndAiDBNfLHNiDXsQg7LlzswgWFJ4Kr/ALO/Oiy3zptmAkyACTABJsAEmAAT8BJgB7LPTejr8CWB5+GHH8a9994btAayVquWhAhNAA30Z3ouXDjxI1YOZC2++vp6VbBasqR36jLa94MPPqj+c6IprLV6rf/P3pmAR1Ve//87k8m+EUL2AGHfZAmrVBAE2RRw19rSWvelLrjUtmq11mq1am37t/39wH0Xf1o3FBCURURBdrIQQgJZyB6yTTL7zP85r704mbkzc+fOZJnkvM/DA2bec97zfu57LzLfe85ZsmQJqBwu9Xx2Hmr68QZbQFZ7vdQKyJIAJfXsTUtLczseUm9t6oHr2gPZWTBzNlQqIEs9iKn8uifRngTQdevW4YYbbsC0adNEz2R/z4unM6+Wty9/VCpeLvPX03kmYZ5KXt9///3iJQaNRv2XzxQblcWme4bOJ/mjHrj0goanQTyp/P2uXbvwyiuvYPHixWde0vDWA/nzzz8XPZvleiDLZUr7esnEWwlrT3FIYjndv1I/bl/CqiR8U9UFSfAlNp5KWEvXh3quP/TQQ6IqgvOQeomnp6ef8SeVEfeUjU6VFv7whz+gublZ+KSYr732WvjzfJL2Tr23PfVApnuLrv++ffvEyzPcA1nJ34A8pzcQ2FJTD7NdZfPY3rABjiFgAlONFUivOwzYf8zEdXZakzwU+VGxaLV2FrmkOT9kHZ8EHDa/YnEY02EtD4ejQ3nJ55rsXOTZs/1ax3WyLb4N+ztqO/14vukkzjv8AmCz+OW7LT4Fa0bOQJVRuQB+/oAoLLFv82sdntyHCYQlQv/uoM4bjI7B06OVZQjHZTdhq+Gk34Dubt2JpV/91m87NmACTKAPE4hLAZ7o/PdjH94tb40JMAEmwASYABNgAkzAAwEWkJ3AyAm0VN75+uuvx9KlS0UmLfUbdR6S+OFcitpsNou5VB6axOef/exnbuIUlY9+4IEHkJubiwcffBADBw5UleHrSxzyVmLbuXdopy8HnYStQAVkX2Iv9UC+6aaberQHstrrpVZAppcN6JpTWV65EsEkeL799ttC2HQWwnwJdEoFZOfsSLnzSdnPJK6RGEfCJs2/+OKLO/WaVXJePD111fJW4o8EvQsuuKDTVGeh1pn3wYMHhXhI2fD0cxIinYd07+Tn54tMV+pt7GtI14h69ZKY/JOf/ERWmKY+0mvWrMETTzyB5cuXi+cEvVBQVFSEm2++WfRNlxP3pWtDJeGV3pu+nhHeBGSKX46NdN8S68cff1yIu95eBnE+067PHTkB2TnD2dc94uxPejmBBFwStqmqgvOg/tu33nqruObPPvusON9UacFTiXK555PziwJUxeG2224DvejhPCQ7yiqnl5Do+c6DCYQCgYKWNpxsVy7ghcKeOEZlBHJsLRjdVAidXv7LYosuCvlpI3HC2i7rUHXWMQB703BYy5Rn7FIAx4fNw0lTYD0ZTQnNONzeuVzwBYYizDr0kjJoTrMM0YlYM3Yuyo3y5b7lHE6IjcQ1Efugsf3YRsbvhdmgzxEwHZwKS3Hn++HraTfgO+swn3tNSXLgc+1Bn/NcJwyODMOL6872244NmAAT6MME5t0BXPaPPrxB3hoTYAJMgAkwASbABJiAEgIsIDtRkhOQnQWbe+65R4gPJJZQT9itW7fi0UcfFVlszgIyuSRft99+u/BOQuCKFSsQEREBElKKi4tF5iOJDGRPAjVlP3ZXBrIkclEJ2GeeeQYLFiwQ61NslPlKYhaVuKahVKSS9kxCo7MYI+2JRJ4nn3wSgwcPFn5JQPvmm2+E0E5lml35eTu8vkRpb7aexDQ110vyRQIliYEkSknDVyliSWCi7ONHHnkE5513HrRarThXlGH62GOPCVeUqSmVQg6WgEx+Dx06JIR7GiRiSuuTuEvZx5Qtfskll4hzeurUKSGg+ntevF0HNbyV+EtISBD7ob64dKZJ1KS9vPXWW27nmURKOn8kItK5JTFQOp/0GXEgcZFESLoPpM+8xeFa7nv16tX46U9/2unFEyrXTueFBOLs7OxOVQDoviBhk0THZcuWiWxZ6vVLg7JnKQ46E/QZ7Ss5OVl81lUlrMk3ldemUtK0Fu2Pzg69YEDngkTas8/+4QtHZ9GXsm9JWI2KijrzrKQXZkjg9SQg0/OVfknPIqn6w5VXXinuEerNLq3z2WefieeUqz+Kj17cofkLFy4U95HEj7iT2O0svqt9PklCNJXZfvjhh8W9Ij3f9+7dK14Okp6lF110kZK/i3kOE+gVBJrNFuxqUC6A9YqgOYiACEQ5bJjeXoyEhiKPfipSRyJPFwajzSw7Z3qcDllqso5t8bBVp8DeoFw8NkcnojBjNuqN4QHtW5/QgML2zpnCl+kPY1Lem377tYRHY83E81FqaFRsm6gLw++SyqAzVSq24Yn9g4CtdSYMmzqfpYbxc/FK+FJFAFoyynDM7P9z/A79bizfco+iNXgSE2AC/YDAPbuAHH6xpB9cad4iE2ACTIAJMAEmwAS8EghJAZkER6VDTsz0lG0mJyDTOiTckSBCn5PgQ/03STzMy8sT2Y5UytS1rDAJGZ988okQEqhcKvX/JVsSpKlnKw0qD0zCjFSatbsEZOfsR4qD+ouSOERiG+2JBMtZs2YJoYpENSpjS0NNfM59TOPi4kQPUxJaqGc0iT8krhkMBnz55ZegXqHUi9nXkMRZX/Okz53FaU8Csprr5SyY0fUdNWqU4EW/+xKQ6Rq88cYbQlQnYVC6BsSEzhuJZSSEUl9fqbRyMAVk1/26rj9v3jwhttFZV3tevF0fNbx9+ZP6eks8SUyWnhVjxozB7t273TK+6XySGLp+/XrInU+6riRUSiKpkjPn/BIAXU8adK6peoF0j9HPpkyZIgRO1zNPc6iXMwmdUkyU4Up7oWcJ3Z8kMlNs0ugqAZleLKA16X6l+4jOPD2/KC56ueCKK67oVKZbejGA9i098+jPVDb9uuuuE9eAelQ7l7Amm1WrVomt0PPh/PPPF1nYpaWluPvuu3HgwAFxP9D6NIgDnUl6dlAZayopLZXRps8pw5/E9RdffFGWH5UXp2caPXfVPp/o/G7YsEG8AOS8V+n6Eh96eYDKjHsrY67kPPEcJtDdBHbWN6LVIl++uLtj4fW6lsAkcw2y6o9AY5HPOu+ITkRe8hCcsshnyAaSdezoGAzrCQscFuVloptSR6EgegwMlsBaTjTF1+F4R2snuD9v/R6jC/7Pb+AOTRjW5F6AY36Ix7TIH9NaEGso9Hs9Nuj7BBzasWhf1/m+cCSn4pnsuxRtPjXDiM/M/p+tjIgwvPoei0WKIPMkJtDXCWTnAvfv6+u75P0xASbABJgAE2ACTIAJKCDAArITJE8CMk0hYYAETio7TEIelZ6W+sOSyBEZGdlJFCEbKaP31VdfFQKpJAzOmTMH1NeTRCnKOpWGGoHWV3lauRLWtB5lmm7evBmvv/46qEw3CR4kTF122WWiH2hZWZkQP8aOHSvEKiqvqyY+OXYkpM+dOxdXX3214EjlmklIp6xBWtNXL9quEJDVXC+yIWGNROBt27YJIZjOyLnnnutTQJbWo0zGd999V9jT+SDRjUoaExvXjNdgCsjS+iTAUXYuiWEkhJGQTGeAhMGkpKQzZ1PNefH1/PH3/lDij3iScLhp0yYhMlK2K1UCOHbsmOhLLFcOme6RLVu2iOtAzwBJgKaqAXQdpCxfX+u7fk4Z2xs3bhT3GWWlkhBLQijd//TiyaJFi9z6+ko+iDc9M0gUp/uTbMmOMqUpo9W1H3BXCcj0sg2dB+JGWb806PlAzz7KzJa7V+mcrl27VpxpKW6qskAiPl0DGs4CMl0nYk82ZHv55ZeLlxfomVRRUSEyiqXzSfcHZRZTWwB6uYEqKFBsrqXLiR9VOKAscuJHg55vVLKcnj30Eos0XJ/t/jyfKD665+la0cs3ZEu9rOnceOLj7zni+Uyguwmc0HegsLWtu5fl9bqRQIZdjwnNRxHResrjqiXpY5APK2wO+Z7YP2QdlwEO/182sDWMgK1SeZ9gCrJy8AwctXVuNeEvMk2YDdXRtagwdBbMr2v6GkOLPvXXnZj/4tSVKDB0LoPty9Fv0ixINfAX87449dvPtVHQr8ty2/4n0+5CkTXVJ5aYSGB73AGf8+Qm3NaxDxd98cP/q/FgAkygHxO4+Glgwb39GABvnQkwASbABJgAE2ACTEAiEFICcm+8bJKol5GRIYQMElp5MAEmwARCmYCvl0VCYW/0ggKVwaZMZkmQDoW4OUYm0NMETHY7vqyp7+kweP0uIjC7owRJdXkevbfEpyIvMRV1Fvlex8nhOkyP6kCUpdrvCB2WQbBVxsHe4t8LCkXDz0OFMc7v9ZwNtJEWlIbVoN5k6uTn1votSC/5QpXvV6euxGE/xeObU8Mw0viNqvXYqP8QMBdOhzmvqdOGyycvwzrMUQQhMqsRO43liuY6T0qNCMMbnIXsNzc2YAJ9jsCfq4CEwF7a6nNMeENMgAkwASbABJgAE+inBFhA9nHhqbTtyy+/LLJCqQSr65B62VLG2YMPPojw8MB6svXTc8jbZgJMoBcR6AsCMrULoNYD9JIPlbumZzRlNfNgAkzAN4EDTS2oNhh9T+QZIUNgrKUeOY350Bo99xs+mjkehTaDxz0FknVsb82BtdQ/4dgQn4KCQdPRZNIFxFkTY0SBrQZ6a+ds6btqPsXAk1+r8v3m1JXY76d4fMWgSMw0b1e1Hhv1LwK29hkwfN65j7E1azieG3S9IhBpyXasxyFFc10n3Ww8hEs33qbKlo2YABPoAwRyrwCuXdcHNsJbYAJMgAkwASbABJgAEwgGARaQfVA8fPiwKDedlZWFp59+WpR0prKtlN1WVFQket5S2Vwqs0olZnkwASbABEKdQF8QkOkaUD9qKk9OpaupZzOVyOfBBJiAbwJ1RhP2nvavxLBvrzyjJwgk242Y1FaE6KaTHpevT8pGfmwimjz0Qg4k6xiOCNhqB8NW4995akgfh/zwkbDYAqPmiGvHfmMN7A5HJ0f3Vf4f4iu/V+X83dyV2GP0r2z1/MRoXOjYqmo9NuqHBMJGQv9u5zNLFF6d+gDqbbGKgNRllKDM3LnXtxLD5PAwvPX+T6DxUL5eiQ+ewwSYQAgTuOlj4KwVIbwBDp0JMAEmwASYABNgAkwgmARYQPZBk/pzrlmzBk888YSYOXXqVMTHx4ueyNTzkjLaVq9eLYQJnS6wDIlgXlj2xQSYABNQSyDUBeTTp0+LF3w6OjpE73bqJU39kikLmQcTYALKCGyrbUCHLUD1zmkph80GTViYssV5VlAIzDCWIaX2EOAinkrO7Zow5GeOw3GrfLlqmjctTodslb2OHcYMWMvD4OjwnNUst9HyobNxzDIoYAa2+Dbs76jt5CcBZtx28l1E13gu4+1t4fdzV2CXsdGv2MbGROK6qIPQWD1nf/vlkCf3AwIa6D8aBdc3KApyL8dn9lxF+x+U2YENpiJFc10n3WDKxxUbblJly0ZMgAmEMIHk4cAjx0N4Axw6E2ACTIAJMAEmwASYQLAJsICsgChlse3evRvr1q3Dt99+i8rKSmRnZ2Pu3LmirPW4ceNEVjIPJsAEmEBfIBDqAvL+/fuFWKzX65Gbm4tVq1bh0ksvRURERF+4PLwHJtAtBIrb2lHcpg94rY6ykzBUVsCqb0NYdDSiMjIRN2pMwH7ZgWcCI6xNGNlUgLB2z1myVYOGIS8yCu1W+VLlA3VhmBFtUNXrmCKzNw2Htcw/wdQepsPRofNRZYwO+PKaEppwuL2z0Jtl1+NXJW8jolHdl+MfTVmOHabOZYV9BRqrDcODyRUIN/nfj9aXb/68bxMwl8yAeX/n89YxfBL+FX+Voo0nxABfRh9QNNd10gDKQv5oAXQeqhKocspGTIAJ9H4Cyx4B6BcPJsAEmAATYAJMgAkwASbwXwIsIPNRYAJMgAkwASbABJgAE+hEwGCzYWutf2V6XRG2FR1Fx8lSN7KRqWkYkDuNiQeZQKzDimn6Y4hrLPbo2RQZi7yU4Si3eH454Ies43LAYfE7QoctAbaqQbA3+icetw/IQn7SFLSatH6v6WqgT2hAYXvnktljbU248tjrCGs5pcr/+snL8ZXZP/GYFno4rQ3xhnxVa7JR/yZgN01HxydNnSGER+Dp8crFnbCsenxnrFQF8lrLUfz0M2U9l1UtwEZMgAn0PgKPlALJOb0vLo6ICTABJsAEmAATYAJMoMcIhIyAbLH4/yVWj1HlhZkAE2ACTIAJMAEmEOIEDja1oNZoUrULm9GI09/s8Gg7YNoMRA5KUeWbjdwJTDGdQmb9EcDq+XqdTBuFfC1gtltlESbpwjAzgKxjR/tgWE9a4PDz/9nrsiYhD0Nhd2/56velboqvw/GOzn1fp1lqsKLwFWg6XMQ4hd43TroAX1j86+FMru9NsyHdoK7PssLQeFpfJqDLgf4d97L/u6ddgx3W0Yp2npZixXr7EUVzXSfF68Lw1mfLEGlQd9+oWpSNmAAT6DkCky8Brv+g59bnlZkAE2ACTIAJMAEmwAR6JYGQEZDvv//+XgmQg2ICTIAJMAEmwASYABPoTCAxMRGZmZkescQOG4G40VzKOtBzM9jehrFNhQhvq/boqi02GflJmaj2knU8NU6HwSqzjmlhW/0I2E75L7KW5sxBqTkpUAzQ6myoiqpFhaGjk69zzeVYePhFwEOpbl8Lb5m4DJ+r6F18Q6oOY4w7fbnnz5mAVwIdm8bB3mruNKdp7Gy8GLlcMbnytGOo9dLn3JujX1qP4+frr1G8Fk9kAkwghAnc9DFw1ooQ3gCHzgSYABNgAkyACTABJtAVBFhA7gqq7LPXEggPD++1sXFgTIAJMIHeSoCrgPTWK9N740pISEBWVpbHAGOHj0TcKGVZdL13lz0XmQ4OzGo/jsT6Aq9BFGeMQ55dvs8xGSbpdP/NOq5StRmHeRBsp+Jgb2nzy94aEYvC7HNQa4z0y05usjbSgtKwGtSbOmdfLzUUY/ahF1T733bWEnxi829ftNilyVGYbdmmel02ZAISAUvFTJi+69zLG4kD8XTOvYohDczUY5PJc1l7b45iwrR4a9MliNHXKF6PJzIBJhCCBNLGAA8WhmDgHDITYAJMgAkwASbABJhAVxMIGQG5q0GwfybABJgAE2ACTIAJMIHOBEr17Tja6rlfridedpMJ9du+9IgzafpMRCQPYtwqCEww12JIYx40Js/X5XRiBvLik9Foafe4QqBZx/bWHFhL/RdYWwYNQ0HsBLRbNCp239lEE2NEga0GemvnstyXtOdhypHXVfvfOf58/MfROZtZibO5idFY6diqZCrPYQI+CTisU9H+oXs/8U3Tf43DFs8VHpwdJ8UBX0Qe8LmWpwk/t53ALz9dpdqeDZkAEwgBAhc9BSz8TQgEyiEyASbABJgAE2ACTIAJdDcBFpC7mzivxwSYABNgAkyACTCBECFgttuxpaZeVbT648VoL3HPfIvKzELixMmqfPZno1S7ARNbjyKyudwrhvzMCThm8yx+Bpp1DEckrDXZsNf6X7K6KnsaCuzKhC+f1zquHfuMNbA7OjdPvrp1H8YWrPNp7mnCd+MW4D14ztr2ZDciOgI3Rx+Bxso9Y1XDZ8POBHSZ0L8T7UalauIivKWdr5iWPata3CtqRqRWize/uhoJzSfVmLMNE2ACvZ6ABvhLHRCb3Osj5QCZABNgAkyACTABJsAEup8AC8jdz5xXZAJMgAkwASbABJhAyBA40tyKig6DqngNpypBv6ytLQiLjUVUeiZihw1X5as/G80ynEBy7WGvCGqThyAvKg6tVs/XKjc2HEPs5YCjc19VpWwdxgxYy8PgUHEeiofNR5kpXulSXufZ4tuwv6PWbc61Td8gp+hj1Wt8P2Ye3tFa/LaP0GjxyKAqRJhYZPMbHht4JWDYPhG2us4vhNjSh+BvaTcrJpeeasGntjzF810nXuUox3UfX63ang2ZABPoxQRm3wBcvbYXB8ihMQEmwASYABNgAkyACfQkARaQe5I+r80EmAATYAJMgAkwgV5OoNlswa6G0708yr4Z3mhrI4Y35kNr8JzVatVFIC9tNE5YPZerHqALw6xoI6Is6nodE1170whYy/zPOjbFJqEw7Ww0GHVBuUimhCYcbnfpCwvgloYvkXF8k+o1Doyagzd0dlX2f0hrR4LhiCpbNmIC3ghYa2bB+HWD25R3pt6PSluiYnjHUgrQYu/cJ1ypcZhGg7d2XIukxiKlJjyPCTCBUCFwz7dAzqxQiZbjZAJMgAkwASbABJgAE+hmAn1CQK6srMTWrVuRkJCApUuXIjIyMiCMvvzZbDbs378fRUVFsFqtiI2NxfTp0zFs2DDZdXfv3i3mzps3D0OHDg0oNjZmAkyACTABJsAEmEB3E9jd2IRGk7qs1e6OtS+sl+gwIbetGDGnS7xupyJ1BPJ1Ohhsnq9NbqwOQxwVgF3d9XPYEmCrGgR7o3svVl+sT6eORn7UGJg6tyj2Zebxc31CAwrb3UXsO3MU814AACAASURBVGs/Q/KJ7ar9HhkxG69EqOvJfHeaHZmGParXZkMm4I2Awz4Z7R+49zsvnnIxPnLMUAwvMasVW4zenyfenF2OU7jxoysVr8cTmQATCAECoxcAt28JgUA5RCbABJgAE2ACTIAJMIGeIhDyArJer8eGDRtAvw8cODBgAVmJv++//x75+flISkrC4MGDUVJSgo6ODsyePRujR4/udC2bm5uxadMmJCYmYtGiRQgLC+upa83rMgEmwASYABNgAkxAFYFqgxEHmvwXEFUt1s+NphorkF53GLB7Vl07ohORnzwElRZ3YUnCl/jfrOPoALKOHe2DYTlhBqz+K8CVQ2biqDUtaFfzdHwtSjra3Pzde+oDJFTsVr1OYc4MvBAdrsr+ulQdxhl3qrJlIyagiIAuBfp3EtymmnLG4Z+JqxS5oEnJiQ5s1B1UPF9u4lvf3oJBtZxpHxBENmYCvYnAr94Bpl7VmyLiWJgAE2ACTIAJMAEmwAR6GYGQFpApE3jbtm0oLy8XWAMVkJX4a2trE4K1TqcTYnVMTAwaGxuxceNGIRIvWbIE4eE/fgm1c+dOnDhxAgsWLEBWVlYvu/wcDhNgAkyACTABJsAElBHYXteAdqtN2WSe5TeBHFsLRjcVQKev82pbmj4GebDC5vBcbjnQrGMKwFY/ArZT/pesJtujwxei0hjjNwM5A63OhlNRtag0dO4DG+uw4vbydxFT7b03tLcgiofkYm1crFeWnuwvSo7CHMu2oOyRnTABbwSMuyfDWu7ysohGg+cnPwKDQ/nLD8bMShwx1auGfYmmBrd8eJlqezZkAkygFxFIGQn84VgvCohDYQJMgAkwASbABJgAE+iNBEJaQC4sLMSePXuEiGswGISAG0gJayX+Tp06ha+++gppaWlYvHixuKYmk0kIyBTDhRdeiPj4ePHzuro6bN68WQjH8+fP743Xn2NiAkyACTABJsAEmIAiAif0HShsdc8AVWTMkzwSiHLYMKO9GPEN3vuLtsSnIi8xFXUWz72OE8PCMCvGiICyji0psFXEwN7qObvZ02Y6EtJQkDwNzabgVNzRRlpQElaDBlPn3q3pjg5cX/I2IhrUf/l9Insi1g4YCJPN4vfpnJ0QjUtBJbPV9Uz2e0E26NcErI2zYPzKvQ/y/mmr8KV1nGI2aelmrLfkK54vN/H1PXchrWpvQD7YmAkwgV5A4OKngQX39oJAOAQmwASYABNgAkyACTCB3kwgZAVkyvr94osvREnoSZMmgcpKB9IDWam/Y8eO4ZtvvsH48eMxa9YscW0lAZnKWJOATaWtKZuZ+jLX19cLoTk5Obk3nwOOjQkwASbABJgAE2ACXgnYHA5sqakH/c4jOAQmmauRVX8EGovBq8OjmeNRaPM+Z0psOIaKXsedxVZ/IrW3DoO1tNUfkzNzGzImIC9sOKxB0lQ1MUYU2GqgdymfPcrWjJ8WvwFdc4WqOMmoImMs1g7KRLvV6LePnKgI3BpbAK3FXdDz2xkbMAEFBByas9D+nvv93zp6BtZEX6zAww9TwnXA3gGHYPZSvcCXs5Xaevz6P8rX9OWPP2cCTKAHCETEAI/XAJFxPbA4L8kEmAATYAJMgAkwASYQSgRCUkC2WCxCPCbRd968eaKcNGUFqxWQ/fEnZSBnZGTg/PPPF9daLgO5rKwM27dvx5gxY84IzaF0MDhWJsAEmAATYAJMgAm4Ejja2oZSfedSwkzJfwIZdj0mtBxFRMspr8b1SdnIj01Ek8Uz8x+yjk2Itnj35XUhRySsNdmw16orWX0y5yc4bg7iy5Jx7dhrrIbruwpTrLW4qPBVaNsb/Yf+X4vq1JFYmz4MLV4yuT0510KDP6XWItJYqnp9NmQCfhMIS4T+3UHuZnHxeHrE7/xyF5fVjK3GE37ZuE5+Zd/9yKz4JiAfbMwEmEAPEqDMY8pA5sEEmAATYAJMgAkwASbABHwQCEkBmcpWFxQUYOzYsTj77LMhibpqBWR//LW2tuLzzz9HRESExx7IxJwEbspIXrZsGeLi+M1OvhOZABNgAkyACTCB0CfQYbNhWy1nXgZyJWd3lCCpLs+rC4cmDHmZ43Dc6rlcNTkIRtaxw5gBa1kYHAbvGc5yAdt0ETg6ZB6qjVGBIOlka4tvw/6OWjd/55grsDjvJcCs/gWG+uShWJs9Fo1mdaXYH0zrwACD+p7LQYPEjvodAdPBqbAUt7jte+u0m7HXOkQxj5QkBz7XHlQ8X27ihWGNuPODlQH5YGMmwAR6kMDDxcCgET0YAC/NBJgAE2ACTIAJMAEmECoEQk5ArqysxLZt20S2MZWGjoqKCkhAVuOPymXn5+eLUtWDBw9GSUmJEIvnzJmDESNG4OjRo9i9ezemTp2KiRMnhspZ4DiZABNgAkyACTABJuCTwOHmVlR2+C82+nTcxyeMtdYjpyEfWqO7COS89apBw5AXGeW1vHLCf7OOYwLJOgZgaxoBW5m6rOO2gYNRkDAJbWZt0K6cKaEJh2WyixcZSzDn4JqA1mlKzMDaYVNQa/LO39Mid6U5kG3YHVAMbMwE1BKwtc6EYZN75n3dhPl4TbfIL7ctGWU4Zj7tl43r5BcPPoTBJ7cG5IONmQAT6AECM38JrHq1BxbmJZkAE2ACTIAJMAEmwARCkUBICcgk0m7cuFGItfPnz0d2drZgrjYDWa0/6m+8f/9+FBUVwWq1IjY2FjNmzEBOTo6IjWKk3szUDzk8PByHDx8WgrPZbBaC9+TJk0UPZR5MgAkwASbABJgAEwg1Ai0WC76pD0x8CLU9BxJvssOISa1FiG466dWNKTIWeSnDUW7Re503JVaHoY7KgHodO2yJsFUlw96oTkytyZqCfMdgBLMbtj6hAYXt7mL2RR35mHr4tUAuAdriBmHtqJk4ZVQnlv8qJRwTTF8HFAMbM4FACDi0Y9G+zuLmwp6SgWczb/fLdWqGEZ+ZC/2ycZ28NKwZd39wYUA+2JgJMIEeIHDvd8DQmT2wMC/JBJgAE2ACTIAJMAEmEIoEQkZAJtGWMo8rKiqEAJubm3uGtxoBOdj+pGAOHDiAI0eO4JxzzhHZyPTnffv2IT4+HsOGDcPJkydBZbBd9xCKh4djZgJMgAkwASbABPongX2nm1FrNPXPzfux6xmGMqTUHYJbM18XH2Wpo5AXBpjtVo/e48PCcHaMCYFmHdvbh8B6wgRYPa/lbYslw87FCVOiHxR8Tz0dX4uSDvey0j9t249x+e/6duBlhiE6AWvGnotyo7qXHpYPjMI867aAYmBjJhAwAW0U9OuyZN38Z9rdKLHK9Ej2sGhMJLA97kDAIa058ifklGwK2A87YAJMoJsInLUCuOnjblqMl2ECTIAJMAEmwASYABPoCwRCRkAuLCwE9SpOTU0Vpaspw1caagTkYPujWJqbm7Fp06Yz5bUtFgs2bNggMo+XLFmCAQMGoK2tTfyM4r/gggsQHR3dF84R74EJMAEmwASYABPoRwQaTGbsaWzqRzv2b6sjrE0Y2VSAsHbv/aL1sQORl5SJaov3XseTY8ORI7KOjf4F4jLbVj8CtlPqsnAt0fEozPgJ6owRAcXgbKzR2VAVVYtKg3tf42uav8Xwox8GtJYlPBprJp6PUoN76V8ljmfER+FK7U7AoU5sV7IGz2ECSgmYC6fDnOf+3D05eTn+D7OVuhHzorIa8bWx3C8b18mLdK247/1lAflgYybABLqRwG0bgbGLu3FBXooJMAEmwASYABNgAkwg1AmEjID8xRdfiFLVSoZOp8OCBQuQlSX/ljb5CLY/8rlz506cOHHizNp1dXXYvHkzBg4c2En0JpG5vr4eCxcuREZGhpIt8RwmwASYABNgAkyACfQqArsbm9BoMveqmHo6mDiHBdP0xYhtLPYZSnHGWOTZvWdxByvr2GFOga0yBvZW7+WxPQXdnDICBTHj0GHR+NyX0gnaSAtKwmrQYHJncFPjVmQVb1DqSnaeQ6PFmtwLcUyleJwdGY474oqgtdQFFAcbM4FgEbB1zIDhM/dMesvgUfj7wF/5tUxash3rccgvG7nJ/yp4EiOPfRqwH3bABJhAFxMYOQ+4k/uWdzFlds8EmAATYAJMgAkwgT5HIGQE5O3bt6Oqqkr2AtjtdlC2r0ajQUREhOg7PGfOHKSnp3u8YMH2J4nFmZmZOO+888S6UmZ0WlqaEJClQeJ1bW2tT5G7z5023hATYAJMgAkwASbQZwhQCWsqZc3jBwJTTKeQWX8EsHoXhU8npiM/fhAauinr2N46DNbSVtWX6dTg6Si0BfeFR02MEfm2GrTLlNG+vW4DUkoD/5L7xakrUWDwngHuDcpjqQ2IMh5XzY0NmUDQCYSNhP5d+c7jL+T+Ac32KL+WrMsoQZlZ/bOBFlsQrsdv/2+JX+vyZCbABHqAwPXvA5Mv7YGFeUkmwASYABNgAkyACTCBUCYQMgKyN8hqSlgH0x/1U966dasQhRctWiTKbNPgDORQvjU4dibABJgAE2ACTMAXgV0Np9Fstvia1qc/H2xvw9imQoS3VfvcZ0HmBBTZ3Ms1OxvGhWkxO8YccK9jOKJgrcmCvVa9yH9s2HkoN8X53JdfE+LasddQDTkZ7O6qDzGg/Fu/3MlNfnXqShwOQDx+IM2IJMPBgONgB0wguAQ00H88CjDb3Nweyb0KG+2T/FpuUGYHNpiK/LKRm/zPo3/DmKMfBOyHHTABJtBFBIbOBO79roucs1smwASYABNgAkyACTCBvkyABWSZq+uvIF1WVgbKaB4+fLjIfJaG0Wj02AOZsqSXLVuGqCj/3hTvy4eR98YEmAATYAJMgAmEFoEqgxEHm1pCK+ggRauDA7Pai5FYX+jTY23yEORFxaHVavA6N1i9jh3GTFjLNHAY1PVMNsYNQkHKDJw26XzuzZ8JtvhW7O9wLwkd5bDhzop1iK0KXLR9c+pK7A9APL4jFRhi5C/a/bmuPLf7CJhLZsC8372MdfvIXPw79nK/AomPBr6KOeCXjdzkcyM68OB7iwL2ww6YABPoIgK/fBOY/rMucs5umQATYAJMgAkwASbABPoygX4hIO/evRsFBQWiF/HSpUsRGRnp9Zr6IyBT6WwqSa3X67FkyRIMGDCgk+/CwkLs2bMHcXFxGDJkCMrLy8XcmTNnYty4cX35bPHemAATYAJMgAkwgX5AYGd9I1ot1n6w0x+3OMFciyGNedCYvPcUtuoikJc+Gid8lKv+IevYghhLZcAcbadHwFauPuu4MW0s8iNGySU5BhSbKaEJh9sb3XykOAy4sfQdRNYfDcg/Gb+buxJ7jOrLVv8iJQKTTDsCjoMdMIGuImA3TUfHJ03u7qOi8fSYh/xeNiyrHt8ZA3/uPHf8eYzPe8fv9dmACTCBLiaQNQX47f4uXoTdMwEmwASYQG8m8P333+Piiy9WHOL48ePxv//7vxgxYoRim1CbWFJSgltuuUVUkX3++eeRlJTUY1uQrs9vfvMbrF69ukvioCTHP/7xj3jjjTeEf1rnnnvuQVhYmMf1qOLu3/72N/z9738Xc/7f//t/uPTSnmuHYbVasWbNGjzxxBPIzs7GX/7yF9FGllraBjqamppw++23Czc9fR4C3UtX2LOALEPVHwH56NGjIIF60qRJyM3Nlb1GJF4fOnQIdLNSxvHkyZNBD2MeTIAJMAEmwASYABMIdQKnDEYc6idZyKn2DkxsLUJkc7nPy1aRMgL54ToYbGavcyfFhiPHcQoau/fsZF8LOqwDYKtKgv20+p6m5UPPxjFLiq+l/P5cn9CAwnZ3UXu4vRU/L34DuqYyv326GryfuwK7jO4CtVLHy5KisMC2Tel0nscEeoaALgf6d+S/6Plm2nXYZfXvi760FCvW248EvJdzIox4+L2FAfthB0yACQSZwKpXgZm/DLJTdscEmAATYAKhRIAFZPer1d8F5Llz5+Kf//znmTascueZWrX++te/xrff/tBiqicFZIfDgY8++gi/+93vcN1116GxsVFUAyZxe/bs2QHfjiwge0fYJwRkJackLy8P9HBQkoGsxB/PYQJMgAkwASbABJgAE/iBQH/IQp5lKEVyrW+hxRCdgLzkoai0eM9Ojg3T4idByjq2tw+BtdQI2Nx7oyo5ow6NFkeHnYdTxhgl0/2aczq+FiUdbW42k6z1uOToq9Dq6/3yJzf5oynLscPkXtZXqeOpcVG4WvctYDcpNeF5TKDHCHRsGg97q/tZbRw/By+HL/M7roq0Y6ixtvtt52rwTOlaTDz8WsB+2AETYAJBIpA5EfjdoSA5YzdMgAkwASYQqgQkAXn+/PmcXfnfi9ibBOTuOFfOGciUdd3R0YGXXnqpUytW1zh27NiBq6+++syPe1JAJhGbsqYnTJiAp556SlT3veOOO0Rszz33HEaNGtUdGPvtGv1CQKZD9eWXX4ry0vPmzeu3F5s3zgSYABNgAkyACTCBriBwqsOIQ819sxfyaGsjhjfmQ2uQKRvrArM0fQzyYIPN4V3IDVbWMS1vqxsJW5Xv2Dxd9/bETBQMzEWLSRvUo6HR2VAVWYtKY4eb39mWU1iS95LPEuBKAlo/5UJ8ZVK//7QIHe5OOI4wc42S5XgOE+hxApaKmTB9555t7xiYgmcG+1/2bmCmHptMxQHv6+xIMx5dd17AftgBE2ACQSLw81eAWdcEyRm7YQJMgAkwgVAlwAKy+5XrzwIyZRW/9tpruPbaa0Fls+XKWFPL1scffxyUkJmVlYX333+/RzOQQ/Xe6ytx9wsBmQ57ZWUlzj33XMTEBD+zoq8cBt4HE2ACTIAJMAEmwATUEuhrWciJDjNy24oQc7rUJ5KW+FTkJaaizkev41htGGbHmhEbhF7HDnMKbBUxsLd5z3T2Fnxd5kTka3Ngs/vcol8TNJEWlGpr0GB2z5JcaCzFuYfWAo7AF9046QJ8YVHf75k29afU04g2HvNrfzyZCfQkAYc1F+0fypeqXz/tDhRa0/0KLykO+CLygF82niY/VfYKphx4MSi+2AkTYAIBEMiaDPw2OPd1AFGwKRNgAkyACfQCAoEKyFQm+OmnnxYlhNPT00Xm6oYNG4TWMmfOHPzyl7/EokWLEBER4bZbKjX8zjvv4L333hOVYan951VXXYUVK1bgySefxL59+9z6Ldvtdnz33XdC5Ny5cyeam5tFmeKVK1fi8ssvd9N2/vOf/4hsVMqQpcRB1/WuvPJKNztnAZn6/O7duxevv/66WI/661K2NvXEHTx4sNueqNzxZ599ho0bN4LYUuIi2VBZaMrYpT1qtT++nC3FRyWjY2NjBcuamhpRJffee+8FtVKlHtVyPZDps48//hhfffXVmVLS1Jt64cKF+NnPfoaRI0cq6gHsnIFM/a3feustUE/hf/3rX0hLS3PbY3l5OW677TZxfUlgpjMgl4FsNpuxefNmwZxY0JgxY4bg4OlMUDnq48eP4+233xYJn3QtpD1ReWpX5rQGnQfiSJnIdO7i4uLEOpdddhmWLFnS6UyoOQ/eSlh3dby94BHhM4R+ISD7pMATmAATYAJMgAkwASbABAIiUGUw4mAf6YU8zViBtLrDgN3qk0lR5ngU2Hz3Lw5m1rG9ZRisJ9T3OqZNncg5ByXmgT735+8ETYwR+bYatFvd2a3oKMT0w6/461J2/paJS/G5NTAGv0szIdnAX7AH5YKwk+4joMuE/p1o2fUqJy3FO5q5fsdiz6rGPmPgWfgzIi3487r5fq/PBkyACQSZwC9eB2asCrJTdscEmAATYAKhSCBYAjKVEP70009F/9nx48eDRMn9+/cLJCS2khjqLCKTMEg/o/VJYB02bBhIqKNEPxL+TCYTSktLOwnIVFqZhEoSW2lMnTpViK4nTpwQwiEJxJQZS76kIQmGt9xyixCkCwsLRaljGvn5+ULgvfTSS/HnP/8ZiYmJ4ueSgEx/zsnJweeff46zzjoLSUlJZ9YiUfP555/HpEmTzqxVXFyMu+++GwcOHDizJ/pQio+ETRLGSRDWaDTCToqPRHOyoxLS4eHhQriluceOHZMVkKWyzbRvioUYUmZwQUGBENXpv5X2AHYWkD/44AN8/fXXwpaEX0q4dB3Eg/ZJLwuQuE6it6uATOfgT3/6k8hOpn0TcxKbpfhI7H/44YeRnJx8xj2JsZ988gkeeOABsQdpX7RHuiaue6LzQNeNXiaQ1oiKihJnkM4RjWuuuQYPPfTQGRFZzXnwJCB3R7yh8ExhATkUrhLHyASYABNgAkyACTCBECCwq+E0ms2WEIhUPsQcWwtGNxVAp6/zuYeGpGzkxSaiyeJeotnZOEarxU9iLUHJOoY9GtaaTNjr1GfdWsOjcXTwXNQYI33u0d8Jjrh27DNUwyFjeIX+IM7Ke9tfl7Lzt521BJ/Y3Psq++P816ka5Bi/9ceE5zKBXkPAsGMibLXuzx5r5jA8l3KD33GmpVqw3vbDlzCBjicq3sS0ff8TqBu2ZwJMQC2BIdOB+/aotWY7JsAEmAAT6GMEgiUgE5Z77rkHt956qxDrSFzbtWuX+BlliZLIJ4mtbW1tQtQjcdHZhrKLt27dKgREEg1JiKaMWBISyR8Jlo888ojIsH3ssccwdOhQcTVISKQMYep3S5m7JCrGx8eLzyTBkP7885//HL/97W/PiJZHjx7FfffdJ4TbV155BYsXLxY2koBMYifFQP4oo5Uyh0lwJpGa1rvxxhvx4IMPCsGXYqA/UzY19eGlzGZJMJf2/8c//lHETmKrJFY7x0eiLYnntA6JweRXuj7OGch1dXW48847UVRUJNY6//zzz2Q1U3yUNb1mzRohnhKvyEjv/7Z3FpApk5zGqlWrZMtY016IBwnbJORTprCrgExzSPymGFyZk7j773//W1xX2gO9RKDT6cSahw4dwk033ST+/MQTT+C8884T+6Jz8eGHH4pzQRnctC4J7SRw0/Uj1nSeJDGazgpxu//++1FdXS3m0csGas+DJwG5O+INhccNC8ihcJU4RibABJgAE2ACTIAJhACBGoMR+0MwCznKYcOM9mLENxT5pOzQaJCXOR7Hrd6FY3I0MTYcwxxV0Nh9z/W1sMOQBWsZ4DAafU31+Hlr8lAUxE+E3vzD29DBHNb4VhzokBfef9HyHUYW/icoy+0cfz7+4wiM589SIpBr2hGUeNgJE+gJAtaaWTB+3SC79OtTf49aW5zfYRWnFKDZ7l523l9HUyNt+Ms690wGf/3wfCbABFQSuHYdkHuFSmM2YwJMgAkwgb5GQBIole7LNdNUKmG9bNkyPPvss2eEUfJns9nOiIv/8z//I8pM06BS0Ndff72b2EufkfhHoiSJf84CMgnK1J+XhFoSIEeNGtUpZEkEJaGRhGYqr0xDEmhJeCS7IUOGdLJ78803haj8u9/9TpS6puEsIL/wwgu44IILOtlQFjOJx8OHDz8jBpMNCaskGv/1r3/txIGMa2trRfwtLS2dsqql+EgsJWF04MDOVcDkBGT62V/+8hchyJOo6loeXIqPBHbKkqbMaW/DVUAmwZ7EXfq5axlric3y5cvFnH/84x9uAvLhw4eFeD1x4kQ888wzQux1Hg0NDaIkN2Vmk8g8ZsyYTmeF+FEJbilLm2xJlCZRmbK8SSymvdELAzt27BAi+pQpUzqt4Xz2nM+smvMgJyA7++/KeJXelz05jwXknqTPazMBJsAEmAATYAJMoI8R+K6hCafN5pDZ1SRzNbLqj0Bj8V2GumpQDvIjo6G3ehdxo7VanBOsrGP6h/npEbCVq886potRnT0V+fasLrkupoQmHG5vlPV9w+ntGHzss6Cs+93YBXhPo15ApyAWJ0VhkW1bUOJhJ0ygpwg47JPR/oF8//OjuZfhU/sPb+D7MxKzWrHFWOKPice5j1W9h5l7/hEUX+yECTABPwiMmAvctd0PA57KBJgAE2ACfZ1AsARkZwHWmRmJd5SN6iziyf3M2UbqsUtlrKUMZBIKqXeuc9av67Wh8seUAe0ciyQYesrGlWycM3wlkZQyY0n4pjLWzkMSgymzV4lAS7aSCEnZw9Ke6Oe+4pMTkH2dSecezkricxWQp0+fLsRsEkZdy1hTvJT9TRnbJNpKLxA4X19JlKeMa7peckM6A9KLBZSZTAI7/e7Mx9devX0uF5sv3nLnQU5A7q54A9l/d9mygNxdpHkdJsAEmAATYAJMgAn0AwL1JhO+bwxM7OwOTJl2PcY3H0VE6ymfy5kiYpCfOhxllnafc8+KDcfwYGUdWwfAVpUE++nAev0eHzYPJ00JPmNXM0Gf0IDCdvnr/eu6TUgt/VKNWzebvWPm4W1tYOXRJ8VF4RfhewBbYBnMQdkQO2ECgRDQpUD/jvw9bRh+Fp6Pv9pv78mJDmzUHfTbTs5gcqQdf13nfy/moCzOTphAfyZw86fAhAv7MwHeOxNgAkyACbgQCFYJa9fMZGkZSbCTPncVK6k0tOugLF3KBqbyw5KYKImSUl9cuQtJpbGp7/IvfvELkHhJ/XCl9Z0FYmdbOYHWlwDrqaSxs1/aJ8VDfZwpI3f79u2irDJlQMsJyP7E57r39vZ2tLa2isxp6klMGd7UI3n+/PmKBG65a3Lw4EFRwvqqq64S2cLUv1gq0037krLNXUVa58xc6hvt3OPYOW6pT7G0b1/Mfd24VqsVxIEy1am8NvEmBvTfchnI/vCWu97dFa+vffeGz1lA7g1XgWNgAkyACTABJsAEmEAfIrD3dDPqjIGXQu0qJLM7jiOpLl+R+7LUUcgL08Bs9y5eBjvr2K4fAusJI9UFUxSn3CRzTCIK0mejwRiu2oc3w9PxtSjpkO9FfHf1xxhQ9k1Q1j04ag5e19kD8pUcHob7Ek9AZ64KyA8bM4HeQsC4ewqs5TL3n06H5yY8Aiu0fodqzKzEEVO933ZyBn+s+RCzv3smKL7YCRNgAgoIETBHAQAAIABJREFUjF8G3BKcih8KVuMpTIAJMAEmECIEeqOALAma+/btOyO2SkKlEqw9JSCTwEp9nakPMvVVdh6ZmZlCgKXfgyEgkwBL2cG0FomZzoPKO9PnlEmsJgOZRH0S8ak/cX19vShjnZ2dLXou33zzzaK8NGUWU4lpVwHZWYxWcq0CEZCpN/J3330nSpaTaE79n6UxYMAA0Yu7qqqq1wjIauJVwrCn54SUgOxcn14pOGoMLvemi1L7YM9zvclWr14tmsnTWx6eBr3ZQc3R6Yal4emNn2DH6skfvfFB9eupLj09XKgmP9Xxd65brzYWub9A1PpiOybABJgAE2ACTKBnCDSZLfi24XTPLO5l1XGWegxtzIPW6DujVx87EHlJWai2yJeJdV5GZB2jCpqgZLZqYKsbDltVYFncTamjkB89BkZL8Psda3Q2VEXWotLonsmrgx13V7yHuFP7g3L9j4yYjVciAt/Do6nNiDEeDUpM7IQJ9AYC1tOzYPxSvg/ynmm/xHbrGL/DTEs3Y71F2cs1vpyfFeXAs+/+0JuOBxNgAt1AgEpXUwlrHkyACTABJsAEnAj0RgGZMlxJvKQeuZLYSr2IKavYU6lsTxe1uzKQSRymHsivvfYaKEuaejBTD+CRI0eKXsk0qGewpxLW/mTEkqhLfZs3bdoEyvKdO3cuJkyYgGHDholf1GP4lltuEb2H1QrI1IuamD/66KOiXPXixYtBWeCUeUx7pP7LNFwFZIvFgscff1zYOve99nXT+ZvRS/GRrkfngUqNE++pU6di3LhxouR4RkaGEL6ffvrpXiEgq43XF7fe8DkLyN18FVwFZHoAUM1512bjzmFJdfcpLZ9GTwrIzjfDddddJ952oZIB9DCZPXt2wDRZQA4YITtgAkyACTABJtArCBxqasEpQ2D9aoO1kWSHEZNbixDVdFKRy+KMsci3m+GAw+v8KNHr2Io4S4Uiv74mOcypsFZEw9HmW7T25qtyyAwctab7Wk7V55pIC0rDatBgcs8wT3aYcNPJdxBVW6DKt6tRYc4MvBAdePb0/WlmpBiCI2gHZWPshAkEgYBDcxba35Pv3d485my8ELXC71XCw4C9SYdhdqivfOC86EN1n2Lurif9joMNmAAT8JPA9J8Bv3zTTyOezgSYABNgAv2BQHcLyKQdSP11PWkYVHaY+uGSKCsJyF988YUoqeycXazk+nSXgCzFt2TJEjz11FNISUnpFJ6nnrlq4pPEdOrr/NBDD4lMW+dx/PhxkSmcnp6uWkAmf1R6m9a46KKLcNdddwkBnwYJxHFxceLPcn2Gpfjuv/9+IZorSSqU9C3KfPbUA5kE7HXr1uGGG27AtGnTxBmpqamR1Z3onFHCJf3qihLW3RWvkjPe03NCUkAmaMFqtt3dF8BZQCbRmB6UlIZPb1F4GlITeenznhSQScSmrGl664UellQ6gHoW0HjuuecwatSo7kbK6zEBJsAEmAATYAK9kIDeasWOusYej2yGoQwptYcAH2IwBdqUmI68+EFoUNrrGNXQ2Hz3RVYCwd4yDNYTvjOjffkqGr4AFcZYX9NUfa6JMSLfVoN2q9XNfqi9Db84/ibCT59Q5dvVqHhILtbGxcLmCKx09a2pWgw37gpKTOyECfQqAmGJ0L87SD6khAF4ethvVIUbl9WMrcbg3MdjI4F/rDtHVRxsxASYgB8Efn8EyJjghwFPZQJMgAkwgf5CoLsFZOJK5Yavv/56LF26VGTtxsfHd8Itiarjx48/o/GUl5fjtttuE1oDZbZSpqnzoAqt//73v7F+/XpcccUVoMQ2rVbbbT2QJSHVUyYxJdjddNNNAfdAdtaO5DQgEk7ffvttkHgbSA9kYitlgpNYSuwfe+wxkdm8atWqM+jlBGSpfzJlX1OMJGQ7D2kP+fn5wt+FF14I58zlv/71r6JMtrPwTLGQWE46GGVE0/yLL77Y4x5JWCZNateuXV0iIHdXvKHwHGIBuZuvkvNDgN6ioJIA9HaN1KzcNRzpsObl5SErK0vU2e9JAbmbcfFyTIAJMAEmwASYQAgTKGxpw4l29zLH3bGlkdbTGNFUgLB2ZSJ2QeYEFCkoQR2l1eCcWFvQso5hj4a1JhP2usBKVhviU1EwaDqaTJ7bogTC3RHXjn2GalkZfoK1AZcXvQ5tW00gS5yxPZE1EWuTBsJk89532tdiVw2KxHTzdl/T+HMmELIETIemwXJM/tmxedptOGjN8ntvKUkOfK496LedJ4PfN2zC/J1/Cpo/dsQEmIALgXl3Apf90O6MBxNgAkyACTABVwI9ISBLYiDpGNS689ZbbxVZtNQjduvWraJsMpU0dhaQSSBeu3atEJznzZuH3//+96J8M4mM1E5zw4YN4jMaNG/y5Mniz2oyfH2VU25qasLtt98u/EsloqV1SLR98sknMXjwYPE5xfbNN9+I2AoKCjrtSU18zhncV155JR555BFQv18apCt99tlnIAGWsrgDFZDJp5RNTKxNJpNoWzpmzI+tcOQEZIqD9ktCL4m8VGZa4kGfUSYxlZamlwBIx5I+O3TokBDZaVBrVGqJSi8BmM1mYUPJipdcconIhD516pQQn6lc9zPPPIMFCxaIs0B86GUDYkAlrml0RQYy+e2OeEPhidWvBGTpRqdDRQ8i50bkubm5oJvy8ssvdysLQBfStXE5zb/qqquwYsUK8dBwbvru7cI7C8iURf3WW2+JBw3VbE9LS3Mzld6+oQxl6pNMN62cgEw32ubNm8We6C8GGtT7+eqrr8aiRYsQERHh5ptuOCp5QG+tfPnll+LBTTX8Fy5cKN7ikW5uyZDWoMblxJEykelBReUMaJ3LLrsMVMLBuaSCGt7eSlh3dbyhcMNyjEyACTABJsAEQomA2W7HttoGWB3eS0EHc09xDgum6YsR21isyG3twCHIi45Dq1W+FKyzkwkx4RihCV7WscOQBWsZ4DAGVuq7MWM88nQjYAlO1Vk3btb4VhzoqJPlOctShWX5L0OjoK+0kgtSkTEWawdlot0aGJOFA6Kw1L5NyZI8hwmELAFb60wYNsm/JFN91kK8GbZA1d5aMstwzBScPvajIjV4ft1PVMXBRkyACfggEBEDPFIKxKcyKibABJgAE2ACsgQkAdkfPM7ag5yA6OzL+fv/Sy+99MxHpDNQn2NaPzs7W/TuJWGWkuQuuOACnDx50q2HL1VqJRHxxRdfFH6o5y1lL5MGQf5ISCXhceXKlWeyV7tLQHbuS0x6CFVnJb2F+jhTfD/96U9hMBiExkL6DMVOQ018xcXFuPvuu3HgwAGxZxLaaZBATToSrUWazunTp0W2NvUE9jac9SgSXUnLkUZhYSFuvPFGsQ/Sxqh8tbO+4+n6Ew/KGKaMcDkepDGRyHv22WefWYu0nU8++QQPPPAAmpubxQsCycnJZ64v6XW0Pp0V2ieJ2XS9aUhzSaOjM0R7mDVrlhD4nftmq+Et98IArdkd8fpzX/bU3H4pINPbCyT40g1CNzsNSqmnEgn0oKM3KBITExU98Eg4pbczSktLFZXVdr5hP/jgA3z99ddCFKYHy7nnnut2Dj7//HPxwKAy13v37nVrDE4GdOP86U9/EtnJ0g1LYjM9VOhmJFH84YcfFjekNFxvALqp6WEuPZDpz859jZ0bxUtrREVFibXppqXhWpdfumH94e1JQO6OeHvqJuR1mQATYAJMgAn0ZQKl+nYcbQ2sp69SPrmmU8ioPwxYzT5NrLoI5KePRqmCctWRWg3mBDPrGICtcQRsFYFlHdMmy4bORrHFQxlbnxR8TzAlNOGwhyzu80wnMf/wWsDmXtLat2f3GdWpI7E2fRhaFFwTb/7Hx0biVxH7oLF1z7lTs1e2YQJBIaAdC/06+Ux9e1o2nk2/VdUyqRlGfGYuVGUrZ3R/05dYuP3hoPljR0yACfyXwIrHgUW/ZxxMgAkwASbABDwS6CkBmQKSS8iT+tuS3hEZGenWw5eEQ0pge+ONN0QpbNI2vCW8qREM1WQgy+2H9JO5c+eKBD5KNqQkvd/+9rcia5hEWcqYVRMfrVVRUSH0IMq8Jr1GYkCln0lgpaxcEvopg5gEeW/Dm4BMetiDDz7oseqttxcIyO+WLVvw7rvvihcFyBcJvZRwSUyctSgpPilBkJIqpb2RDWlsVJo8KSnpzFakhMnXX39dnAXXRMaysjLBeezYsXj22WeFnqeGtycBmQLp6nhD4dHVLwVkujA///nPxQ0tHeSjR4/ivvvuE292UPr94sWLxfXzVXKB3pigm9i55II/NyzNpbrycmWs6SYhMfvYsWOi+Tw9hCj93/ktIJpDGdD0RobrnughTb0BKNOZGprTWz86nU6E5ykFn0pJfPjhh+JNEHrw0brUq5kEbuJDb6LQ2yUSN7qJ6AFBdferq6tl37Dxh7cnAbk74g2FG5ZjZAJMgAkwASYQigS21zWg3dpF6bEABttbMbapEOEKSyhXpoxAXrgOBptvoTnoWcfWAbCdSoK9KbB+x/YwHY4OPQ9VxqguOxL6hAYUtsuL3BcaijDz0EtBW7s+eSjWZo9Fo7ktIJ+JujD8LqkcOlNFQH7YmAmEBAFtFPTrPJepXjf1PpTbfvwSRumeYiKA7fEHlE73OW94pBb/s262z3k8gQkwAT8IpIwE/nDMDwOeygSYABNgAkygdxCQBNyMjAyhczgn8vWOCDkKJsAEJAIhKSBTZq2S4drUXHoDgYRRElaHDBnSyQ3VWidR2Tnt3VvTd+em5WoFZHp7hMRdEk5dy1hLD9Ply5eLOf/4xz/cBOTDhw+LzN+JEyeKN09I7HUeVCeeOFAZAqmGPfUUkIRouablJEpTeQAql0Bi8dChQ/Hcc8+JJuZURmLKlCmd1nD2J1dz3h/ecgJyd8Wr5EzxHCbABJgAE2ACTMB/AqcMRhxqavHf0IeFDg7Mai9GYr2yTDlDdALykoei0uI7MzVCo8XcOGvweh0DsOuHwlpqAOyBien6pGwUJE5Gq1kbdKaSw9PxtSjpkBdzL9MfwqS8t4K2dlNiBtYOm4JaU+Bn5JG0VsQZlP1bIWgbYEdMoAcJmAtnwJwnX266ZMpF+I9jpqroorIa8bWxXJWtnNG9zduxeNsDQfPHjphAvyew6jVg5i/6PQYGwASYABNgAr2PAJU1fvnll0GaBrXJdB3bt28XvXApS5WyX8PDw3vfJjgiJsAEBIF+KSCT4EqlBKhMgvOgGuzU1N1ZeCZBlDJ85foOk63Uo5jKWFOmLwnC3oZryYDp06eLLF8Scl3LWJPg/dhjj4mMaBJt5UoGSKI3NRenlH25Ie2BauJTjwDKTP71r38tflcSs5J7RS42SbD3h7ecgNxd8SrZJ89hAkyACTABJsAE1BHY09iEBpPvjF+l3s8y12JI1XdKp6M0fTTyYYfV4Vu8/SHruCZ4JZAdGtjqh8NWFXjJ6tqsScjDUHRVW2mNzoaqqFpUGjpk2a5q2YNRhe8r5u5rYlvcIKwdNROnjIGz+U2aFamGvb6W5M+ZQJ8iYOuYAcNn8gKyaehY/HOAOoEpLdmO9TgUNFZDI7VYy1nIQePJjvo5gdELgNu39HMIvH0mwASYABPorQSkhLesrCyRxEYlhqmcMyXjFRUVieQ9ai1KJZrnzJnTW7fBcTEBJhCqAjJdOTXCp7810L3Vh5dOT0tLC+644w5RvllJTHI+Dx48KEpYX3XVVUK8pv7F1HOY3sChEtpSDXdXkdY5M1dqJC53qqU+xZIw7qvOv687g3oRtLe3i9LdVF6b3hr69ttvxX/LZSC7ZoJL/qUeDM6fywnI3RWvr33z50yACTABJsAEmIB6AqfNFnzXIC9y+OM11d6BiS1HEdmirERxS1wK8gekoVZBX13KOp4TZ0W8RZlvJXE7TKmwVkTBoW9XMt3rnNJhc1FqGhCwH08OtJEWlGhr0GA2yU65vulrDCn6NGjrG6ISsHbcuSgzBn4ubkoNwyjjN0GLjR0xgZAhEDYS+ncdHsP9d+4jaLdHqNpOfUYpTpoDrwwgLb667Rss+/J+VbGwERNgAk4E7twGjDyXkTABJsAEmAAT6JUESDugSqhU4ZTG1KlTER8fL5LZ8vLyRC/b1atXi2Q4qd1mr9wIB8UEmEBoZiDTdVMi1rpe364QkD317PV0tuQEZBKhqT9xfX29KGNNDdjpbZybb74Z1BhdarruKiA7+1JylgMRkKk3MjWwpzeDqKw3NUWXxoABAxATE4OqqqpeIyCriVcJQ57DBJgAE2ACTIAJqCdwpLkVFR0G1Q5mGUqRXHtEsX1R5jgU2IyK5o+PCcfIYGYdU8nqluGwnghcfLFGxaIwcw5qjepEICUANDFG5NuqPfaqvq1+M9JKNitxpWiOJTwKaycuQomhUdF8b5OuGBSJmebtAfthB0wgNAlooP94FGCWr65wYNrPsMU6QdXWBmV2YIOpSJWtnFF2ZBheWnd20PyxIybQGwkcS56LisQpMOgSkNpegjGN25BorAleqLOvB65+IXj+2BMTYAJMgAkwgS4gQN/N7969G+vWrTuTeEaax9y5c0VZ63HjxomsZB5MgAn0bgIhWcKakPYWAZkyhEn8pR7DSmKSE5CpfMMLL7yARx99VJSrXrx4Mag0NWUev/baa5g0aZI4Ra4CssViweOPPy5spfLUSo6bvxm9FN9HH30kykvQW0FUWoLeHKIHfU5ODqjhPQnfUl/lSy+9VIThr2BPNsHIQFYbrxJ2PIcJMAEmwASYABNQT8Bks2NbXQNsftZfHmNtxIjKnYoXbhiQhby4AWiyyJdhdnYUodFgTpwd8Zbg9fp02GNgq86AvT7wsswtg4YjP3Y8Oixd949rR1w79hmq4SmH8a6aTzDwpHL+vi6UQ6PBmtwVOGZo8DXV5+fzEqOw3LHN5zyewAT6MgFzyUyY98u/jNE2ajr+N+YSVduPjwa+ijmgytaT0R36PVi+5e6g+mRnTKC3ENiWcwtOJM3oFI7WYcOikr8js60g8DB1kcDDx4EBWYH7Yg9MgAkwASbABJgAE2ACTMAHARaQnQC5llQmIVLqT+ypBzKVbaZ+wlRyWq2ATCFIvQEuuugi3HXXXaCexjRIIKayDjTk+gyTeExz77//ftx5552K3typra0VMVPms6eYScCmN4RuuOEGTJs2TcyvqakRMcyePbvTsSJOf/vb38Svrihh3V3x8tOCCTABJsAEmAAT6HoCpfp2HG39sZKJtxUTHWbkthUh5nSposBIAM3LmoDjVt/CMTnsiqxjhyEL1pMOOEzyZaAVbeS/k6oGT0OBLdMfE7/n2uJbsb+jTtZOCwfuqfg/xJ8Kbl/hF6euREEQxOMxMZG4PuogNNbAs7z9BscGTKAXEbCbpqHjEw8vrMTE4elRv1cdbVh2Pb4zVKq2dzXMiAjDq+9xFnLQgLKjXkPg+MDZ+HroDbLxDOo4iRVFjwUe68ongfO5DHzgINkDE2ACTIAJMAEmwASYgBICLCA7UZLryUvlmq+//nosXboUf/7zn0W9fuchZdmOHz8+IAFZymQmsfS2227DY489hltuuQWrVq06s5ycgCz1Tx45cqQQb9PT0zvFJ2X05ufnC38XXnghnDOX//rXv4oy2c4lIyiWhx56CDt27BAZ0TT/4osvxvz58/H8888jKSmp0xokLFMf6F27dnWJgNxd8Sq5YXgOE2ACTIAJMAEmEDiBnfWNaLVYvTqaZqxAWs1+xYtVD8pBXmQ09FbfJat1Gg3OjbMFtdcxBWprHAFbReBZx+SreNh8lJk6/3+nYhgKJ5oSmnC4XT5rMdFhwq0n1yG6Nk+hN2XTXp26EoeDIB7HaMPwUHIlwk1lyhbmWUygLxPQDYX+HZ3HHW6fdiP2WHNUEUhLsWG9/bAqW09Gt3Xsx0Vf3BFUn+yMCfQ0AbnsY+eYqBKc2Wzu6TD79fqZmV37Ul6/hsubZwJMgAkwgV5PgNqP8ug9BEiXC4XBArLTVZITkCUx9f3338c999yDW2+9VfT7pTr+W7duFWWn6R8CgQrIFIaUTXzWWWfBZDKJZvNjxow5E6GcgEwCMQnbJPSSyEtlpgcPHixs6DPKJKbS0lRumgRm6bNDhw7hpptuEvOoof15550HrVYr/kFDNk899RQuueQSkd186tQpIT43NDTgmWeewYIFC4TgTJnH5eXloMNOJa5pdEUGMvntjnhD4YblGJkAE2ACTIAJ9AUCdUYT9p6WF1qH2VowrkJ5SWKzNgx5meNQZmlXhKZLso4tA2CrSoK9qVVRDN4mmWIHoiBtFhqNnsWggBcBoI9vQGGH/DXItuvxq5K3EN5YEoylzvh4c+pK7A+CeEwOH05rQ7whP6jxsTMmEMoEOjaNh71VvvJB/YR5eFW3WPX2KtKOocaq7BmrZJHUiDC8wVnISlDxnBAi8MXIe3Aq3nO/8ZMnT8JgMITQjjhUJsAEmAATYAJMgAkwga4iwAJyF5CVevcWFCjvHfOb3/wGq1evFtGo6clLdrQu9TkmgZmavQ8bNgxNTU3Iy8vDBRdcAPqHQGpqqmx2risGuR7I0pzCwkLceOONop/ylVdeKcpXk1gtDTkBmT6rr68XGcPr168X5a4nTJiAiIgI4YdKbI8YMUKIvGef/WOpMBJ/P/nkEzzwwANobm4GidbJycliPu133rx5Yn3aq9VqFWI2Cc00pLmNjY2CwYwZMzBr1iyxfxKwKRtZLW+5Hsjkqzvi7YIjyy6ZABNgAkyACTABDwQONrWgyvBjtnAUrJihP474hiLFzMpSR2G/xnsms+SMyjHPj0dQex2Tb7t+KKylHYDdrjhuTxNPp41BfuRomJRtSfV6p+NrUdLRJms/1nYaVxa9jrDW4L6d/G7uSuwxBt7zmIK+N82GdMP3qvfPhkygLxKwVM6C6Vv5e8wxKB3PZKnP+B2YqccmU3FQsd1kPITLNt4WVJ/sjAn0JIGD6StxIOMi2RB0dhMWHnmUvtlQF+K4ZcCKx9XZshUTYAJMgAkwASbABJhAryMQKpVRQjIDubsFZDpdJJa+8847eO+994TAmpube6Y/8N13343IyMiABWS9Xo8HH3wQlO0s13PZk4BM8ZHwumXLFrz77rtC6CZfJPSuWLECV199tRCHXQeJssePH8dbb72FDRs2CPGYbC677DJcccUVnUpVU2by5s2b8frrr4PKepNQTcIxzV2yZAnKysqE+D127Fg8++yzSExMVCXYexKQKfaujrfXPUU4ICbABJgAE2ACfZiAwWbDttoG8VXqZHM1sqr2KN6tPiwc+RljUWVR1kt5XEw4RmlqobHJi6aKF+40UQtb7XDYqpvUmbtYVQyZhSJralB8eXKi0dlQFVWLSoN8j+jplhosL3gZGkNwynBLcbyfuwK7jPKlsv3d8A0pOowx7fTXjOczgT5PwGHNRfuHnqsgfDxtNY5ZU1RxGBAHbI48oMrWk9HA8DC89cEcaO1d/MZMUKNmZ0zAMwFDeCI+GvsojDr39hO51R9hSs2n6vBpdcAfioDkYers2YoJMAEmwASYABNgAkyACagkEFICsso9dqmZlBWdkZEhRF8STnkwASbABJgAE2ACTIAJ+CZwqr4cWcUbfU90mnE8YyyO2OXLtLo66qqsY4cpDdaKSDj0wSnpenT4QlQaf6w64xcQhZO1kRaUaGvQYJZnN89UhgVHXgSsytgqXBYfTVmOHabTSqd7nXdpchRmW5SXNw/KouyECYQKAV0m9O9Ee4y2bPKFeA8/Ub0be1Y19hlrVNvLGV5vLsCVn98YVJ/sjAn0JIGGmBzszbwc1fHjRBiRVj0m1H+ByTWfqQ9r5ZPA+fert2dLJsAEmAATYAJMgAkwASagkgALyD7AUVnol19+GcuXL8d1113nNnv79u2ilzBl+VL2cHh4uMpLwWZMgAkwASbABJgAE+iHBI58BLTV+dx4U3gktg3M9DlPmjA2OhyjtcHOOgbszcNhPdmiOA5vE9sTM1A4MBfNprCg+PPkRBNjRJ6tGh1Wm+yUZcZinH3whaDHsH7KhfjKFJwM7TmJUbjIweJx0C8SO+xTBAw7JsJWK19hwJI9En9Pvlb1ftNTLfjUlqfaXs4wUReGtz45H+FmZdUkgro4O2MCXUiAspFNYXEYYDwV2CpDZgD37Q7MB1szASbABJgAE2ACTIAJMAGVBFhA9gHu8OHDuOaaa5CVlYWnn35alGjWaDSinHJRUZHo+Uu9i1966SXMmTNH5WVgMybABJgAE2ACTIAJ9FMCLVVA/nqvmy/InIAim7wo4mqo+W+v4wRLeVCBOuyxsFWnw14fnPLO9RlnIT9sGKyBt072uk9HXDv2Gqo9zrm0/QgmH3kjqKzI2cZJF+ALS3BYjYiOwM3RR6CxBkeMDvpm2SET6CUErLWzYNzhudf4S1Mfwmmb5yxlX9soTi1Asy24VQp+ZSnC1Z+5v6jtKxb+nAn0CwK/3gyMWdgvtsqbZAJMgAkwASbABPonAZvNhi+++AItLS248MILER/v3g5EInPy5EkcOHAAra2tsNvtCAsLA1UGnjp1qmwLV29EqZXqnj17RFtXk8kErVaLhIQE0bo2JydH1rShoUG0d21ubhbzhwwZgrPPPhtRUVFu82nOpk2bhM/FixeLWENxsIDs46pZrVasWbMGTzzxhJhJh5EOMfVEzsvLE72AV69eLfr/6nS6UDwDHDMTYAJMgAkwASbABHqWwIldQLV7ZlttRDR2JaUrjk0u67jDBIRpgcgAisQ4DNmwnrTDYQqOcHIy5yc4bk5WvC+1E23xrdjf4Tm7+2etezGm4D217j3abZm4FJ9bPfdi9WfBCI0WjwyqRoTphD9mPJcJ9EsCDsdktL/vOZs3P/dKfG6frJpNYlYrthhLVNvLGcZRFvJnFyLKEJw+6UENjp0xgZ4kMPdW4IpVGP8iAAAgAElEQVR/9WQEvDYTYAJMgAkwASbABLqUAInH33zzDUpLS4UI601AJrG3oKBAJHZSFWASZM1msxCS6b/nz5+P7OxsRfFWV1dj27ZtIBGZkkWlqsIWi0XYDx8+HOecc04n0ZcEbhKESWweMWKE+L28vBxJSUlYsmQJIiMjO629e/dukYB63nnnYfDgwYri6o2TWEBWcFXoENIFX7duHb799lvxVgIdxrlz54qy1uPGjRMHjQcTYAJMgAkwASbABJiACgJ2K3DgPcD0g/Bh1Wjwaar8G59y3un/wubHO+CcdVxSpUHeSQ2a9T/8P1r6QAemjHAgLcnhV4C2xhGwVQQnk9ami0ThkHNRY3R/O9WvoBRMNsU34XCHZ0Hm2qadyCn6RIEn/6ZsO2sxPrEFrxztH9LakWA44l8QPJsJ9FcCuhTo30nwuPuOEZPxr7grVdNJTnRgo+6gantPhr+wHseq9dcE3S87ZAIhSyAhHXioCIjynIETsnvjwJkAE2ACTIAJMAEmAKCjo0OIuLW1tYJHdHS0RwGZKgCTgExZv7NmzcLo0aOFDQnA1GK2qqoKAwYMwLJly2SzgZ2B07obN24UGc+UHUzCc3LyDy/419TUCH8GgwGTJ08W2cjS2LdvH44cOYJp06Zh4sSJ4sc7duzAiRMnhE5IorM0KPmUsqpTUlKEgByq2ce0HxaQ+XZlAkyACTABJsAEmAAT6HkCDceBY1+hMioW3yemKo6Hso5Haeugtf2Y8VparcHXR7RuPrQaYPlsO5LifIvIDmsSbJX/n73zAI+yyvr4Pz2BJARCEnpHegtSpStFFD8/de2ua8O+9rLqp6uuropl13VdwVXXysKqiy4giBQR6Z0QQocQCCGEhNSZyUzme85l3zhJprwz804yk/zv8/CQZM4999zfvTNK/u85JwlVRcZk0pa06oTMxAEosdSNS/dmdRqWJJ5GVplr0fuu0z+g7YHvdXrTb7am70X42q6v1Lgerw+lVaFdxUY9prQhARL4LwHThsGwZpc45xETg1m9n/WLlaldDnaZ8/3yUXtyXEQ4Pv/+SjQvOWGoXzojgZAlcNMnwLAbQzZ8Bk4CJEACJEACJEACrghI1rEIwtu3b4dk/GqJma4ykEUk/u6775Tg6yjeav5LSkrU6+LrwgsvRJs27qvY7du3D2vXrlUZw1JaWhOPNX+SPLpy5Ur1ugjSWkltyT4+deoUJk2apNrdyhBfkkHdt29fJWxrQ4Tx48ePY/LkyUhN1f/7rWC8NSEjIItqz0ECJEACJEACJEACJNB4Cew4sRV5Vn0CpOQVj2huR3xl3f6+qzOiUVzuXKjt2cGO0X3dNx6uKu0M68FywG5Mg+KT7Qcjw14/JYvOJOThYLkL8QjAb08uQvKRHw2/ROt7T8T8MGNKfEtwt6ZEoY/5J8PjpEMSaOwErGeGw7Tc9b+d1w29BWusPXzGkJZmwULrbp/nu5p4fdUR3PztDYb7pUMSCDkCg68CbjW+vUTIcWDAJEACJEACJEACjZKAJrqKcCziao8ePVT1Xykj7ayE9dGjR1VWcPPmzTF9+nSVqezPEHFYeilLhWEReGsPKU0tGcrSw1jLLNZ+JpnJjjFqe5GMaCl5LUOE4xUrVqBr164YM2aMP6EGxdyQEZAff/zxoADGIEiABEiABEiABEiABIKXgJQG0soZOYsyoRlwxRibiw1EwJbXBbZcY0pWyyIHu47DYXOLgAMLi7ThRGwecipcC/CPHP8SiceMz+jd3Gs8vgg/1yvIiPE/ybEYU7nKCFf0QQJNjoA9rD/K5le43PeZPhfgg+jpPnOJigA2t9wJi93V56hvrqPDw/H5ihuQWHTINwecRQKNgUBkDPB0JpDctTHshnsgARIgARIgARIggToEDh48CPkj5aGlxLMmuLoSkDdt2oSMjAx06dJFlYP2d0hpaVmzdtawo1/Npn///hg2bJh6SX4mGciS5dy2bVv1s9oZyJJdLXbFxcWqL7KU1Q71QQE51E8wxOOvXSIgxLfD8EmABEiABEKcACuehPgBSn+WsDD07t3b5UaSE+24dGTdzGK7uQ2sx6JhLy0zBEJlXAIy216AfFOUIf7cOQmPqcSB8JMosDjPAI63V+Leo/PQ7OROw2PZ3nMMPok0JlNbghuZGIsrw1Yblv1t+IbpkASCnUBEIkr/meI6ypbJmNXpYb92Ed++CCtNh/3y4WzyNfZjuPWbaw33S4ckEDIErnobGHdfyITLQEmABEiABEiABEjAXwKeBOQffvgBx44dw+DBg9GnTx/VCzk7O1uVrBbRWcpJDx8+XGUo6xlaBnLPnj2dZghbLBaVgSy/H3S0kSxpKb3trgeyCONS0lp6JDv2T9YTV7DahIyAHKwAGRcJkAAJkAAJkAAJkICxBNad3I6TZTV7bKaGV2BU9CldCy3fFo6cfClyXXcM6m7H4O41Bc+qom6wHjmry7ceo6KU7tjdrA8qKp3HoMeHXpuwZiZk2HJRbnWeDdjWXoZbD36B6NP79brUbZfRfRQ+jDZuj51io3Fv80yEV57WHQMNSYAE6hIw7xiKyn2uKyl8N/R+ZFjd9wZzxzWlpR2Lw7cbjj4iLAyf/3QrWp7OMtw3HZJA0BPoMw24e3HQh8kASYAESIAESIAESMBIAp4EZC0bWCrNiXAs5aRFOA4PD1df2+12SP/kCRMmVGcGu4tv9+7dkKxmEZylx3F8fHwN87y8PCxbtkwJ1CJOS59kGdKDWfogy5rdu3dXf0s8rVu3VjZVVVVKeJYs5GnTpqFZs2ZGYmowXxSQGww9FyYBEiABEiABEiABEnBGoLSyDD9kr4MddvXyhASgReVR3bAKisPw/ZZwWGpVVW7dwo6Lh1Uh/L/tke1VzWHLbYOqfONKVh/veD722M6VMwr0sMeXYXNF3R7Q2rrn2Qpx7b5PEXE2x/BQsroMw5w447KrwxGGF1JPIcZ00PBY6ZAEmhoBW/FwVCx13Qf5+IAp+CJ8vF9YzrY7in3mM375cDb5KpzAHQt+ZbhfOiSBoCfwVAbQpm/Qh8kASYAESIAESIAESMBIAu4EZMdsYFkzMTFR9SWW3skyRNSV/siSLdyiRQtdwm1paSm+++47yN9paWkYN25ctYgsflatWqVKUMtwFJDl+9OnT2PNmjWqP7II2J06dcLo0aMRHR2NXbt2YevWrRgxYoSqildYWIi1a9ciPz9fVcqTtaRPckJCgpH4Au6LAnLAEXMBEiABEiABEiABEiABbwkcOHsUeWd26M46ru2/tALIzA5H3hkgMgJo39qOAV3tCPtvwqy9ogOsR2ywmy3ehubSfl/Xicg213x61TDntRxZE4qxrdx1Rna6NQ+XZX6EsHLjBZ4DnYZgdnw8bAb2QH06rQJJFTsChYt+SaBpEQjvjdJ5rvuS29p2xpupM/1iktrWhEWWPX75cDX583X3oHUePw8CApdOg5PA5a8Dk/wrLR+cG2NUJEACJEACJEACJOCegDsBWbKAJetXRFgRaSdPnlwtHmteRcwVG5PJpATaHj16eESek5OjhGLxL+JuTEyMyiCW7yUzuVWrViq7WG/fZU2UlqxjyUYWP5KNLD/v2LGjypg+dOgQ4uLinGY9ewy4AQ0oIDcgfC5NAiRAAiRAAiRAAiTgmoC9YAnsJuOzZ20F3WE7ZlzWcUV8a+xJHYYzpsh6OU5TYiF2lbnOLhxjOYbJu/4OVFYYHs/h9gMwp2UyzDbjhPcH0uzoULHB8FjpkASaLIHwWJTOa+92+5+lP4FcW6LPiOKigdUJ23ye727i5WF5uPvfVwTEN52SQNAR6D0FuGdJ0IXFgEiABEiABEiABEigPgjoLWHdpk0bJc5GRETUCUsE5BMnTqBv374qA1jPkOxlKWUt86TstIi8Uppaehdv375d9TvW60/6I+/duxfjx49H586doZXJlp7NWjxbtmzBzp07MWzYMPTv319PiEFhE5ICsna4J0+eVGq+XBp5KkCaZWvp697QFR9yePv371dPKmh10+XCSHNuebrBcciFknR0uRRWq1U9lXD++eeja9euTpetfYG8iY22JEACJEACJEACJNBkCViLUJX3FfDfUtb+crBbW8GW0wJVRefKERkxCtr0we6oHrA4b0FsxBI1fJQknkZWmWvxe4rpAC7YPsfwdcXhsba9Mad1O5RZTYb5vzklCv3NPxnmj45IgATOEbBknQ/LrkKXOPYNuQLfVA31C1ds+wL8ZMr2y4eryR9veghtjm8MiG86JYHgIRAG/G4n0LZf8ITESEiABEiABEiABEigHgl4EpClZLTodrXLSTuGuH79eq8EX3fbE+1P+i6L9jhq1ChVjtrdkLLXYp+SkoKJEycqrXLlypU4duxYtaAs87V9tm3bFhdddFE9EvZvqZATkKXO+PLly1FeXq7qjIu4KwKwHGxkZCRGjhyJnj176qYigrEcsBy0pKvLkwYyxKcIycnJyerJBmnErQ15MkGeImjZsqVKQT948KCKRy6UNPN2HFoKvdRglxR7Z09I6A6WhiRAAiRAAiRAAiTQxAjYyzJhL1rr966rSrrAeqgUsJ/rq2zEyO48EvsqU4xwpcvHmYQ8HCwvcWl7efluDNn5sS5f3hrlpvbAnDZdcbayzNupLu0vbRWL8dZVhvmjIxIggV8I2MqHoWKR6xL2pq798JfE6/1ClpZchYUITKnpGeGncd/X/+NXfJxMAkFP4Iq3gAkPBH2YDJAESIAESIAESIAEAkXAk4CckZGhMoUlgXTatGmq3HTtoWUgS2avZPj6M6R3sZSflpLWzkpm1/YtpbClJLbYSp9jGaI35uXlYdKkSUr4lqHtU2xEbwyVEVICstlsVvXMRext166dUvQ1AXnjxo3qSQSpMz516lTVNNvTENFZDljqmUsDbjlQEYVlyBMG0oBbhGERhaV+uoySkhLVZFvEarmwsp7EI5dK1pS1NRFa7OUJicOHD9e4LJ7i4uskQAIkQAIkQAIkQAK/ELAXLIPddNQ3JPZI2E51hi3XuJLV9rBwZHWdhOOmON9i8nJWeKQNOTF5OG4qdznz2pIt6LN7npee9ZnnJ3fGnA69UWBxLV7r8/SL1bCEWFwd/jNgd92n1VuftCcBEnAgENEDpf9088BMRAT+POA5WOx1S8B5wzG/7SEcsZz1Zopu2w+3PoH22Wt029OQBEKKQP8ZwMxvQipkBksCJEACJEACJEACRhPwJCBrgq4kfGoloh1j0DKA5XXRCyXh090Qre7nn39GQkKCU0Fay2aWSsci9DpqfbX9arHLmhMmTKh+mRnIRt8Snf4OHDigDldrNi2HrA3H1PKBAwdi6FDP5bgkjVwOUy6BXAbJNnYc2nqtW7dWTxCIWO3sSQERtkVArqiowCWXXKIun4xTp05h2bJl6ikDxwukc7s0IwESIAESIAESIAESEAK2MlTl/QuwW73iYTenwZodDXuZa+HVK4cASpPaYU/LIThrDvd2qk/24TGVOBCeiwKL657Dvylai65ZC3zy72lSYYu2mNN1MPLMxglE7WKi8ED8XoRXnvK0PF8nARLwg0DpN+fBXX39zUNvwkqr+5JsnpZv3a4c35n3ejLz6fXpEWfwwFczfJrLSSQQ1ARi4oEndwDJztugBXXsDI4ESIAESIAESIAEDCTgSUCWpbQy1lIleMyYMdUisbS6FX1PRGZ3PZIdw9USRCVxVMpTS1tcqXQsGce7du1S/Y+lUrEzsdrRj6ZHSgXi2tqiqx7I4l8ypPv1C532JSGVgSyX4ciRI6pEtVyU2iMrKwvr1q1T9cZrZwI7u9PaxXPlz9mcffv2KRHbsYG2JiDLpZOsZMlilgsk8ebn5zsVpw18j9EVCZAACZAACZAACTR6AvbyA7AX6i93XFXUDdYjxomeAvhUuwHICOuCKuOqYLs9t7BmJmRYc1Fuc91g+c6CFWi3f0lAzr8kvjXm9ByO4ybjsrcl0BdTCxBr2h+QmOmUBEjgFwKWQ8Nh2VLgEsnZXiMwJ/Yyv5AlxAErmm3zy4e7ye/v+D90OrwiYP7pmAQahMD1HwAjb2mQpbkoCZAACZAACZAACQQTAT0CssViUVrbiRMnVOiS6Cmir+hy0oY2Pj5e9RXWqguLjQjFixYtUkmfUl3YsfXsnj17IBWNRTSWlrOSYKq1yRW/Q4YMgSSpuhvS1lb0RRGhR4wYUcNUa5sr4rKWES3JrElJSXXa5QbTWTiLJWQEZLkkkuUrKemumlfruWwaBM2fPJ0wduxYdOvWTddZOWt27SwD+ejRo6oEdq9evepcIF0L0YgESIAESIAESIAESKAGARGQRUh2N+yV4bDldUXVaWNFz8NdxuCg5Vyrk/oY9vgybK7IdbvU/XmL0fqwflHdm7grYhMxp884HDW57qHqjT/N9qk0E1pWbPdlKueQAAl4SaDKPBTl37r5LExogVndHvfSa13ziPb5WG/K8duPMwdTI4vw8JeXBMQ3nZJAgxAY/mvgxn80yNJclARIgARIgARIgASCjYBeTU/E3r179yIzM1OJwyIcS0Zy9+7dldgrXzsOdwKy2En1YBGRz5w5o5JBRUiWPsuSkSzlq90NTQ8UjfHiiy9WAnbtIetLIqr0QpYhvY9FyHasqhxsZ+EsnpARkMvKyrB48WLVk9iV4KtdCnlawLFBtbONi634s1qtqjy1DLkwIlBrl0+yjCWdXC6PNoqLi9U8ecrBVQ9ksZVG2RKrqwsUCpeDMZIACZAACZAACZBAUBGw21B16kvA6rwXr728Ayr3VRgasi26GTI7jEGeKcZQv+6cWROKsa3cfXnnh49/jRbH1gckpsqoWMwZMBkHK1xnLvqy8P1pQKeKwMTsSzycQwKNnkBkZ5TOjXS7zeVD78JWq/s+YZ44paXYsLBqpyczn19/L+NFdD0QmEoLPgfFiSTgC4HkLsAT24HYRF9mcw4JkAAJkAAJkAAJkIAXBCT7WLS8AQMG1MhA9sJFkzcNGQFZjzisx0Y7cc1WxOIOHTrg0KFD6iURhuVpBnl6QIbUTpfm245PMGzatAlSx1xS4iUFXdLVRSyWstryxIOU0t6wYQPS09PV5eQgARIgARIgARIgARIwhoDdfBz209/VcWY73R22HGOzjouTu2B3Qn+UWcKMCV6HF1NiIXaVuRZu42DF/Ufno3luYLJ47WFhmDNkBvZWnNYRrX6TG1tHY5Bltf4JtCQBEjCEQPn3fVF11uzS18n+k/BpxIV+r5WTtg+51jK//ThzcFFkCR77clpAfNMpCdQrgTv/A/RjRn29MudiJEACJEACJEACTZKAaHxSqlr6Dl944YWq7S2H9wSarICcm5uL5cuXq9rm0hS7U6dOGD16dLVQLKLw+vXrlZBcu0eypLRv3bpVpcxLBnPz5s1V8+suXbooIVlKbUvWsmQoS/30nTt3KsFZfIkQPWjQINVDmYMESIAESIAESIAESMB7AvbiLbCXnOu5aa+IQOXeJO+deJiR2yEdu6vaG+7XncOSxNPIKnMtgqfZK3DboS8Qk783YHF9kH4ZdhssHk9rGYcLbSsDFjMdkwAJuCZQmTMC5nWuHwipSm2PN9re4zfCVu1KsdQcuN7mf93zGnrs/cbvOOmABBqMwOQngRkvN9jyXJgESIAESIAESIAEmhIB0elE/5MWs479j5sSAyP22mQFZKlxvmzZMiXqSk3zKVOmKLHXcWiZxHFxcaoUtZ765Nu2bVNPNUg9c8lGlq+3bNmi5nbt2hVHjhyBlMEWEVmacXOQAAmQAAmQAAmQAAl4T8B+ehFsJwphPdbc+8keZhzoOh5HzPVbXrIgIQ+Hyp2X5pZwu1edxfX7PkVkUbbh+9Ucfpx+GXYYLB6nx8fiusj1QJUpYHHTMQmQgGsCdusQlP272C2iL4c+gsPWVn5hTIoHlsWce7AnEGNiVBme/NeUQLimTxIIPIEe44Hf8kGqwIPmCiRAAiRAAiRAAiRAAkYSCBkBWatXLr2Qx48fj86dO9fhoJWllqxgSUtv27atS1aOTbQle7h///51bM+ePVvdJ9lTT2WZXFRUhKVLlyIxMVEJ0pLd/N133ymReurUqUhKSlINvuVnkqE8ffp0iDjNQQIkQAIkQAIkQAIk4B0B+9lcmNdtAmw27ya6sTY3S8KeNiNx2lTzoULDFnDiKDzShpyYPBw3lbtcZpD1FC7P+hjhpfkBC+Wz9Muw1WDxOC06Eg8lHkSEJTdgcdMxCZCABwKR7VA61/2/OQ8NnoGv7CP9RmlvfxKbTYF7v7+99y302vOl33HSAQnUK4HIaODxrUAbVqGrV+5cjARIgARIgARIgARIwG8CISMgiwgrpaELCgowatQo9O7du87mjx8/jhUrVqhM4ksuucRtxrAmSEs2sGQLO0tjN5vNSuwV0VePgLxmzRocPny42lbLcm7VqpUSlEU0liEic35+vkeR2+/TpQMSIAESIAESIAESaMQEbDnZqNyxxZAdFqb2xO7YXjBZ66/fcXhMJQ6E56LAYnG5h9GWHEzJ+ABhlsD0FpWF/znkMmw0GdvzWPy+kHoGcaZ9hpwPnZAACfhOoGL1ANjyXD+kYunUC39u+WvfF/jvzDaplfiPLcNvP64cjIuuwNPzLwqYfzomgYAQuP7vwMhbA+KaTkmABEiABEiABEiABEggkARCRkAWCCtXrlQloGv3JNYAZWRkYNOmTaohtmT81i5J7QhS+hh///33OHnypOpHPGLEiDqctQxksfWU0ayJxe3atcPEiROVL03QTktLUwKyNmTdvLw8XaJ0IA+fvkmABEiABEiABEgg1AlUZuyA7eghv7aR02k4sqxpfvnwdnJYMxMyrLkod5NBfZHpEMbumA3Y7d66123/5ZAZWGsq0G2v1/DJNAuSK7bqNacdCZBAAAlY80bAtNr9QyLvDXkWJVUxfkexPzUTRTaz335cOXjz4F/Rb9cXAfNPxyRgKIELZgLXvGeoSzojARIgARIgARIgARIggfoiEFIC8oEDB/Dzzz+rss+1exI7CsIDBw7E0KFDPTLcvXu3Epyl5PS0adPQrFmzGnO0/sUtWrRQ68XGxjr1KWuLuC2i8OTJk1VPZRnMQPZ4BDQgARIgARIgARIgAb8JWNasRNXZIp/87O02CcdMxvdRdheMPb4UmytOuo33svI9GLrzI5/2pHfSgsGXYrX5jF5z3Xb3poahi2mdbnsakgAJBJaA3T4QZV+6r2KwM/06LLXVbevkbWRJ7YuxzHTQ22m67UdHm/Hc/Em67WlIAg1GoGM68NjmBlueC5MACZAACZAACZAACZCAvwRCSkCWktJS/lnKWEumr/RCFlFXeg1v3LgR+/fvV+Ky1m/YE5zy8nJVFlsyjSVLeNy4cYiPj1fTDh48iHXr1kH6KYsYPWDAAJfujh49ih9//BHdunXDmDFjqu1MJpPLHsiSHe1OlPYUO18nARIgARIgARIgARI4R8BeUgzz6uVe4ShPTMOe5KEoNJ9rMVJfw5pQjG3lp9wud3XpNvTLmBvQkBYOugQrLIWGr3F962gMsaw23C8dkgAJ+EEgsjVK57Zw66C0Zzr+1uxKPxY5NzU50Y4lUdv99uPOwazD72Pgjn8EdA06JwG/CTy6Eeh0vt9u6IAESIAESIAESIAESIAEGopASAnIAik3NxerVq2CiLPh4eGIjo5WArJkAUdGRmLkyJGqxLXj2LBhAzIzMyG9iCXTOCbml9JckiUs2cMiJoeFhanXqqqqID2X5fuOHTtiwoQJ1f2Lax+UrC0lqUtLS50K13v27FHitgjTnTp1QnZ2trIdPnw4+vTp01DnznVJgARIgARIgARIoFER8KYf8um2fbE7sjsqbfWLwJRYiF1l7stF//rsenTf83VAA1sycDq+r/QtY9tdYJNbxmGKbWVAY6dzEiAB3wiYNg6G9WiJ68lxzTDrvKd9c15rlqldDnaZ8w3x5czJiBgLXph3rm0UBwkEJQEpWy3lqzlIgARIgARIgARIgARIIIQJhJyALKwlY1hKT0v/YhFwIyIilDgsoqxWPtrxTNwJyGInYvSWLVuUuCtfi3AsZav79++P7t27K6Ha1cjKyoL4l7LZQ4YMcWom4vWOHTuUb8mYHjRokOq7zEECJEACJEACJEACJGAcgcpd22HLPuzW4dEuo7Hfkmzcojo9lSSeRlaZe9H2jjOr0GHfYp0efTP7YcA0LLYW+zbZzawB8TH4ddQmwFZuuG86JAES8J+A9cwImJa774P809Dbsd7a1e/F0tIsWGjd7bcfdw5eyf4Hhmx9P6Br0DkJ+ETggjuBa/7m01ROIgESIAESIAESIAESIIFgIhCSArIvADMyMlRZ6toZyL744hwSIAESIAESIAESIIHgJGBZ+yOqCuv29a0Ki8CerpOQa4qt18DDAJxOyMOhcjeZfwDuPbUEqYdWBDS2Vf2n4FtbqeFrJEdF4tEWhxFpOW64bzokARIwhoA9rB/K5pvcOjvddxw+iprq94JREcCWljthtgeuzMP5MVa8NG+837HSAQkYSqDLSODhtYa6pDMSIAESIAESIAESIAESaCgCTUJAlpLRy5cvR1JSkuqbzEECJEACJEACJEACJNA4CdjLSmFesxKwWqs3WBzVAhtTxtX7hsMjbciJycNxk/us3IdOLEBSdmB/4bym70X42h6Y7ODnU4vQzJRV73y5IAmQgBcEIhJR+s8UtxPsyal4vcMDXjh1bRrfvggrTe4rQvi70Es5n+P8ze/664bzScAYAtHNgEc2AG37GeOPXkiABEiABEiABEiABEiggQk0CQFZso9zcnIwbtw4NGvWrIGRc3kSIAESIAESIAESIIFAErDlHkfl1o1qidxmHbA7yXmbkUDGEB5biQNhuSiwWFwuE40qPJg9D81PbAtkKFjfe6NEwiAAACAASURBVCLmh5kDssbjaZVIqdgSEN90SgIkYCwB8450VO4769bpt0MfwF5rqt8Lp7S0Y3H4dr/9uHMwJMaGV+bV/8NBAd0UnYcugZu/AIZeG7rxM3ISIAESIAESIAESIAESqEWgSQjIPHUSIAESIAESIAESIIGmRcC6bw/2WVNwyJxU7xsPa1aBDOtJlNtcl29Ntpsw8/BcxJ7aE9D4Np83Dl9E/JKNbeRid6WGo7spsJnTRsZLXyTQ1AnYioejYmmBWwzZAy/GvLAxhqAqbncUe811WwoY4vy/Tl448S+M2PgnI13SFwl4T2DKU8Clf/B+HmeQAAmQAAmQAAmQAAmQQBAToIAcxIfD0EiABEiABEiABEiABHwnsOWwDblFdt8d+DDTHl+KzRUn3c7sUlWMm/Z/hsjCIz6soH/K9p4X4JPIwOz/mtYxON/yo/5gaEkCJNDwBMJ7o3Repds4rO274a3WtxkSa2pbExZZAvuQzMAYO2bNM0bwNmTTdNL0CAy8HLj966a3b+6YBEiABEiABEiABEig0ROggNzoj5gbJAESIAESIAESIIGmScBWBazZZ0NJRWBE1NpUrQnF2FZ+yi3s/rbTuDLrY4SX5AX0UDK6j8SH0eEBWWNSUhwurloZEN90SgIkEEAC4TEondfB4wL/GPIU8quae7TzZBAXDaxOCGyJfonhubwFGL1ulqdw+DoJGE8grRfw8Dogrv6rnRi/GXokARIgARIgARIgARIggZoEKCDzRpAACZAACZAACZAACTRaAsUVdqzZa0NVgDVkU2IhdpW5Lw07svIEpmV8gDBzSUB5Z3U5H3NEuQnA6Ns8Br+J3oowW2D3EIDQ6ZIESACAJet8WHYVumWROeRXWFQ12BBese0L8JMp2xBfrpz0iwHenHdBQNegcxJwSuDhtUCXkYRDAiRAAiRAAiRAAiRAAo2SAAXkRnms3BQJkAAJkAAJkAAJkIBGQMpYSznrQI2SxNPIKity636S+TDG73gfqApMP2Jt8QOdhmB2fDxsduP3mxgZgSdbZiPKfCxQKOmXBEggwARs5cNQsch9X+Ly7gPx1/hrDIkkNbkKi7DDEF/unDyTvxBjf/5jwNfhAiRQTeDGfwDDf00gJEACJEACJEACJEACJNBoCYSUgHzw4EHcddddyMzM1H0gCxYswLBhw3Tbh5phYWEh7rvvPpw6dQrvvfceunfv3mBb2LRpEy6//HI89thjePDBBxskjvrioe1VNtmzZ0/Mnj0bvXr1crvnvXv34s4778T+/fsxYcIEvPPOO2jZsqVfnCwWCxYtWqTOfeDAgX758jRZYyt2/sb+9ddf4/7778df/vIXXHHFFZ6W5uskQAIkQAIk4DeBA3lVyDpR5bef2g4KEvJwqNx9Nu6l5VkYtvNDw9eu7fBI+wGY3TIZZpslIGs9l1aM+Ar9/x8ekCDolARIwD8CkT1QOtdDSYaoaMzq+5x/6zjMzm97CEcsZw3z58xR79gw/PmfowO6Bp2TQDWBqU8Dl7xIICRAAiRAAiRAAiRAAiTQqAlQQA7x460vwVQPpqYqIAub119/Hdddd51bTJ999hmeeOIJZWOUgCwC7CuvvIL6eFCCArKedwFtSIAESIAEgpnA1iM2nCg0ppZ1WJQNx6NP4ripwu2WryrdgQEZnwccS06b3pid0g5lVlNA1no0zYq0is0B8U2nJEAC9Uug9NvzALP7KgXrh/4GP1l7GhJYSrsKLDZnGeLLnZPfFXyPCT89H/B1uEATJ5B+LfCbL5o4BG6fBEiABEiABEiABEigKRAISQFZDqahs22D5XIEk4AcDEzqi4cmlrdu3RomkwnTp0/HSy+9hGbNmjnFUFpaiqeffhpffvmlet0oAflPf/oTZs2aVS8CcjCcL2MgARIgARIgAX8J/JRlw9kK/0TksFgLNlZ67ul5Y/FG9Mw899/+QI7c1B6Y06YrzlaWBWSZmakR6Gn6OSC+6ZQESKD+CVgODYdli/ue7YW9R+PvMZcYElxCHLCi2TZDfLlz0jMmDO/MYxZywEE35QU6Dwce/AmIiGrKFLh3EiABEiABEiABEiCBJkKAAnKIH3R9Caahgqm+eGgC8iWXXAKbzQYpT/3++++jT58+TlHt3LkTN998M6ZMmYKtW7ciNTXV7zLQshAF5FC5mYyTBEiABEggWAiYK4EVmVbYfKxmHdasAhvNxz1u57Yzq9Fp30KPdv4a5Cd3xpwOvVFgcV9G29d1rkqOwYjKH32dznkkQAJBSKDKMhTl37jv244WrTCryyOGRR/RPh/rTTmG+XPl6LHCFbjox/8L+DpcoAkSiE85Jx6nntcEN88tkwAJkAAJkAAJkAAJNEUCTUpAduy7On78eMydOxfz58+H9FYeMmQIrr76alx11VVOs0gLCgrq2F9zzTWYMWOGKiG8ZcsWp1nRx44dw4cffojly5erdaRX7YUXXohbb70VHTt2rHHnfInPUTB99913kZ+fjw8++ABr1qxBZGSkynSVvtH9+/dHWFhYjfWkf+769esh665btw45OTmIj49XPaOvvPJKTJ06tQYLLb63334bzZs3V5mvJ0+exLRp0/DII4/g+PHjLnsgS5zSq3fJkiUQ8VUycjt06ICxY8eq0s/CPzw8XPd7sLy8XGXzyvlt27ZNzb/jjjswevRo1X/ZVU9ob87DXTCagHzTTTepHsjPPvssXn31Vdx44411ptntdiUuf/LJJ3j88cdV319nArI35+GqH3jtnsLe7FfzOXToUCV2v/HGG/juu+8wZswY3HvvvRgwYIDqty2jdg9kb8/XVQ9kYbBs2TL1XtPuyahRoyBCvfTX9rdntO4LRkMSIAESIIFGTaCwzI6f97kv3+oMgD2+FJsrTnpkc0/+90g7+INHO38NClu0xZyug5FnDkxv0XEt4jDDvtLfMDmfBEgg2AhEdkbp3EiPUS0Zei92Wdt5tNNjkNbahoX2nXpM/bLpGhOO9+aN8ssHJ5OAUwL3LAF6TyEcEiABEiABEiABEiABEmgyBJqkgCyCqgi+e/bsQb9+/dRh7969W4maV1xxBf7whz+gRYsW1ZdAhDURSEXQEtGza9euEMEsIyNDCa1msxmHDh2qISCLaCji2/PPP6+EWRGOZa4I0TJPvn7uuedw8cUXVwu7mqjmTXyagHz06FEl8K1YsQJpaWnKv6wrsSclJalM1cmTJ1fvSQRY2efHH3+sRGPhEBsbWx2fGIqI+Mwzz1SLyFp8IpqLaCsiaFRUlFpPRPR9+/Y5FZD379+Phx56SM3R+In/w4cPV4vWMl8Ewtoit7N3oojk0kt46dKlam99+/ZVZaQls/e2225TfEtKSvw+D3efAo4C8rXXXqtE60GDBqky1sLTcZw9e1bdn4SEBNxyyy3q69oCsrfnIef9xz/+EZmZmeqM09PTlX85MxH+fbl/moAsTGW+iPDt2rVTDyW8+eab6NSpk1MB2ZfzdSYgOzLQzjUiIqL6nkyaNEmJ9BITBwmQAAmQAAn4S0B6IUtPZL3DmlCMbeWnPJo/mPstWh5d49HOX4OS+NaY03M4jps8ZBH6uNB5zaJxe+wOhFkDI077GBankQAJGESgfFlfVBWZ3Xo7MWAyPg+fYNCKQE7aPuRaA1Nq3zHIh8+uxtSVvzMsbjoiAVw3Bxh1O0GQAAmQAAmQAAmQAAmQQJMi0CQFZDnhG264QYmQycnJ6sCzsrLw6KOPKpHzo48+UqWGZYgQKSKqZLs+/PDDuPvuu5WgWlVVhZUrV+Kpp55SIqiImI59mXfs2IGZM2cqHy+//DImTpyoMmxlnmQHv/jii6isrMTf/va36rLHmqjmTXyagLxq1SolzkqsIkpL9rFkc86ePVuJu5LBKRmlIjLKkAxP2a9kXcscjYMIhyKOSqZsbm6ushNxUoZjfCJIi3gue5J9iJCsiaqPPfaYElRliCgovX8lU1jEP1kvOjpavSbxiYD9+9//XmVlS/aso3Dv7J0oc2Q/si/HM5S4N2/erM5DRFUjzsPdJ4GjgCz3SPYm5+qsjPX27duVcCxMhw8frjLCawvIvpyHxOeqhLUv988xq/n6669XDziIGG61WtU5ixBeOwPZ1/N1JiALP3kAQB7ikDujCfHyYIcI85LBLTFJprmeBw2a1Cc5N0sCJEACJOATgYN5VdhzwnMta1NiIXaVue8XGma349GcfyH++GafYvFmUkVsIub0GYejpjPeTNNt2yw8HM8kH0eU+ajuOTQkARIILQKVOSNgXnfabdC2Np3wZtqdhm2sVfsyLDXtM8yfK0edYsLxPrOQA865ySww7f+A6c83me1yoyRAAiRAAiRAAiRAAiSgEQhJAVkEQj3DUcgUe020knLHUu5ZMiodx2effaZE5SeffBL333+/ekkTtaRMs2TsagKsvCai5RdffKGEQUfBUgRVEbxETJRyzyKI1Ra8tFhEaBVhWjItfYnPUUB2Jq7l5eWp8sNlZWVKrO7SpYsSdd966y2sXr1aCZ+DBw+uwUF6+kp5ahF0HUsia/GJGC77atWqVY15zgRkESWFm4jGr732Wh2BWItPxElHAd7V+Uqv4TvvvBMpKSkqtjZt2tQwXbx4sRIYjTgPd3fMUUAWAVzWlTtTu4y13BFhtXDhQrU/GbUFZF/PQ3w5E5B9vX+agJydnQ15L0gpc8eh3TX5mVbC2tfzdSYgaz/785//rErJOw6pFiDvs5EjR6psdnmIg4MESIAESIAEjCCQkVOFI/muReSSxNPIKnOf5RtnrcCDx+YjNm+3ESG59VEZGYs5AyfjYIV7QdufQJ5NK0VCRYY/LjiXBEggyAnYrUNQ9u9ij1HOTX8cObZfqnN5nODGICkeWBazzR8Xuuc+ULIW05c/ptuehiTglMDIW4Hr/044JEACJEACJEACJEACJNAkCTRJAVnK/IrYGhMTU+PQv/32W5Vh7Cg8i0gpGa+1e8tqE0Vsu+eee1QZa00A1URREfL++te/qszg2uPIkSNqLU0IlcxbTUDzJj5N1JPsW8dsYW09yd6UbE4R3fUItNo8TZh0JiC7is+ZgOzpXeXYw1lPfNoZieguf2oL884EaV/Pw13stQVk6f8swrAI145lrM+cOYPf/va36Natm8r0lp7EzjKQPXFydh4yx5mA7Ot+NQFZste1hw0c43ImIHuK29X5OhOQv//+e5WpLf3JhZn0YpbMdg4SIAESIAESCDSBTYdsyDtrr7GMfLc54oDHpZPMhbgvex6iCg55tPXXwB4WhjlDLsXeAIrHD6fZ0LZik7+hcj4JkECwE4hsh9K5cR6j3D/4ciyw13yw1OMkNwb29iex2ZTrjwtdc9vHRODDeSN12dKIBJwS6DsNuGsx4ZAACZAACZAACZAACZBAkyUQkgKynJYesbH2qWqiVe3MZM2utgAqfXUlu/TTTz/FggUL6mRkyjzJnJXMUyn3rMUk2ZKSBSvimQiKzkQwEZdF1JV+rto8b+OT9T0JsNoepOezK2ZSolgylKUUt/Qx/vHHH7Fu3Tr1vTMBWS8/Z+8qiUfKgkvP6J07d6q1hLtkg+s5U0+CfkVFBZ599llI2Wh/z8Pdp0JtAVlKPEumtfSgdixjrWWwS8b39OnTVb9iTwKy3vOQ+JwJyL7eP0+x6RGQ9Z6vMwFZ+oOLyC4PCciQPshjxoyBZP9fcMEF6mELlq5usv+t4sZJgARIIKAEqqqAtfttKCo/JyJXwobtEYc9rplWfhJ3HpmLiOLAiyESzAfpl2F3hfuSsx6DdmNwe2okepkC37/Znxg5lwRIwDgCFasHwJZX7tahuUtfvN3iBsMWTUutxEJb/VQ4uK9sE2YsO9daiYMEvCLQYTDw25VArDHZ916tTWMSIAESIAESIAESIAESCBICFJAdDsIXAdmZQKv50XPGjqWW61NAll7M69evxwcffKDKdEumsjZEuJMSwSdOnDBEQJYSzdJDWvogS49pxyECurzuKKS74+YqE1ebY+R5uIujtoAcGxuryljLgwPy0IH8LaXA33zzTSWSayXTXYm0vpyHxOdMQPb1/vkqIPtyvs4EZNmPO1/S21vKy/fo0UPPW4s2JEACJEACJOAVgXKzXYnIhVYLMsKzPc7tVHIEtx76HGEVZz3aGmHwcfpl2BFA8fh/k2MxunKVEaHSBwmQQIgQsOaNgGm1h4dSwsLwl0G/h8keadiuDqRmotBmNsyfK0dtoiPw8XxmIQccdGNboEVb4P6VQOp5jW1n3A8JkAAJkAAJkAAJkAAJeEWAArIDLl8EZMmmfeSRR3D48OHqjFfJrJUyzwMGDFACrJSn1jPqS0CWvrySUS1inJQrlizP9PR09OnTR/VIbtu2rSq9rfVBlh7OMnyJTwRBycz9+OOP0b17d7WWcBERUMo6y5ByxadOnfIqA9lZn1zx5UxA9vU83J2ZMwFZK2cuYvgbb7yhxFDpP92/f39VRlwy0Z2JtL6eh8TnTED2db++CMi+nq8rAVljLkzy8/NVJvmiRYvwww8/oKioCGPHjlU9pVNTU/W8pWhDAiRAAiRAAl4ROFBoxuc5R1Blr1nOuraTnkVZuDHrQ698+2P8efpl2BJA8fiCFnG43L7SnxA5lwRIIAQJ2O2DUPblLw8Su9rC1qE3Yrm1j2E7TGpfgmUmzy0CjFjw7vJtuPz7+4xwRR9NgUB4JHD/CqD7mKawW+6RBEiABEiABEiABEiABNwSoIDsgKe2gCwilohVr732msseyFLmWURCEdK0ksnOfqbnHvoi0PpSwlqL7+TJk0qAHDVqVI3wZN+SOSt//C1hrfW1nTp1Kl599VVVhthxSNli4Sd/6ylhrfmTsuFSSjsiIsKjP1/Pw92ZOROQpSy59D/+5ptvlGAugud1112nelOPGzdOuXMm0vp6HuLPmYDs6359EZB9PV9PAnJt9lIi/oknnsDy5ctdlpPX8x6jDQmQAAmQAAl4IpBVXIq5R3JcmvUv2IFf7f/ckxvDXp835DJsMAWubHW3uBjcFbcLYdYzhsVMRyRAAiFCILI1Sud6fti5+LxhmB13uWGbSk60Y0nUdsP8uXOUEh2Bz5iFXC+sG8Uit38FDPzfRrEVboIESIAESIAESIAESIAE/CVAAdmBYG0BWV7SethKH1bJpE1ISKjBXBPCHEtRWywWZSvloUV8vv766+v0bpXy0U899RSGDBmislNbtWrlU4avLwKyts8JEybgnXfeQcuWLWvsSYRlEWjXrl3rt4CsCZyu+iZLeeeZM2fq7oGsZflKwFpZaMfgnfnz9TzcvbmcCchirwmq0stX+mNv3rxZZXOnpaUpd85EWl/PQ/w5E5B93a8vArKv51tbQDabzZCs8p9//hnPP/88Bg8eXAO/nn7k/n4Ycj4JkAAJkAAJaAS2FZ7FgmN1+xqff2oDZhz6qt5AfTlkBtaaCgK2XnRYGJ5LOYlok+d+zwELgo5JgAQalIBp42BYj5a4jyE+AbO6P2lonOb2OdhpyjfUpytnM007ceWSu+tlLS4SwgSumwOMuj2EN8DQSYAESIAESIAESIAESMBYAhSQHXg6E5ClRLWIgdLD9+GHH8bdd9+t+gNLz9qVK1cqsUuEN0cBWVyKr/vuO1cq6/HHH8eMGTMQHR0Nye7dv3+/6pMrYqfMv+2225TAXF8ZyJpQePr0abz++uuYNGmSWl9iE4FWRG8pcS3D3wxkbU8iVr/yyivo2LGj8mu1WpVYKEJ7ZmZmHX6urrn0FZ4zZ46ad9VVVynxXcoZS+w7duxQZyV9lo04D3dvNVcCspb9K8K+3B15eEDujZYp7Uyk9fU8JD5NwK1d0tuX++eLgOzr+TrLQJZM7UcffRSSrf7iiy+iffv26gjkbOVhBuEo5dXlTmr3yNiPQ3ojARIgARIggV8IrM0/g6W5p6p/cEPxJpyX+a96Q7Rg8KVYbQ5sVvAzaWVoUbGr3vbEhUiABIKPgPXMCJiWe65ysGLondhi7WTYBtLaWLCwcrdh/tw5ahUVgc+/Hodwm6Ve1uMiIUjgsleAix4PwcAZMgmQAAmQAAmQAAmQAAkEjkBICsgiOOodjpmvvgi0so4Ia9LnWES5Dh06oGvXrhCBMCMjA9OnT8eRI0eUiOmYzSui17fffquyjKWUsfT/lbkiKm7dulWFf/vtt6uyvCJIy/AlPl8ykEW8nT17Nl5++WW1rvToTU5OVmWkZU/Dhg3DiBEj1H6kT7JkI/san/SxlT0uXboU8fHx6NevnxLSpWe0iK3XXnstKioqVGliERClF7On4dh3V/Mp5aOFa69evarFWseS2L6ch7s4XAnIInBrvaMlNslCl77P2nAm0vp6Ho5nkpSUpERzKZktPat92a8vArKv5+tMQJa7LA9U/Otf5345L3dBMv61eynvn+eeew4XX3xxnYx+T3eGr5MACZAACZCALwRWnMzHj6cKcGvhT+i89z++uPBpzsJBl2CFpdCnuXonPZhWhfYVG/Wa044ESKCRErCH9UPZfJPH3Z3qNxEfR17k0U6vQWQEsK3lLpjsVr1T/LK7zZKJqxff4ZcPTm6kBCY/Ccw497sRDhIgARIgARIgARIgARIggV8IUEB2uA3OMpC1l0XEEoFz/vz5SlCW0tMiAA8dOhQPPfQQYmJi6pSD1jJ6//GPfyiBVOaJ0CeC4s0334yRI0ciPDy8OoL6EpBlQSlzvGzZMnzyySeqTLeInSIcX3nllSoD9OjRo7jjjjvQu3dvvPHGG2jRooVPAresVZudCIFjx45VYqdw/OKLL5TILOKgrCnZ0J5G7fjFpwinN9xwgzqHLVu21Omp7O15uIvBlYAsc1avXq32NnHiRNVDW8qTa8OVSOvLeYhPrff2vHnzlCDv2Bva2/36IiD7er6ueiDLfuRhA8mAl/Lf2sMXF154IW699VZmHnt6Y/B1EiABEiABwwnk/fBnpB1abrhfVw6XDJyO7yuLArreLSlR6Gv+KaBr0DkJkECIEIhIROk/UzwGW5XSFm+0O1dhy6iR0L4IK+qphH6LyAh89u0URFuKjQqffhoDgbH3AL96pzHshHsgARIgARIgARIgARIgAcMJhJSAbPjuDXCoiW5aaV0RWjlIgARIgARIgARIgAQaEYFVfwb2BV5E/mHANCy2BlbcuKxVLMZaVzWiw+FWSIAE/CVg3pGOyn1nPbr5eujDOGhN9min1yAlyY7FEdv1mvttd3PlPly/6Ba//dBBIyEw7Ebgpk8ayWa4DRIgARIgARIgARIgARIwngAFZA9MFy5ciA8//BCXXnqpyoCsPaSP8cyZM1XGqfTjjYqKMv6U6JEESIAESIAESIAESKBhCfzwGnBoTcBiWNV/Cr61lQbMvzgemRiLK8N+Auy2gK5D5yRAAqFFwFY8HBVLCzwGfXjQpfgSozzaeWNQ3O4o9ga437sWT/PICHy+eAbiyvO9CZG2jZHAwP8Fbv+qMe6MeyIBEiABEiABEiABEiABwwhQQPaAcufOnarcdPv27VVvWynpLCWWpTzw3r17VY/gPXv21Ol1a9gJ0REJkAAJkAAJkAAJkEBwEFjyApC92fBY1vS9CF/byw336+iwU2w07m2eifDK0wFdh85JgARCkEB4L5TO89yLuLJjT/yp1W8M3WBqWzMWWTIN9enO2Y22g7jpP7+ut/W4UBAS6D0FuGdJEAbGkEiABEiABEiABEiABEgguAhQQPZwHlarFbNnz8bLL7+sLNPT05GQkKD6+mZkZKjewQ8++KDq3RsZGRlcp8toSIAESIAESIAESIAEjCWw8GngxC7DfK7vPRHzw8yG+XPl6A+p+YgxHQz4OlyABEggBAmEx6B0Xgddgb+f/n8ossXqstVjFBcNrE7YpsfUEJvYiHB8vuxXiC/OMcQfnYQYge5jz4nHUXEhFjjDJQESIAESIAESIAESIIH6J0ABWQfzqqoqbNiwAfPmzcO6deuQk5ODDh06YOzYsaqsdZ8+fVRWMgcJkAAJkAAJkAAJkEAjJ1BlBb55Asjf7/dGN583Dl9EuM76SyyLQVJJLGLNUTBHW1GUYMLZeJPX6z6dVoGkih1ez+MEEiCBpkPAknU+LLsKPW54V/q1WGIb4NHOG4PYDgX4qSLbmyl+2V5XdRS/+fZ6v3xwcggS6DwcuPs7oFnLEAyeIZMACZAACZBAcBDYtGkTLr/8ct3B9O3bF++99x66d++ue06oGR48eBB33XUXUlNT8c4776Bly4b7fw3tfB577DGV9BiIYTKZ8Pvf/x6ffvqpqtz7zDPPoFmzZi6X+vrrr3H//fcjkDG5Wrwh1w4E+4bwSQG5IahzTRIgARIgARIgARIggdAlYDUB/34UKPRd8Nje4wJ8EmV3ySClsDnaFMTXeT2/ZRlOJuvvlfxAGtChYn3osmbkJEAC9ULAVj4MFYvOeFyrrMcQvNv8Ko923hikJldhEervIZeo8DB8vuomtDjDqgzenFNI23YYDNy1GEhsE9LbYPAkQAIkQAIk0NAEKCDXPYGmLCBLdd5XXnlFPVTgKsGyIUXchly7od+rRq1PAdkokvRDAiRAAiRAAiRAAiTQdAhYyoCvHgRK8rzec0b3kfgwOtzlvChrBHofae3y9f2dCmCK9tyv9OaUaPQ3r/Y6Pk4gARJoggQiu6N0ro59x8ZhVq9ndBh6Z3K6zSEcrjzr3SQ/rK+25+C2b67xwwOnhgyBtv2BuxcBSR1DJmQGSgIkQAIkQALBSkATkCdMmNDg2bbBwiiYBOT6YOKYgSzrDRkyBG+99RZ69uzpdPmGFHEbcu36OIv6WCNkBOTHH3+8PnhwjSAj0Lq161+eBlmoDIcESIAESIAE6oXA6dOn62UdLtJwBFq0aIF27dq5DCC3dQlOJ5W7DfCSlrGYYFvVcJvgyiRAAiFHoPTbXoDZ88MpLiyY6AAAIABJREFUPw+9DWut3QzdX0rbCiy2ZBnq052z8LAwfP7T7Wh1OrPe1uRCDUAgrQ9w1yIguUsDLM4lSYAESIAESKDxEaCAXPdMm7KALGW7T506hRtuuEGVtXZWyrohRdyGXLuxvPspIDeWk+Q+SIAESIAESIAESIAEGgUB6ZnUpo3rMpt5rUpxqlWZy70OS4jF1eE/A/bKRsGDmyABEqgfApZDw2HZUuBxsYK+Y/Bh1MUe7bwxSIgDVjTb5s0Uv22vxAnMXPArv/3QQZASSOsF3LkQaN14ey4GKXmGRQIkQAIk0IgJ+Csga4LeX/7yF4wfPx5z587F/PnzISKsZLJeffXVuOqqq5wKkQUFBXXsr7nmGsyYMUOVUd6yZUudfstVVVVYv349Pv74Y6xZswZFRUUYNWoULrvsMqfr+BKfo4D85ptvYvPmzfjkk0/Ueh06dIBka993333o2LFuNZTCwkIsWrQIS5YsgbAtLS1Vc8aOHYvrrrtOMQkP/6V6mRbf22+/jebNm2PWrFk4efIkpk2bhkceeQTHjx9X5aSd9RuW17755husWLEC69atU7dUelNfeOGFuP7669GjRw+XZagdr7RjBvK7776Lzz77DGvXroXEdMUVV9Tx4UrE/dOf/qTil7sg82oPd6/LXr788kssXrwYGRkZ1cxuvfVW9OnTpzoGdwKyxWLBsmXL1J0S9jKGDRumuE+ePBnR0dF1YpI5cp/ErzDMycmBlPGWeVdeeSWmTp1a4+56Oi93iQPB8jESMgIys22C5cowDhIgARIgARIgARIggRoETMXAireAklyXYI6n9cQn8XV7GjubEFcZhe6nU1z6OtyuEKXNLE5fbxcThQfi9yG80vvS2jxVEiCBpk2gyjIU5d8UeYRgb5WC1zs+6NHOW4PI9vlYZ8rxdppf9p+tvxcpJ7f75YOTg5AAxeMgPBSGRAIkQAIk0BgIGCUg33XXXUrw3bNnD/r166fQ7N69WwmoIib+4Q9/gFTm0oaItCKQyvoisHbt2hUivop4KMKd2WzGoUOHagjI5eXlSpwUYVNGenq6El0PHz6shD8RsF966SXlSxua4OdNfJqALD66dOmiRM3+/ftDHgzX1hKh9p133sHAgQOr19q/fz8eeughbNu2rXpP8qI2x1l/YS0+Ec1lnmQAR0VFIS0tTYno+/btcyogi9j54IMPqn1LLMKwsrISmZmZSlSX70WwFXHd03AUkBcsWADhPHPmTHTq1AkiKNcuZW20gCwCrlQrFu6170JtZq7WlocRXnjhBSVCyxy5gxEREdU85CGGZ599FsnJydU4ZJ9yL+VhBG1ObGwsxJfcQxk333wznnnmmWoR2dN5Od5xT9wb6vWQEZAbChDXJQESIAESIAESIAESIAGPBMoLgcXPAmeO1jHNiY3Hm11/+YeiR18AOua1QFJJbB3TkuZmHGnrWuB5MbUAsab9epagDQmQAAnUJBDZGaVzI3VRWTj0fuyxuq6UoMtJLaO01jYstO/0ZarPcy4PO4W7//2/Ps/nxCAkIGWr7/yWmcdBeDQMiQRIgARIIPQJGCUgCwkpe/zEE09Ui3RZWVl49NFHlTD60UcfYcqUKQpYSUmJEuVE7Hv44Ydx9913K4FOsotXrlyJp556Sgmjffv2rRaQ7XY7PvjgAzz33HMqw/bFF19E586dlT8RAiVDWPr2SuauiIIJCQnqNU3w8yY+TUAWMVZiEH+SkSqZwyKIi0gt691xxx14+umnleArMcjXkn396quvqsxrLeNVslxFpJSS0BK7iOCa0OgYnwi+Ip7LOiIGi1/tfBwzkKXE9G9/+1vs3btXrXXRRRdVZzVLfJI1PXv2bCV+Cq+YmBi3F7W2gCxZ0m+88YYS6kV4deTpyLR2VrQvGcjHjh3D/fffrx48ED6yf+Em5y1Z0HI/4uLi1H569epVfZ6OawtfEdvFpvYdFDFYRPD33ntPMZOHFiIjz/37SDKV5X7KWcl91MRlWVu4i6idm5ur7ORhhdr3ydl5hcInAgXkUDglxkgCJEACJEACJEACJBD8BERE/u55oOBQdawnY5rhtW6DfYq97ekEtCqOQ3hVGOxhdhQmmnCidTHsYc7d/S7NhFYVzKTzCTYnkQAJnPuF2rJ+qCoyeaSRM3Aa5oaN9WjnrUFOm/3IrSz1dppf9h9vehhtjm/wywcnBwmBtv2Amd8Cyb9kEgVJZAyDBEiABEiABBoFAU2g1LuZ2uWJNQFUREcR6iRr1XFIOWQRlZ988kklFMqQUtC33XZbHbFXXhPx7osvvlDinaOALILyvffeq4RaZ1mxmgj673//WwnNY8aMUWv5Ep+jgPz+++9j+vTpNfYkYqeIx926dasWg2WOCK0ifr722ms1sq1lcl5enor/7NmzNbKqtfgmTpyoBNtWrVrVWMuZgCw/++Mf/6iyn0Vsr12aWYtPBHbJkpbMaXejtoAsYrmI1CKuLl++XO1HSmKHhZ37xYWRGcja/agt7mp34e9//zu+++47Jf5K6XBna+/cuVOJ5QMGDMDrr7+usrgdh1RCFsFZMsE1IVrukTxwsHr1aiXCDx5c83c8Nputuhy34533dF5630cNaUcBuSHpc20SIAESIAESIAESIIHGRaCiCFjyApB/AKejY/Fy93NPnvozYiojYI6yuXVxX1oYOlec62PEQQIkQAK+EqjMGQ7zOs99kK3tuuKtlNt9XcblvOT2ZVhi2me4X3cOZ4Sfxn1f/0+9rsnFAkCg/WBg5jdAy7r9BQOwGl2SAAmQAAmQQJMkYJSA7Crb9dtvv1UZxo4ZoyLIScaoq1652dnZuOeee1QZa8kclRLNIvRJL1vHrN/aB6at5ShWa4KfN/FpArJkqv7tb39TZawdhyYGS2avHoFW5kp5bumbLMKstif5uaf4nAnIni6qYw9nPfE5E5BljZ9//lnFLNnSwkF6ETvG7G8GckVFhSorLecmQrII156GMwFZE6Elg1nuh7Oh3TnZh/TL1jOcZVR7Oi89fhvaJiQFZHnyQt4M0iBc0vOlPrk8bTF8+PA6TwzoASxvxI0bN+LMmTOQpwUk3b9NmzbqEjqrQy42W7duVWn/VqtV1c4///zza9TLd1x3w4YNylbq6mulEvTERRsSIAESIAESIAESIIEQJGAqRtH3L+EFD0/uGrWzG1tHY5BltVHu6IcESKAJE7DbhqDs62JdBD5J/x3ybPp6u+tyCCApHlgWs02vuWF2H2z7HToc5eeoYUDr21HnYcAd3wCJxpZVr+9tcD0SIAESIAESCHYCRpWwri0mavuuLYC6EisdOYlWJNnKUj5YE1s1kVDr9+uMq5TGFo3npptuUuWQpZ+tq2xZV/HJzz0JsJoYLLauBFrZp8QjfZwlQ/bHH39U+pdkaDsTkPXyc7bvsrIyFBcXq7g3b96sMrylR7Jk7PojIItO9te//lVlIF966aXVmdVGZSC7EtXdvWdqr+2YKSx9qh17HDv60foau+IsexWOkukufaflvIShfO8sA9mVn2B/v0t8IScgSwq5pMJL2rjUd5eUexGR5fDlKY+RI0fWadTt7iCkWbs0uZaa+Zo/8SU+XfmTN680dZd0/o4dO6o3m8QjTcbPO++8GstJE/KlS5cqIXry5MlK7OYgARIgARIgARIgARJo3AQqrCZ8lPk1DpzNDuhGp7WMxYW2VQFdg85JgASaEIHItiid20zXhrOGXIn/VPlfZaH2Yvb2J7HZlKsrBqOMLo4oxINfXWqUO/qpTwLdxwJ3/BtoVrOEY32GwLVIgARIgARIoKkQCEYBWROZRefRxFYtG1TPuTSUgCx6kvR1lj7I0vfZcbRr107pTfK3EQKyCKLSm1fWEi3LcUjCo7wuCZL+CMji07GU9fPPP69Kj0uZcBH4/c1ANkJAdnwgQc/dcIxZ9MP169erkuciukv/aG0kJSWpvtwnTpyggKwHbKBspAyBiLFyoeXNI7XeNQFZMoj379+vDmrq1KlOM4drx3X06FH1dIAcvpQWGD16tPIn3+/atQvbt29XIrIIv1otdHkSROqoy8+lybqsJ/EsWbJErSlrSwazNuQySb30SZMmoX379oFCQ78kQAIkQAIkQAIkQAJBRsBmr8JHmV8h80zNf6AZFebg+FjcELkeqPLcr9SoNemHBEig8ROo+GkgbCfLPG60olt/vJNwnUc7bw3apFrxH9sub6f5bT9nx3PofPgHv/3QQT0S6D0ZuP3fQLS+hx7qMTIuRQIkQAIkQAKNkkAwCsii1zzyyCNKg9HEVulFLFnFjuWp9RxIfWUgizgsPZA//vhjVXJbejBLT94ePXqoXskypI+vqxLW3mQg5+fnq77SoqtJ1u3YsWPRr18/VU1X/kjC5l133aX0L38FZIlbMnEffPBBtYc5c+YowTpYBGRJGn3ppZcg98Ob8tTSa3vBggXqPokuKOeVnp6uynSLrti2bVuVfT1r1iwKyHreaIGyOXDggKqlHhcXh4svvhgJCQnVS0nW8Pfff6/KWktD8KFDh3oMY9myZSqtXMpVT5kypU52sDxRIE3E5RKIWC3j+PHjWLFiBdLS0tQcGSJsi4AsddgvueSS6rjkDS5riHAsJQA4SIAESIAESIAESIAEmh6BT/YswPbTWYZuPCU6Co8kHkCEpX6z9AzdBJ2RAAkEJQFr3giYVp/2HFtkJN7s9xxsCPds66XFgdRMFNrMXs7yz3xK5Fk88uV0/5xwdv0RGHg5cPvX9bceVyIBEiABEiABElBllS+//HLd5Y5rI/NWoBXh7u2331blkF31QBZ9595771UZu5qALDrRLbfcUqM8tZ7j8zY+8elLCWstPklGfPXVV5GSklIjPElYlD3J3/5mIGtiuvR1fuaZZ1RCpOMQze3OO+9UGpkRArKUd549ezZefvllpeFJZvOLL77oVQayo9Crnbtk/D799NNKh3PVA1l6X4tAfMUVV6j+xiL61havNR6PP/64EunDwsI8Xg3tjon2KNntUonYccg9ffPNN9UflrD2iDNwBitXrsSRI0dUiWpR+WuPrKws9YSDvOFqZwLXtpUa5YsXL1a1yiXzuHbpabHXxGKpfz99+nTV61hqmouI3bdvX4wYMUK51QRk+ZCSrGQpbS2CtsQrT3iI0OyqnnrgaNEzCZAACZAACZAACZBAsBCYu28RNuUZl1H3Qmoh4kx7g2V7jIMESKAREbDbB6LsS88ZyLLljUN/jR+tvQzffVL7EiwzHTDcryeHf9v9ErrtX+zJjK83NIHzbwB+/WlDR8H1SYAESIAESKDJEahvAVkAS4VXKYUsuotk7TomFcrrmugreo0mtmZnZ+Oee+5RZYYl01QyRR2HaDfvvvsuFi5ciF/96le49dZbVXvT+hKQtRLbrjKJpWruzJkz/e6B7Fiy2ZkAL8LnF198ARFT/e2B7MjXMetZMpsl0bL2XqV89wMPPKDWri3kilArwu/atWtrCLKa+Cv2knUu2cDaEOH6jTfeUA8ciJ3oec7OU6oOy8MFku0tTEQ4dxwaM2lhK5nZkjDq6d67itfTfQqFD5CQ6YFssVjU0wXy1IUo/L17967DVxN8pYS0Yyaws4OQ0gaLFi1SvY5dlZfWbOTyXXjhhSoVXVtDvr7ooouUa2cZyFp57F69elULzaFwIRgjCZAACZAACZAACZBAYAgsPLwSK3I2+O38yTQLkiu2+u2HDkiABEjAKYHI1iid20IXnKLeI/F+zAxdtt4YJSfasSRquzdTDLG9MKoEj/9rmiG+6CRABMbcBVz9boCc0y0JkAAJkAAJkIA7Ap6ENE/0PAlqmn9HsVE0GsmcFcHx4Ycfxt13362yaKUNqSTwSa9dyQJ2FJBFIJbyySI4jx8/Hr/73e9U+WbJNhWtR1qUymsyxG7QoEHqa1/i8yUDWVtHRNtXXnkFHTt2VOtLbJK8KLFlZmbW2JMv8TlmcF999dV47rnnIP16ZYhQKvqYZHdLhq2RArL410pZi28ZtQVkOesbb7xRJYtKtrJUFZYh+p9kZX/++efqe0fh+9ixY0pYlqrBUqL8yiuvrG5JK8mikuks90BKSbdu3drpecq+he9HH32ksumlLLXGX16T7GaZLw8dyNrymnbGUu779ddfV3qi3CXhKw8rCEPJdq4dr6f75On9Egyvh4yArGUMS5av1GnXasE7QtQjCmv2mj8pOy0fItIsvPbIzc3F8uXL1YeRZlNcXKwyl6VXsqseyOJHyhBIrJKmHx8fHwxnzRhIgARIgARIgARIgAQamMAPx9Zh8ZEffY7intRwdDWt9Xk+J5IACZCAHgKmjUNgPVrs2TQxCbO6PubZzgcLc/vj2Gk65cNM/6a8s2cWeu499wsgjiAjcNETwGV/DLKgGA4JkAAJkAAJNB0CmsDrzY69KenrTECWtUTAk4xTeb1Dhw6qd29hYSEyMjJUpqlUra3dw1e0GREi//73v6twpWetZC+LoCn+REgV4fKyyy6rLmPsSfBzFp8vArJjhq5oR9KTWPQm6eMs8V177bWqXapoU3PnzlWxy/Alvv379+Ohhx7Ctm3b1J5FYJUhArUI1rKWlLE+c+aMytaWdq7uhmNWs4imw4YNc2ruWMpaDGoLyI5CrsZA7CTzV9rTiuAvfYVrZ05L21nJWhbu0j9a7oOIznIXZG8iyGvtbV3xEv7yUIJkoDvjL35FFB45cqTaW+29SGxScVhbVxhItWIpAe7Yd9vTeXnzPmoo25ARkPWIw3psNNDyFIr0JxaRWD5wnPUo3rJlC3bu3KmmXHDBBdVlruWDQi6ylKrWnkCQDyQpqy2XS0ppb9iwQb2xpfk5BwmQAAmQAAmQAAmQAAloBNbmbsOXB5Z6DeS61jFIt/guPnu9ICeQAAk0WQLWMyNgWq6jD7I8PD30HuywtjecVVqaBQutuw3368nhhKgy/O5fUzyZ8fX6JjDjZWDyk/W9KtcjARIgARIgARJwINBQArKEIGKdiKnz589X4uGQIUNw++23K7FQBNKYmJg6PXxF+BPB8dNPP1WlsIuKipR+I9VmpWy1lnmqbdGT4GeUgOxsPyKESuLkddddp/YmpaWfeOIJlTUs/Xwl49WX+GQtydz94IMPVOa1CNQag+uvv15pY5JVK0KtVvrZ3aXXKyBre5Q9yLrOynWLr//85z+YN2+eyliWuCRTWhhIGW/JNnZWeluqBEtG+ldffVUtJEtFYslobt/+l3+XuOMla//www/45z//qR5MkHLnIgzPmDFDrV+7Ja1USBY98ZNPPlF3SYRnEY4lC1ra6UpFYjknqZwspbRbtGjh8bxC4cOlyQrIcjjyQSOHLUOe8pA3ZkREhMo4ll7HcnHkQ0aGo4As4vPWrVuxd+9e9br0RpbLIk9niJAspbbFj2QoSzltEaFFcJZLJv2UpSSC9qRHKFwSxkgCJEACJEACJEACJGAsge35e/BJ1je6nU5OisWUqlW67WlIAiRAAv4QsIf1Q9l8ky4Xuf0vwmcRE3XZemMUGQFsb7kLFfZz/yavz/HnfX9G78z59bkk13JH4Jr3gAtmkhEJkAAJkAAJkAAJ1CGgZQBLy1ERG0W44yABEjCGQJMWkAXhxo0bVbq+1CsX0VcEXxGIRRiWDx0RhKVstauy2bWPQUoB7Nq1SwnO8sSEfC2ZzFIeQZ7mkHIK4k9EZBGsOUiABEiABEiABEiABJomgX1FRzAnYz6q7FVuAQyIj8WvozYBtrKmCYq7JgESqH8CEYko/WeKrnWr0jrgjTZ367L11iihfRFWmA57O81v+7HRFXhm/kV++6EDAwjc9i9g0JUGOKILEiABEiABEiCBUCQgZYY//PBDXHrppSpruPaQTNWZM2eqrNGnn35a6TscJEACxhAIGQFZar5L72HpXeyqZ7FWwlrEXylDIAKwniGirgi/Z8+eVeaSUSxNuzt16oSlS5dC/EpjbMf0d2d+pQSC2CcmJmLKlCmorKxU6fmSeSxp7FJjXnzJz0Sslvr8cXFxekKkDQmQAAmQAAmQAAmQQCMkcLw0Dx9kfokic4nT3cWFWfFsci4iLccb4e65JRIggWAmYN45FJV7i3SFOC/9MWTbknTZemOUkmTH4ojt3kwxzPbNg++i367PDfNHR14SiE0EZn4L9Bjn5USakwAJkAAJkAAJNCYCUt315ptvVtrMrFmzVIlgKecsCYFSIVZ6zu7Zs0eVaJYWoxwkQALGEQgZAVlEWCkNLbXuR40apT4oag+pfb5ixQr1lInUPJesX3+GNA6XNeUDScReT+UPpBy2NDrXxOZTp06puuitWrVSgrKIxjJEZJZG3d6I3P7sg3NJgARIgARIgARIgASCl4CIx//Y8zWyS3LrBPn7tLNoXrEneINnZCRAAo2WgK14OCqWFuja34HB/4N/24frsvXWqKRdNrLM+uLw1rc7+9HRZjw3f5KRLulLL4H2g4DfzAXS6v7eR68L2pEACZAACZAACTQOApIsOHv2bLz88stqQ+np6Ur3EZ0oIyND9aJ98MEHVf/ZyMjIxrFp7oIEgoRAyAjIwmvlypWqBHTPnj2dPk0iHxjStzglJUVl/PpbrkD6Fou/1q1be/SnicXt2rXDxInn+j9pgnZaWpoSkLXx/fffIy8vT1dWc5DcE4ZBAiRAAiRAAiRAAiQQQAI2uw3/2LMAuwv2V6/yeFolUiq2BHBVuiYBEiABNwTCe6N0XqUuRObOvfF20k26bL01Sm1rxiJLprfTDLGfdeTvGLj9I0N80YlOAn2mnhOP44zPaNcZAc1IgARIgARIgASCjEBVVRU2bNiAefPmYd26dcjJyUGHDh1U21Epa92nTx+VBMhBAiRgLIGQEpAPHDiAn3/+WZV9vvjii2tkGEvfYhFmT548qcpPDx061COp1atXq4xhyWYeMWJEDXuTyaSyj6Ustad+xbK2iNsiCk+ePBmpqanKFzOQPR4BDUiABEiABEiABEiABBwI/OvAEqzL3Y67UsPR3bSWbEiABEig4QiEx6B0Xgfd67875DmUVUXrttdrGBcNrE7YptfcULsRMZV4Yd4EQ33SmRsCI28Brv+AiEiABEiABEiABEiABEiABIKAQEgJyGazWZV/lvIEkukrvZBjY2NVr+GNGzdi//79SlzW+g174qsJ0lJaWnx17NhRTRHxWJqvnzhxQpWtnjZtGpo1a+bS3dGjR5V9t27damRGix9XPZAlO1pEcImfgwRIgARIgARIgARIgAQ0ArsOvIe+ZUsIhARIgAQanIAl63xYdhXqimNb+g34wdZXl623RnEdzmB1xVFvpxli/8fsT5C+dbYhvujEDYGpzwCXvEBEJEACJEACJEACJEACJEACQUIgpARkYZabm4tVq1YpkTc8PBzR0dFKQJYsYKlxP3LkSFXi2nFIeYPMzEzVi1jE4JiYGPWyzBFf2dnZ6nvxJT5FqJYm7CIaSzlqLaPY2ZnJ2pL5XFpa6lS4lgbuIm5LLf5OnTqptcR2+PDhqrQCBwmQAAmQAAmQAAmQAAnUJmA/8wOqjr1DMCRAAiTQoARs5cNQseiMrhhKzjsf78X9ry5bb41SW1VhUdgOb6cZYj80xoqX5403xBeduCBw7Wxg9B3E00QJSJJIfn6+quInf7Svy8rKmigRbpsESIAESIAESKCxE3jttddCYoshJyAL1bNnz6rexFKuWgRcySAWcVhEWWdirysBWXxJ/fysrCxIv2P5n1MRjkVglhr64s9ThrDMFf9SNnvIkCFOD13E6x07dijRW/xJSey+fQPzZHZI3DoGSQIkQAIkQAIkQAIk4JGAvWQHqo6+DthKPNrSgARIgAQCQiCyO0rn6vTcPB6zevxOp7H3ZqfbHMLhyrPeTzRgxh+Oz8WwTXyoxwCUNV3EtwZu+hSQvsccjZqA/O7OURx2/FqSOzhIgARIgARIgARIoCkRoIAcZKedkZGBgwcP1shADrIQGQ4JkAAJkAAJkAAJkAAJ1CRgzkVV9luwl+8jGRIgARJoEAJl/+kFu8mqa+0fh87ERmtnXbbeGqW0rcBiS5a30wyxHxxThVfnjTXEF538l0CnYcCvPwFSexFJIyJQUlLiVCguLHRdCj8hIUElg8iflJSU6q+TkpIaERluhQRIgARIgARIgARCj0BIZiB7i1lKRi9fvhzyP5/S65iDBEiABEiABEiABEiABEKGgL3qnIhc9FPIhMxASYAEGg8By6FhsGzRV8Y6v994/CNySkA2nxAHrGi2LSC+9Th9PvdLjNzwlh5T2ngikH4NcNPHQES0J0u+HqQEpMy0s7LTFRUVLiN2FIcdv/ZU+S9IETAsEiABEiABEiABEmj0BJqEgCzZxzk5ORg3bpzqa8xBAiRAAiRAAiRAAiRAAqFGoOrkF7DnzQ+1sBkvCZBAiBOosgxF+TdFunZhb90Gr7e/X5etL0aR7fOxzpTjy1S/5wyIseP1eWP89tPkHUx5Crj0D00eQygAMJvNTrOJT58+DVdlp6UlnLNsYmft5kKBAWMkARIgARIgARIggaZMoEkIyE35gLl3EiABEiABEiABEiCBxkPAXrgSVdlvA7A3nk1xJyRAAsFNILIzSudG6o5xwdAHsd+aotveG8O01jYstO/0Zoqhts+e+gYXrH3NUJ9NytkNHwEjbm5SWw6FzZ49e9apUCw/dzVatGjhVChOTEwMhS0zRhIgARIgARIgARIgAR0EKCDrgEQTEiABEiABEiABEiABEggWAtIPWYnI5obJwgsWDoyDBEig/giUL+uLqiKzrgWPDroE8zFal60vRsfb7MeJylJfpvo9p28s8NY/L/DbT5NzIH2Ob/gQ6DqqyW09WDZst9vriMSnTp1CQUEB3JWdTktLcyoUR0ez/HiwnC3jIAESIAESIIGmSGDXrl3YsmULRo8ejfPOO88nBEdDmDS3AAAgAElEQVSOHMG2bdtQXFyMqqoqREREoG3btkhPT0dycnIdn1KFZc2aNSgqKkJ4eDg6deqEkSNHwlk7DrFZunQp5OG6KVOmKN+hOCggh+KpMWYSIAESIAESIAESIIGmTcBWhqpjf4H97PqmzYG7JwESqBcClTnDYV5XoGutyg498KfkW3TZ+mKU3K4MS8z7fJlqyJyn8xdj3M8vGeKrSTgZ8D/nxONmLZvEdht6kyIGizDs2J9YftkpQrG7stNt2rRRQrFjb+LWrVs39Ha4PgmQAAmQAAmQAAnUIbB//36sX78eVqsVF1xwgU8C8saNG5GZmQl5yC4qKkoJvBaLRQnJ8v2ECRPQoUOH6rWlMosIwtLio3v37urv7OxstGzZElP/v737AI+rutM//htJltwt9yJsDBhsbDAYA6aYjqkJJISSkJDdzbIkgTSS/NNIzyabQMpms6lLyiahZQmhGQwG4xgwOAYDLjjGweDeu5pV5v6f94gjrsYzmjtFo5H0vc+jR0a65dzPLSPue3/nXHihaRiP8LRo0SJbtWqVnXPOOTZ27NguexQJkLvsoaPhCCCAAAIIIIAAAj1dIL7lDgu2/l9PZ2D/EUCggwWC5mlWc9++yFv59bQv2654n8jzZzJjZX+zuRUvZbJIXuedWBGz/7qn4yqs89rYzl7ZBV80ewdhe0ccht27dx8UFCskbq/b6crKSvMVxeGguH///h3RRNaJAAIIIIAAAgjkVUDh7pIlS2zFihUu6NWUTYC8cuVKU4CsKuIZM2a0BtD19fX217/+1TZt2mT6u+niiy9urS5WtbOqnqdPn27HHnus2/aCBQvsjTfesDPOOMMOP/zw1n3V32SPP/64ezFPAXJXrT7WDhEg5/UUZmUIIIAAAggggAACCBRWINjztMXX/7dZPFr3soVtHVtDAIFuIVA22qrv6ht5V5ZPu9oejR8Xef5MZwyqttgL9ZszXSxv839h51w75+mv52193W5FvfqYXXu72fT3dbtdK+QOqWI4VTVxe91Oq5o4WVBcVhZ9LPNC7ifbQgABBBBAAAEE0gls2bLFFi5c6F6Wi8VibnZVD2caICskfvTRR916wmGw3/7+/fvd7xsbG+28884z/V2lSdXH+rvs3HPPtaqqKvez1157zZ599lmbPHmyC6L9NH/+fNu4caPNmjXL9fDSlScC5K589Gg7AggggAACCCCAAAL6H6f6dRas/6kFtavwQAABBDpEoO7pqda8pSbSumuPOM5+2v/qSPNmM9PIEU32cPOybBbNyzITKkrsp/cwnm9SzENnmF37P2ajj8mLdU9YSU1NTdJq4l27drXb7fSYMWMOGp94yJAhPYGMfUQAAQQQQACBHiSgUHf27NmmF+j69u1r06ZNM1UR62+lTAPktWvXuirjfv362SWXXGJ9+qTvNUndVc+ZM8dt/9JLL7UBAwY4fR8gawxmtUOTguN58+bZYYcdZjNnzuzyR4kAucsfQnYAAQQQQAABBBBAAIEWgfiGn1uw8zE4EEAAgbwLNG2dYfULdkRbb0Vvu23SV6LNm+Vc/xjxqu1u7ryeF/7fnqfs/PlfzrL13XSx028wu+YX3XTnct8tdWcYrij2YxOn63Z69OjRB41PrIenTAgggAACCCCAQE8QUID8zDPP2IQJE9z4w6oOVqCbTYC8ePFiW758uY0fP951Lx11UpfU+jtOVcn620xTYgWyeo/RfPv27XPjIqsb7K4+ESB39SNI+xFAAAEEEEAAAQQQCAkoQFaQzIQAAgjkUyAIplrNvdEqkLXdhdP/xZ5tmpDPJrRZV2XVfptb/48OW3+6FR9WUWK/oAr5baZrfm52+ofTsXX73+uBZmK303q4qfA4XbfTyYJijc3HhAACCCCAAAIIIPC2gK8IziZAfuKJJ2z9+vV2/PHH29FHH+3GQl63bp0LpXv16uW6pz755JNdhXJ4WrRokat6bm8M5Ndff911aa0xklUl3R0mAuTucBTZBwQQQAABBBBAAAEEQgJB7T8s2PAzC+rW4IIAAgjkR6BsmFXfNSjyunYdfbr9uvySyPNnOuPQgYHN6fVypovldf6b9z5tFz31hbyus8ut7JBpZu/9hdm4k7pc03NpsCphklUTR+l2WmPpaTy84cOHu+/doTolF0uWRQABBBBAAAEEMhHIJUBWhbC6mVa30wqOtS4Fx3ppT//WuMq9e/e2s88+u7XSWG1TjzEaB1nzqApa37X8sGHD7IILLrB4PO6qolWFfNFFF7mutrvDRIDcHY4i+4AAAggggAACCCCAwEECwVtdWj+ODQIIIJAXgfq/TbOmtfuirWvwMLtt3M3R5s1yrgNVG21p/bYsl859sbEVpXb7PafkvqKuuobT1GX1z81isa66B2nbvX379tagWP9WJbG+0nU7rfGJR44c2RoSKyjWw0gmBBBAAAEEEEAAgdwEsg2QGxoaXMirv+U0DRw40M444wz3Qp8m/X2n8ZH1+0GDBh0UBGv4EXWlvWfPHhc4jxs3zk477TQrLy+3ZcuW2ZIlS2zGjBk2adIk2717ty1cuND092MsFnN/F2qcZD9+cm4ChVuaALlw1mwJAQQQQAABBBBAAIGCCwS7nrD4hl+YBU0F3zYbRACB7iXQtGuG1T8ZcRxkM3t0+sdtedOoDkMYObLBHm5a0WHrj7LiT+x/3i598jNRZu1e87zvdrNTP9Qt9kkPIROriaN0O60up/WVGBR3CxR2AgEEEEAAAQQQKFKBbANkdVOtKmKFugp9Z82a1Roe+11VOKx56uvrXeCrcZfTTdXV1fboo4+6qmNVI/sxmvXzsWPHugrnNWvWWJ8+feziiy+2/v37p1tl0fyeALloDgUNQQABBBBAAAEEEECgYwSC+nUWbPiFBTWvdswGWCsCCPQIgSA2xWr+VB95Xzcee6HdWXJm5PkznbGs1OzlwcusrhNfkBlTXmq//VMPqkKecKbZVT81Gz0l08PV6fOrqsQHxeFqYlWZqNvBZFNFRYWpmlhf4W6nVbHChAACCCCAAAIIIFB4gWwDZLXUd2GtIUUU9paWlh60AwqQN23aZJMnT3YVxekmjY+8atUqO+uss+zQQw+1FStW2OLFi90Yy375F1980ZYuXWonnXSSHXPMMelWWTS/J0AumkNBQxBAAAEEEEAAAQQQ6FiB+ObfW7Dtvo7dCGtHAIHuK1A6wKrvbuniLcrUPOZQ++HwG6LMmvU8Aw7ZY/Pq3sh6+XwseFPNC3bZ3E/mY1XFvY5ZXzB753eKuo0at04hsQ+KfZfTUbudVkWxH5tYgbGqU5gQQAABBBBAAAEEikcglwBZXVCvXr3aqqqqXICcbHr++edt5cqVkQJk/Y2pUFp/P55zzjkukH7qqads/fr1rYGytqFxl+fNm+d6rzn//POLBzNNSwiQu8yhoqEIIIAAAggggAACCOQuEOxbbPGNvzJr2J77ylgDAgj0OIEDS6db46o9kff7jyd8wTY3D4g8f6YzDq8M7JHSlzNdLK/zjywvtd935yrkyiqza35hNuXSvLrlsrK6urrWoFjj0fmgWF1P63epJj20UzWxqk58UDxs2LBcmsKyCCCAAAIIIIAAAgUUyCVAXr58uasOHjJkiBvjWL3NJE6+AlmVwqoYbm+aP3++bdiwwXWHrWFNNClQ3rp1q5177rkuqNbkA2TNkyq4LiBh5E0RIEemYkYEEEAAAQQQQAABBLqJQHONxTf+jwW753eTHWI3EECgUALN+062usd2Rt7cqmlX2IPx6ZHnz2bG/WPW2d8PRG9TNttIt8xH6l62dz92U7rZut7vT/qA2VU/Mes9qFPavnv37qTVxO11O927d29X3ZEYFHel8eY6BZuNIoAAAggggAACXUAglwBZf1vOmTPHjVPsu5wO77KvKNbvVVGsMYxTTT4U1jxnn31262xUIHeBk4gmIoAAAggggAACCCCAQPsCwa65Ft94u1n8AFQIIIBANIHSiVZ9d1O0ec2s/rAp9pOB10aeP5sZR4w6YLMbO3eM92G9Su2O/+tGYyGX9zO78sdmp3wom0OS0TLNzc0HVROrkjhqt9N+fGJ1Oa2vsrKyjLbPzAgggAACCCCAAAJdRyCXAFl76bux1kuHM2fObA2J9+7d67qfVsjc3hjJWof+flWl8Z49e1xF8dChQ1sBU42BvGzZMlfRPGXKlC6DTQVylzlUNBQBBBBAAAEEEEAAgQ4QOLDF4ptut2DfCx2wclaJAALdTqCkwqrvOST6bpWW2n8e+zVrDEqjL5PhnH3KzRYMeCnDpfI/+7/VL7Mr53wk/ysu9BrVVbXC46GH53XLNTU1KauJ6+vrU27LVxMrKPbdTqvbQSYEEEAAAQQQQACBnicQJUDev3+/zZ492w1tcvrpp9tRRx3VCtXQ0OCC4k2bNrmflZeXW0lJiWm9QRCYeq3ROMWDBw9Oifv666+7IHrSpEk2Y8aMNvPp71ofLvsKZo2JXFlZ6cJmBdddZSJA7ipHinYigAACCCCAAAIIINCBAsH2By2+6TcduAVWjQAC3UWg4e8nWcOyXZF354Xp19lTTZMiz5/NjH2qdtmC+rXZLJq3ZQarCvkvZ1lpUxfu1eGKH5md/cmcTFQ5vG3bNtPYxL6S2I9RHI/Hk65bD9IUEPuw2AfFffv2zaktLIwAAggggAACCCDQvQRyDZClob9JV61aZa+++qopbFZwrL9HjzjiCJs6dWq7Ia/fvoLoiy++2AXOiZPW+eyzz7qxkDVp7GMF2QMGDOhSB4MAuUsdLhqLAAIIIIAAAggggEDHCQT1ay3Y+GsLqpd23EZYMwIIdHmB5tqTrG529AB578QZ9qvel3Xofo8YErfZsVc6dBtRVv6hhpV2zSPXR5m1uOaZNMvs3T80Gx2tSz2NC6eQePv27a6raf+lwFjd/6WaVHmhoNiPT+y7nVbVBxMCCCCAAAIIIIAAAvkSUPXxI488Yscee2ybCuR8rb8nrIcAuSccZfYRAQQQQAABBBBAAIEMBIJtf7H45v/NYAlmRQCBHiVQeoRV353BHg8YZLcd/rkMFshu1h2j19gbDanDy+zWmtlSA8tK7Y6HL7Ty+s5tR0atftdtZud+Jukiqp5QUBwOif2/o3Y7rYoLBcUKj5kQQAABBBBAAAEEEOhoAVUYr1y50jTu8HnnneeGQWHKXIAAOXMzlkAAAQQQQAABBBBAoNsLuGrkTb+1YP/L3X5f2UEEEMhcoOahiRbUN0Ve8MnpH7UlTRmMnRx5zW/POHxMnT1y4O9ZLJnfRf6pcbVdO/uf87vSjljb0Reavev7rupYlcThauJw19Ppup32FcW+mrgrjevWEaysEwEEEEAAAQQQQKBzBWpra+3JJ5+0iRMnUn2cw6EgQM4Bj0URQAABBBBAAAEEEOjuAsH2hyy++XdmQXN331X2DwEEMhBoeONka3hhZ+Qlthxzrv2h9LzI82czY/8+Zk/1fSmbRfO6TL/SEvvjY5db3+pteV1vris7YOW2rWSI7SwdbjsnX207BxzpKovTdTs9ePDg1rGJFRb7oDjX9rA8AggggAACCCCAAAIIFK8AAXLxHhtahgACCCCAAAIIIIBAcQgc2Oy6tA72Pl8c7aEVCCDQ6QLxhulW+8CeyO2Ij6iyH4y+MfL82c5YVrXdnqvfkO3ieVvuA81r7LqHrsvb+jJZ0d7YANseG2w7Y5W2K1ZpO2OD3L93llRavVWkXNXo0aNbxyfWvxUUDxw4MJNNMy8CCCCAAAIIIIAAAgh0EwEC5G5yINkNBBBAAAEEEEAAAQQ6WiDYNc/im39v1hQ9NOroNrF+BBDoJIGycVZ9V6+MNv5/0z9jbzYNyWiZTGceOazZHg6WZrpY3ufvXVJif3zyahuwd33e160VBhazbbEhrcHw22FxS2Act5Kk21X30r7LaX0fNWqUC4rLy8s7pJ2sFAEEEEAAAQQQQAABBLqmAAFy1zxutBoBBBBAAAEEEEAAgc4RaK5xIXKw87HO2T5bRQCBohGonTvZ4nsORG7PmuMvsz8HMyLPn+2MG0ettk2N1dkunrfl3htfa//y4LU5ra8u1ttVE7epJHZVxZW2L9Y/5boHB/tsTLDNxsS32ehJJ9ioS2+2YVWH5dQWFkYAAQQQQAABBBBAAIGeI9ClAuTXX3/dPvKRj9irr74a+Qjdf//9dtJJJ0Wev6vNuHv3bvvYxz5m27Zts1/84hd2xBFHdNouLF682N71rnfZ//t//88+9alPFaQdTU1N9tJLL9lDDz1k8+fPN50j/fv3t+OPP97OOussu/zyy62qquqgttx333328Y9/3H7yk5/YFVdckVVbk+1vMR2PrHaKhRBAAAEEEEAAgYgCwf6XLNj8RwvqXo+4BLMhgEB3E2jcOMMOLNwRebcaxk20Hw/+YOT5s51x6Jgam3PgtWwXz9tyZbGY3fHXf7LKXavTrnN3bGBLNXFrt9NvdT2drtvpYLsLiX1YPDLYaf2D2pbtjTvR7J3fMZt4ftrtMwMCCCCAQOYC//mf/2m33XZb5AWvu+46+/rXv27qDaK7Tt4kl2eu+bCpr6931i+++GKnPjPvDA/t+6JFi+wvf/mLPffcc7ZhwwarrKy0E0880WbNmmWXXnqpDR48OB/MWa+joaHBZs+e7bKMqVOnZr2eKAv6TEk9rvz3f/93p+97lDYnm2fdunV24403uixE2cunP/1pKy0tzXZ1KZfbuXOnO3euuuoqGzRoUN7X31VWuGLFCvvRj35kW7ZssX/6p39y183+/fvtpptusmuvvTbrTKmr7L9vJwFyVztiCe0tpsCy0AGyLuJbb73VnnjiCadyzDHH2NChQ62xsdG9ZLBnzx734fj5z3/eXdRlZWWtegTIXfzEp/kIIIAAAgggUDQCwbY/W3zzH12HqkwIINCzBILmaVZz376MdvoX075q++Opx+HNaGUpZq7sZza390v5WFXO67jKNtj191/j1tNspbbDjU08yI1HnBgYxy2WdHu97cBbIfHbYfGI+E4rs+bk7SspNXvHt83O/1zO7WcFCCCAAAKpBQiQD7bpjMA02RHqiQFyEAS2cOFC+853vmMvv/yyYznhhBNswIABJg89S6+urnah7Re/+EW76KKLLBZL/rdHR1/3esHgu9/9rhWi+K+7BMh33XVX6wsoY8eOtZ/97Gc2bty4vB6qvXv3uqK75ubmLh2254oih8985jO2bNkyGz58uAvtDznkEFe4uGvXLvvtb3/rChh7wtQlA2QdmM6uti2Wk6OYAuRCmjz//PP2uc99zrZu3ereALn++uvduE1+0oei3mJSwKwgWR9Iqo7u6A/Fnno8Cnns2RYCCCCAAAIIFKHAgc0W33KHBXueKcLG0SQEEOgwgbLRVn1X34xW/8oJ77PHm4/JaJlsZg6qttgL9ZuzWdQtM7CxwY7av8tG1Ndac6zENvfpZ68OGmpNseRjC4c3VNbQYOW1NVZRV2PltdU2680nrPpAkFG306ooHh3fbkOCvZntw/T3mb3j382G0l11ZnDMjQACCGQu4MPSQvbGmHkrC7tEsQTIhd3r1FsrlIfC4wcffNC+9KUvucaoQvW9732vC4/9pOrJO+64w1VVquhKbTv11FM7hcq7ECBH41fwf8stt9ibb75p06ZNs//5n/+x73//+/a+970v2goizuWzDc3elau1I+5uytlWrlxp//Zv/+aMTz75ZFMW9ctf/tJeeOGFpMWKuW6vmJcnQC7moxOhbT0xsFS3AXoTZunSpe6Nqne/+91WUnLw/8Trg/PRRx+1m2++2UaPHu0u8okTJ0ZQzX6Wnng8stdiSQQQQAABBBDobgLB3kUWbLnTgvq13W3X2B8EEEghUPf0VGveUhPZp/rIE+znfd8Tef5sZxw1oskeal6W1eJDD9TbOVvXWVkQb7P8nvIKe2LUoa0hcnldbUtQXFtj5S4sfuvftTVW2tSYctst3U1vt9F+jOJgu/UN6rNqa+tCVVPNLvmm2bGX5bYelkYAAQQQiCxAgHwwVaEC08gHqZNnLJSHAq+PfvSjVldXZz/84Q/ttNNOS1pIFY/H7de//rWrZD3jjDPsv/7rv9oUZRWKiwA5M2lVlP/Lv/yLXXjhhe7FAL0gMGHCBPvBD36Q126mCZAzOy49Ye4eFSCHuy3W+Lgq+//Tn/7kxs3VmxtXX321XXnllda378FvUKvv98T5r7nmGnvnO9/pqltTjaewfv16+81vfmNPPvmk2466iDjvvPPsQx/6kKmrgfCUTfvCgaW6Ldi+fbv7EHjmmWdcl81nn322Gzda3TsnVt9qrAG9PaHt+vEQVIavMaPf8573uBtS2MK3Tx8s/fr1c2N8KMxVdxcq6d+4cWPKMZDVTlUEz5kzx9TVtd6aUdm/Pqj0poz8k4XAyS5CHYfPfvaz7lj9+7//e5s3qRLnr62ttW984xt24MAB++AHP+i67dCU2IW1/+9U4wcojNabPVqXf7uHMZB7wi2SfUQAAQQQQACBbARct9Zb7jILmrJZnGUQQKALCTRtnWH1C6KPg2x9+9ltR7ZUx3T09PqIlbarOfNg9qxtG2x0XXXS5q1vbLbNe/a2BsaxIHn3/c1lvaxu4CCrGzDI6gdW2i1rf26Ttz1jJdY2lM7ZoKzC7JJv0F11zpCsAAEEEMhcIJcAORzU6FnrqlWr2jzT1XNZ9bh49NFHH/RMVyGgnumGnwFr/htuuMGN0aleGJNVRfvn2w899JAtX7689dmsnlMnbifb9oUDUz1jVhtV4KNxeFXt+oEPfMAuueQSKy8vPwhcz5YfeOABmzdvnntWrck/S9fwhArM/PPtcPv0vPZXv/qVW/bII490QdvFF19s3/zmN5M+s8/0mXi6MyPxeKi694orrrAPf/jD9rvf/c49Q082JrTaMXfuXJc56DmzJpnpWbnGKk5mlKwt6m5YobHsP/GJT7jn9OGhHBOX2bZtm+vCeuTIka7K8rDD3u61RG169tln7e6773b5gnr21HG77LLLkuYmmeYZvjtpDT8ZnrxPuvxhzJgxbjGdK/fee6898sgjac/l9rqw9sfuf//3fyPtb9RzIV/r0/bCx1dOymJUjax91/U1c+bMg5qVrsgt2e+9fXhlkydPbtMTcK7nx+233+5yGd0P1O6Pfexjdvrpp5uOw+OPP27eTde9gnLlOcqrwpPmVZfSut7nz5/vMjdNOk81TrHuf8nG+FZO9Nhjj9mf//znSNdbJvcj3z5lSP/4xz/szjvvjJQHpjufiuH3PTJAVqCqwFdv5kyZMsUdBz8GgG7uCiXDA4TrJNSNVzdyhZ66qeoi0wetglaFk2vWrGlzMfnqV32A6YLQSa9l9UHtP6C/9rWvuQ8z/8HnL9JM2ucv9rVr19qxxx7rPmB189e2tF213XdJoQ8eP+mC0X7qotRFKIfevXu3tk/zqWvoL3/5y60hsm+fQnNdpOoyulevXm57CtFfe+21pH+grF692lUB+77i/YfSG2+84dqo7UftYlp/BOlYKIxO9sEb9aJKDJD9IPRqS7I3r3y/93L23acTIEfVZj4EEEAAAQQQ6JECjTtciBzserJH7j47jUBPEQiCqVZzb/QKZLksmH69LWrq+C6WK6v229z6f2R0KEqDwK5atyrlMhouSf8v66eGPn3fCokVFle60Fg/S5wuL9lmN9737ozaknbmU//V7OKvm1VWpZ2VGRBAAAEE8i+QjwBZFaNTp051IWKUZ7pNTU2uyEXbVoGOimX0TFeBnJ5r6ln1j3/844MCZD0L/8IXvuDm88+3a2pqbMmSJW45/e66665rDR79M+dM2+dNFDjqebuehSuE0uentqVJoZGe74YDUgXGKuwJP0dvbGx07VWIqTaHu1wOB2AKFf/+97+7Z/YqdlI4quIxVdkmFn1l80y8vTNHx0O9XqqXTE3h4zFjxgyXMaiALfE5tlwUcCsE9c/mS0tLW/dXhVNf/epXbejQoWlPXJnddNNNzuCPf/yjC6GzmdK1SetVxatyDj9lmmfo2fp//Md/uP1UbuHHaFYOoZcg0uUPAwcOdC8kpMpcZKnzSMG4D9FTBcg6F3RclAX4Y6eiOZ9Z6Bz69re/3SZgb8813+vz21LgrxcDdL37cY8VHmsf//Vf/9XlN4kvG2QTICtcVcDrw31dtzr/dD0deuih7lpu75xt7/zQyy3KUmSr9e7bt89lZDpeOqd0Xuga0vmgvMlndXoZRPune5ymZNebumlXZuTvLzqPvve977mxi/2kokut5+GHH2693vQ7v53EHCzT+5Fv2x/+8AeXc+lYqaBTfuGMTvuoe2NHD7OazfWfapkeGSAL4/3vf7/rr9zfhHWDVVWrQk4Ngn3BBRc4M518Orl0M//0pz/tuoJQVa7edHjqqafcuAI6CRLfxnjllVfcW1+adGKcc845rsJWy+ntnW9961umD8Gf//zn7g0vTeG3PKK2z98M9LaFPkjVVoXSukHqjRB9gOmk1dsXuhj9uAe+ildV11rGOyj41sWs8YU3b97s/nhJrNpVW/WBrT9ItE/aD13YyQJV3Tj1Row+KHXhanv+hqb2KcDWh7mqsnXDDgf3yU5a9fOvY6Djoj+WvF2mF0VigKy2KFC/5557kr6547uJUHjub8oEyJmqMz8CCCCAAAII9ESBoHq5BVvvNn1nQgCBbihQNtSq76rMaMd2TD7TftvrwoyWyWbmoQMDm9Pr5YwWLY832xXrV6dcps5i9uSAoS40bu7VK6N1/+6Fz9roDS0VVTlNR51rdtFXzSacmdNqWBgBBBBAIDeBfATI/plu+Plxe890//rXv7pnzqq01bPM4447zoURCnf07FVj3GoKVyCrh0wNB6hiKj2H1TNdPZ/Vc2CFOAr0FLSqilehmabEZ85R2+dNtA4FxTfeeL7F3N0AACAASURBVKN73qttLVy40D1f98+EFZxr8gGZqrC1D+eff35rT5UKYlRdq2fcCnlUkFVRUdGmfXqurOU0hKGqNTXpeXWyADmbZ+LtnSUK3RTuJR4P7ZPCR2UKmsIBsvZfz+u1T4kZgI6jQkIVMEWpJta6FZypalnFZT/96U/diwiZTgrmlB0oTFW28JWvfMWFhpp0DNR+jYmr38naZwnZ5BlaZ6ourMPrS5Y/+K66FQgqYNfQlv5c1vi0ympUKHbrrbfa5Zdf7tqfLEDW+ajqXZ1POn+U1fj9VZ7x+9//3o0VrWrfdD2gahv5Xl/4+PmwWIGxchblMP6lARW9JRu2M5sAOXzd69/hMZDzfX4oI1OVrvK5YcOG2bhx49wx8PczZXW6Z+kFlnAGpFxNofmJJ57orq/x48e3UqmIUcdf9xllbgpqNbV3vemFEy2j69j3OpvN/Ujb8fdmXX86r8J5oI6h9s+7ZvuSR6bXdT7m75IBcmIXB6kgErvq8DcgdZfs39YIL6s3dHTS6o0rnaCa/EmZ7GahG4NOdIWt4QBZH1A6gXVy66arqubEtwqSdZmcTfvCH+Y6MXUjCW9r69at7g0kvVGmC0cXlW6CugEuWLDA3fCPP/74NoT6oPVda4Q/3Hz7dPJrv4YMGdJmuWSBqm7QusnqRq4bd2JA7Nunm52v7G3vxNa4x/pjQTcVfSAqNM9mSgyQtQ556MM2sRtrHWftr9qvY6puVjQRIGcjzzIIIIAAAggg0FMFgl3zLL71T2YNW3oqAfuNQLcVqF88zZre3Bd5/4KhI+37h3wi8vy5zNhQtdFeqd+W0Sou2PymDWlI3vX16/0rbfHQURmtz8/8jpKd9vH7chijePgEs4u+YnbSdVltn4UQQAABBPIrEA5L0605sfgo22e6vuvacNjrt60wRM+0FaCEn4vreabCVD3D1nPixO6N1R22CnY0FKKeaat4Kpv2qR3eREFj4vis4WfO4YBHz1gVYitQVpiTWE2p0FDPvBXw+VAr3L5kvVSq4jkxQM72mXiqY+sLpxQOJTsevsdLFayF2+ifbyvwVWilXj7D044dO9zxU7VmsnAwsT3q+leVmokFZOnOyfDvFd6ry22Fk8me0YeL7MLPx7PJM8Lnyf3339+mYrq9/CHclbPyG72coKrt8ORDPA2b6c+/ZAGyD2B1DJUT6QWA8OTPn7/85S8pu4kOz5/v9fl1h8+xcHfVYYtkmVC+A+SOOD98oaCuh/A5pX0P52u+2FOhs+bTOfLJT36yNaMJHwef74Xvf/7+oRdMdB2OGtX273gVDvrAV/dH/Xem96NwEWWy+1E4R0xVNZ7J9VrIeXtkgBx+WymM/eCDD7oPy/AJpgOuN4JSdZfsPwjUjbW/ufpQVCd6qpDTXyAqpfeVt/4GmUn7/M1Ab9iEq4X9fukNIf1hodA9SkDrlwuPV6EAXFO69iULVNOdzOluZonL+23oD5rwWzDptpP4+2QBsn+7RG/UhN/W2rVrl3vjSx+U4eNJgJypOvMjgAACCCCAAAJmwdZ7Lb7tT2bxBjgQQKCbCDTtmmH1T2YwDrKZPTj9k7aqqe0D047gGDmywR5uWpHRqsfV7rfTtm88aJnmWMweHz3e9vaqyGh94Zl//dKX7JC1f81s+fK+Zhd+2WzWFzJbjrkRQAABBDpUIB8Bcqpnuiq2URisHiL9M13/PFnVn8mKexRSKGBR977++bZ/NqzCGfUE6at+wzB+W6rq9AVI6Z45J2uf1ulNwgVa4W35gCeToQmTBYDp2pcsQI5yMiR7Jp5qOX88VDClZ8aJ3U2nKtLyBgq4FYwnm3wmEQ7aU7XDP+dWF+Rap+/uN8r++nlUKa1QTueczp3EYFbz+aA6XAmbLi9IlreEz5NUAXKyfETV2Qr4FNam6pnUD3+p5/b+fE92/vhCsvC+JHr5tqc6l8Pz53t9ft0+uFURXeI173tMnThx4kFDcqbLXFL9Pjy2eDh7yfX8SHZupmtjJtei9/LnYzjf823XCzTKeHLtPjrZ+aRxj/UChsZeTtULgH/JQG3NpTAyk+s6H/N2yQBZO55JGNreCRRGTAwE/QeN+i5PvJn55ZJ9WPq3GnQR6O0yvbmTOPkxHDRGg9+XZCd4e+3T79JdaFE+LBWYqkJZJ7HGMdabOurnXf+drAI5sbLbtzFKgKz26EauMaP1dom2peVUURzlmHpbfSDncqElC5DDb+4ojD/zzJbuwHwVut7kCn+AEiDn4xbEOhBAAAEEEECgRwo07bH41v+zYMfsHrn77DQC3U0giE2xmj8lr9hNta/rpl5i98RO73CKshKzl4cus7p4U0bbGle7zybt3dVaiby5Tz9bPmiY7azok9F6Eme+uGy3fered0Rfx9mfMLvgFrP+b4/jFn1h5kQAAQQQ6EiBfHRhrYKWZM9Ekz3T9c8i2wsKEwM7X+i0bNkymzJlStJwUZV9ftxX/ww822fO6UKfZM9kE4+RnlNrjFQFNQrY9WxWz6rDBUXZti+8rajPxFOdQ77raHWjnCq49eGVf8YeDpX9GKnJ1q+wVN2Lp3oOH17Gh5e5VCCnO27anq+c9mPdaqjMbPIMrStdF9bJ9jvVWMZhi2SVq8mW8yG+xnNO1cOpH1c3SjCf7/Vpn8IvhCSrMlYupbHENSZ0YgVvuusj0wC5I86PdG1Mt03dt3SMdA9VgPv000+7e4WOd/j8SbeedJ8RUe5HUe7NyV5uSLftYvg9AXLoKGQTILf3YR7lAIe7L8nmhpvuQksVIOsCU/ck6vpAF5beRvNTZWWl66pk06ZNeQmQVcKvD0uNg6wuO8KTAnT9Phykt+fm39TQh2g+x0D22/Rv7lxzzTXuRqNJ42xoAPlwNxH6OQFylDOceRBAAAEEEEAAgdQCQf1aC7b+2YI9C2BCAIGuLFA6wKrvzqyauKnqcPvRsH8tyF4PqNpj8+rfyGpbGhM5HotZU6wkq+WTLfSrpV+3Q9fMbX99J77f7IIvmo2anLftsiIEEEAAgfwKFGOAnPi80odnUYeE7KwAWc96VdCj58dqc3hS19X6vcY9TezCOpMAXuvM5pl4qrMmSmiUGJiHC9ainI1RAmQf7CoMzXYM5CghW7IgNps8Q/vdUQFyeN0+tE/W7kx6D4gSIOd7fdoP31uqgtF009VXX93a/bzmTZcZdUSAnOn5ka6Nyc5JheoqMFRWo3GL9+zZ00rTv39/1wvA2rVrcw6QM70fRbkXRClWTXecO+P3BMgh9WwCZP/mgN7S8m+Lhccx8N1TRzm42dxw011oyQJkXWj6Y0DdL2jMi5kzZ9oJJ5xgRx99tBsjWf3B68PGj4Oc2IV1JhXICoc1BrK6jNCHmLal8R0mTJhghx9+uGNR1wGpPuwT3cIXWtSuTh544AHTWBRXXnmlnXvuua4LjlRvu/k3d3TzkYG6NFD75JTYTQQBcpSzmnkQQAABBBBAAIH0AkHNipYgef+S9DMzBwIIFKXAgaXTrXHV2w9xojTyt9NusR3xvlFmzWme4ZWBPVL6ck7ryOfCF5Tts8/ce3HyVU65pKWr6sNn5nOTrAsBBBBAoAMEijFA9t0M++e3vhinoaGhtXvqKBTZPHPWetMFkcmeyarr7M9//vMuEFJVrsavVbX0YYcd5r40JvBHPvIRN1ZwLgFyts/EU3n5CuTLLrvMvvnNb1qfPgf3UpK4v+EK2SjdU0c5Vn74RT2rViWsKoTbm+Sgbasn0ve///1u/nTHTevzmYd67dRY2QrssskzwudJqi6s81GB7HsYTRZs+nHBo3RPHeUY5Ht92qbvFXXkyJEpq6R9L7caN1xjBR9//PGuuemu344IkDM9P9K1Mdk5qZ4IPvWpT7ngWOftySef7O4V6t127NixLgPy3bBrvij3pMTjm839KEqA7HNEvcyTS2FklPMxn/MQIIc0EwNB3UwVGt56660px0AOD5DuA+RkP4ty0LK54aa70JIFyL59W7ZscR8Op556apvmab9VdauvXLuw9n+0XHjhhfa9733PNOZzePJjF+h7lC6staxu/p/97GddIKxwWt1lpJp0YX75y192FdDhcSXa6y7F3/C1nZKSEtPA5uoOQmMihPvIJ0COclYzDwIIIIAAAgggEF0g2PeCBdvus6Dm1egLMScCCBSFQPO+k63usZ0ZteXVaVfZ7HjLg65MpvL4XotZ3A6UDI682P4x6+zvBzJrX+SVZzHjz1b8hx2x+uG3lxx/Sss4xwqQmRBAAAEEuoRAoQNkH4QpUEo2BrLQ/HNNH8D50ELDCEYJFz18Ns+ctWy6IDLZM1nfZo17q+e46hkzPPnxRUeNGpVTgJztM/FUJ6Nfn4avTFb5m+oZu9/ffI3JGh6WUYVQeo6tYqhUkzIBhWwLFy50oeMFF1zQGgS3Nwaywjk9H082BnImBWfh8ySTANkH5Rp7OlUA54vDXnzxxXbHQPaZRZTq4ig3o3yvTy98KPdQj6jtFdGF51Ng+ulPf9oVz6W7flPlV6nGQPbXbT7Pj3RtTLyXhO9l3/3ud+1d73rXQeMZ+y7jw+ej71481fWmbv51zQwbNsy+8pWvuGtBOVIm9yN/b/bjoesenTitW7fObrzxRnd8chmaNcr5mM95CJBDmskCQf+mx0UXXZQ0rPQXT7gr6vCFq/D52muvPehkVvfRX/rSl2zatGl2yy232JAhQ7J6YyfdhdZeF9vhcSPCJ1X4QyTXADndH1L64+WGG26IPAay2qm3znQT0Ifcd77zHdM4Ewp6E6fwW2Wqrta+6E0UTe0FyH5w+vPOO8+NX33PPfe0eYPHb4cAOZ+3ItaFAAIIIIAAAgi8LRDsedaC7X+xoPYfsCCAQFcRKJ1o1XdnNs5w7RFT7af9r4m8h/2b1tqQhmXWK77fLdMc6227y6fY3l5HpV3HyFEH7OHG4no55bH7Tzcbd6LZ+Z8zO/7KtPvADAgggAACxSWQ7rlne63N5pmuenrUc2QFeb/61a/srLPOarMJ/8xUYZYPUMLjqKYKFxV+6HcKaBXgquo3m/apMZkGyOl6m1T777zzTlP4k+sYyP5ZbqbPxFMdx3AGkDgGrZZJ9YzdD6GoHjr1vFru4cmbrFixwlVea2zjdJMPsDR2tIrCTjvttIPyCK1D4z7/8pe/dM/U3/GOd7jCOYVe/nm4noUnK/IKF2nlmheEz5NMAuRwUK7KYR/GhW181qDqVP+SRbIKZB/maVhPVWMrOwhP2tbPfvYze/jhh+2qq66yD33oQ0nzB79Mvtfnj4eqvNUOVdimmnx+deSRR7bOW1dXZ1/96ldNY6Ine3EkVSaTKkDuiPMj3T0m8V7ij6Mc0p2j4QDZV0anut68hYY0VdGiro0//OEPSYP7VPcjf29WF/zJAv/wcvl6aSHdPSFfvydADkkmCwTDN0e9wfHRj37UvQWl8RKeeuop+8Y3vuHGZQgHyFql1vWxj33MrV0fcO985ztNXQnoZFm9erV7i0Enp5ZXhasqWwtVgewvNv1R8f3vf99166ztq2262emDQzdvTbl+IPh90gez3gzxAa4+rJ599lkXyqtsP9Ev3Qke7q5Ab4Ncf/31rhsTP+m43XHHHfajH/3I/SjxrZT2AmR/wc+fP98tqw+cH/zgBwdVOhMgpztK/B4BBBBAAAEEEMhNINg934Jt91tQ/2ZuK2JpBBDoeIGScqu+p+WF3chTebnddvTXIs3ep3mrjambl3TebRUzbH+vliGSUk29y82eHvBSpG0VYqYjB/SzzwarbPzJVxVic2wDAQQQQKADBAodIGsXfNihsEjPVY877jj3XFe9O+r5pYYR1BQOUDT0oioH9Uz65ptvtg9+8IOtVb6bN292z01VuffhD3/YDXmoZ9jpwp1kRUvabqYBcrgHUI3j+rWvfc0qKyvdPmgbs2fPds+qVTGZa4Cc7TPx9k4dnwEMHDjQBU8ap9kfD/XGqefTmsLP2LVfOnaq/lUVpcz9M3P9ToGfhpZMLIhqrx2J3XOrGvW9731vm+fZGkJS4bHCt0MOOaRNz6R6Vq/zR6HrxRdf7CoxNfa0JoWsar+6D9fvtF8aa1ZTNnlG+Dz58Y9/7HoZ9VO69Wn8W+Uz6mZYAakKy3zm8sILL7iCPZ9vXH755W61yQJkBcR6CUPHQS9ifPGLX3Tdp+vYyeLRRx91v9Ok+XSdtTfle32+B1blRnqpQ/uYagqPlays533ve5/LeXzPuuqmXC66rvTzV155xa3zpZdeOiiT8de9Xn7QuaLQVVNHnB/p7jGJ9xJfga5MTvcEBb6+0j58bife//Sih+5x2h9ZqLt8f/6qdwOdRzqv9CLBjBkzWt0yuR+F782qPtZ97JxzznEvHShH1Es/3/rWt5ylrqN03cx3wMdV1qvskgGyAseoU/jDMt0NKFkg6G8yKmPX73Vz9W9hLV++3C655BJTtwnhMRi0jC5GveGhi1N9smv8Xy2rYFPjI2hS6KkT1nfLkU370l1oyT7Mw28aqR26Oeqi0R8a2iedwLpYdDKHxwHIpn3hPuP1xoz6pNcNT3+46INfH2R6I+bJJ590XVNrLOYok3z9h4I/H/x+hI3lrg8AVZCHu59uL0AOf/jp3/7Gm9guAuQoR4p5EEAAAQQQQACB3AWCXfMs2P6ABfVrc18Za0AAgQ4TaFh1kjUs3ZXR+p+f/s/2dNORaZcZVf+M9Wtan3S+A7GBtr78bIuVlJmV9DKLHdxDlRbsU7XLFnTyfWTSwP52xbgxdtaIlgevTAgggAACXVfABxxR9yBcQJPNM11tR891Ve2qbSvY07PU3r17uwIdPd/Vs1c9k06sglNvmCpyUpjmn28rWFGVq9ajalQFZn74wWzbl2mArH3ywbYCLYVcctKkfdL+6vmxgh4FSAp5xo8fn1XAne0z8faObzi4laOeTytM9s+rJ06caIsWLTroeOiZuUI8Vbgme2auZ9oKyU455ZSop1eboErP3TXp/NDwj/65v36mcXIVZiU+h9c8GstZLxP4Nqm7Xe2LH3NWIbPa5qds8gIt65fzx1uh5xVXXJE2kJa3wl0V5Wkffebi90/tVniubrZ9uJgsQFYbVESmMPz2229vY6X1ahm1TS8FaIzrcK6Q6oDka32+G27tp+9iPN05qHuCTBTw6xipqty/OKLrKjHT+ud//mfXy+uaNWvaVPOGewSQrV5UUT6k7/k+P9LdYxLvJYnXWmLepv9WEad6LJCDQtyKigpHF77e/Dmn0F/3P03aR1UG65zJ5n7k782qXFZY7e8Fuidnez5FvvA7eEYC5BBwqgBZs+gCUcCpMnTdQNT1tALg6dOnuze3dDIqcB08+O0xmHxF7+9+9zsXkPobz8yZM10f6voACHe9nM0NN92FluptMP2BMHfuXPv973/vBmTXzVXB8Xve8x7TeMVr1651N9pJkya13nSyaV8yO92wzjjjDPc2jBx1UStI10WdOM5wuvNfYfG8efPcB4duhrog/b4oNFYXH+FjkvjhlmoMgXC3E3o7RR/2iRMBcrqjw+8RQAABBBBAAIH8CgS7n7Jg+4MW1L2R3xWzNgQQyItAvO4kq304swB596TT7PaK9F0zjq+530qDupTtVNd6esO/dVKIXNLLYjGFyi3BclmvMttb2mDxklKLl5ZaoKqA0lL334H7XvLWd/97fS+x4K35W+YraZm/9WdvL6P1pZqOqRxgV46rslOHRR+3OS8HhZUggAACCHSYQGcEyNoZfd4pENb4qHquq9BDz0BVZawKZT1nTfbMU1V6erb90EMPuSIi/wxVz2hnzZrVpsox22fO2QTI2qf169e7/dEzXh8ManhBDQ2pYi4V+GiffFfR2bYvm2fi6U4gZQCqYFQQ+dhjj7nQW9XS6p30tddec92DJzseem7/xBNP2N133+0K13zopBBMx8RXSabbfuLvFQzOmTPHPftXAZbCX4VmyiRUDKdjnTjOtF+HfJRjqHdSnVtaVsupUloVvYnLZZsXKGxVJbSGjtTx9mPrPvDAA63/VhCcatL5oqxGbdW5rLxBYznLTZXb4cA3VYCsdetY6VpS8Of3V0Gkzj11W+0rw6Meg3ysT+fCBz7wAZebqIo43Otqqnbo/FOuoqBU15GOmSaN76tsSpX8ctDP1QOBshmF4xorOrE7aAXPCkHVO6vOSTmfeeaZbn35PD/SXcPJ7iWJ9z6179RTT3X3P52jat9NN93kei9I7Ppb55yuT11vOta6JnSdKqdTzwHhnC7T+5E/Lv5eoG3IT+Y6n/SCjs7NTM+nqOddR87XpQLkjoTIdt3+BjR69Gj3QaC3O5gQQAABBBBAAAEEEECg4wSC3Qss2PGQBbWrO24jrBkBBDIXKD3Cqu/OcLHKIXbboZ9Ju9DY2ketPL4n6XzxILDX1my2IN5kFjSaue+hMDnt2vM3Q6DhoUIBtcYSrOzTxwb2rjD9W1960O//nfjfUX/n5/Pf87cHrAkBBBBAoCsL+NBFlbqqnGRCAAEEEGgR8MWWCo/Vc7Eq7JnaFyBATnOGqBuJ3/zmN+4tAb11kjj5cSf0BsEtt9zi/ieQCQEEEEAAAQQQQAABBDpeINj7nAU7HraguqXrKSYEEOh8gZqHjrKgvjmjhsyZfpMtaxrT7jJDGpbZ4IblSefZX3aYbesd6uJR4bELkZtaQuV4o/u3flY5pMYW1b9hsXizlcTjFmt+67v772aLNcdbvsfjVtKs70nmcz9/a7635vfL6OedManSJteAOlWYnRhWh+eL0qVjZ3iwTQQQQKA7CqhrW1UXa9KQfX6MWr+v6qlR3SIvWLDAjYU8derU7sjAPiGAAAJZCajaXRXKCo41HrKq/dsbXzqrjXSzhQiQ0xzQpUuXujL2qqoqN3i9unTW/yCpHF1dZKl/dHUREO4aoJudI+wOAggggAACCCCAAAJFLRDsf8mCHY9YsG9xUbeTxiHQEwQa3jjZGl7YmdGubjp2lt1RcnbaZcbUzbM+zVvbzNdQMtA29znHmmJ90y6vGfr3MXuq70uR5s18psAuGzXcLhw51IaXlbpuERsbG9t8T/YzP097v0s3j8Zx64xJz0fCVdPtVVC3V32dbB2JwXV4nnA3g52x32wTAQQQ6AwBfRZ8+9vfdt04K0i+4YYb3PjHmlRZp+fT6vJW3RRrvlTdFHdG29kmAgggUAwC+ntbXZbrZZsoY0wXQ5s7sw0EyGn0dUJpDFz1Ca8pceD5ZAOzd+YBZdsIIIAAAggggAACCPRUgaD2tZYgeff8nkrAfiPQ6QLxhulW+0DyrqZTNa559Dj74YgPR2r7wMbV1rd5i8UsbnUlI2xv+VEWWGbdz/Wq2m4L6zdE2l7Uma47bKy985CRNqiTeiVLDJ8Tg+t0/51tsK3lOmtK1x14e92DtxdOp/qdfq4vJgQQQKAzBVavXm0333yzvfTSS27cV40PrJeIXn31VTde7UknnWQ/+MEP3LibTAgggAACLQKqPtbYxrt27bI777zTjQ9OUWj6s4MAOb2RaXDuRYsWuUHdn3vuOXey6QNag42rW+vEgdkjrJJZEEAAAQQQQAABBBBAoKMEDmy2+M45Fux81Cze0FFbYb0IIJBMoGycVd+V+dBOd53wOdvQPKggpiOHNdvDwdK8bOvjEw+3d1SNzMu6uuJKFFqEw+l0QbV+n66aWqF0lEC7s7yiVlxnE1KHQ2/Gue6sI8x2ESh+gZ07d9q9995rc+fOdc+qNZ166qluzOMrr7ySyuPiP4S0EAEECizw4IMP2kc/+lG31ZkzZ9r1119v5513ntGrTfsHggC5wCcqm0MAAQQQQAABBBBAAIECCcTrLNgxx+I7HzNr2FKgjRbfZrZWD7UdNYOtV2mTjRmwzfpX1BZfI2lRtxKofWKyxXcfyGifVk97t90fPzGjZXKZeeOo1bapsTqrVZw4pNIurRpppw0fktXyLJS7gF70TxZWZxJgZ9K9eDj01pBmnTH5CuhkY11H6QK8vXC6veUZ57ozjjbbRAABBBBAAAEEOl+AALnzjwEtQAABBBBAAAEEEEAAgQ4WCPY8bcHOxy2oXtbBWyqe1QdBzOavOdnW7x3VplHTxqy0Y0e9VjwNpSXdTqBx4ww7sHBHRvtVP36y/WTQ+zNaJpeZh46psTkHMrsOLhozwi4ZM9ImDuyfy6ZZtgsLKDxuL6TOJcBOtayvxu6s4Lq0tNRSdQeeWCXdXkidaYBNRVAXvlBoOgIIIIAAAgh0C4EuEyB/7nOf6xbg7AQCCCCAAAIIIJBMQNUd/ku/T/Xf7f3OV4h09rK5tDFxH3JZV1dYNl/HOpN9LZZ5O+tOENSssmDX4xbserKzmlCw7T6/7jh7bcf4pNs794hFdsignluVXbCD0EM3FDRPs5r79mW297ES+8lxX7P6oHBjzC4e+lLaNpaXlNh7D62yi6tG2JDy8rTzMwMCHSXgg+RsA+xMwu1wF+Kq9mZCAAEEEEAAAQQQyJ/Arbfemr+VdeCaCJA7EJdVI4AAAggggAACCCCAwMECUV6W6PAXIixusXi1WfN+iwWNFou1tFPfWv4duO/un299j8WChP9uO1/rOpLMF7Pg7fW0rjP5NtyvW7eZXVu0sa3xU9/ao4OPwfjBG+3Mw17g9ESgYwTKRlv1XX0zXveSEz5gTzYfnfFy2S4QVG2xF+o3J118woB+9u6xo+38UcOzXT3LIdAtBPw415kE0PnoXpzgulucPuwEAggggAACCCQRIEDmtEAAAQQQQAABBBCILKBuCf2Xi4tS/Hd7v/NdG7JsiyVWqc+jRJ9CW0W+MJgxa4GKigo7/PDDUy5f2Xu/XTZ5XtbrZ0EE0gnUPT3VmrfUpJutze/3HXWy/bLP5Rktk8vMo0Y02UPNbbu1v3D0CFNX1ZMHDchl1SyLAAIIIIAAAggggAACCHRpgS5Tgdylo1/BdAAAF5lJREFUlWk8AggggAACCCCAAAIItBGI+tJEupcBtNJs13XQsg07rXnfYgv2vWhB427TGMIt86geueW7Knv9f+uHLT939cVt5rW3ftZ23pZl266z7TZa1pm4jeTbbLMe9x8t7WjZZszWHzidCmSuu04TaNo6w+oXZDYOshp723HfLmibXxq8zEb1LzMFxxeOGWGDevUq6PbZGAIIIIAAAggggAACCCBQjAIEyMV4VGgTAggggAACCCCAAAIIdKpAsPd5C3bPN33vqhNjIHfVI9c92h0EU63m3swqkLXn86Z/2F5sGlcQhGPHllpFZZ29a9LAgmyPjSCAAAIIIIAAAggggAACXUWAALmrHCnaiQACCCCAAAIIIIAAAoUXaNxpwe6/WrB7gQX1bxZ++zlsMR7EbP6ak23D3lFt1nL8mL/b1FGrclgziyIQQaBsqFXfVRlhxrazbD3mHPt96fkZLxd1gbFDS+z4caU2dVyJ9Sl/a/DzqAszHwIIIIAAAggggAACCCDQQwS6fIDc3Nxsjz/+uO3du9cuvfRSGzDg4HGK/DxbtmxJeViHDBliF110kWmssChTfX29/e1vf7MNGzbYgQMHrKSkxAYOHGjTpk2z8ePHJ13Fjh077JlnnrE9e/a4+ceNG2ennHKK9e7d+6D5Nc9jjz3m1nnBBRdYaWlplGYxDwIIIIAAAggggAACCHSQQFCz0oI9CyzY/bRZc3UHbSX/q91aPcy21wy2XiWNNmbgdhtQkXlVaP5bxRp7gkD94uOt6c39Ge9qvruxHtA7ZiceXmqqOB4xkNA44wPCAggggAACCCCAAAIIFJHAsmXL7MUXX7TTTjvNjjrqqIxbRr4XjaxLB8gKhp999llbs2aNC2FTBcg1NTX2yCOPWHV16oc8mQTIu3fvtieeeMKtLxaLudA5Ho9bQ0OD++/DDz/cTj/99DahrwJuBcIKm4844gj3fd26dTZ48GC78MILDwquFy1aZKtWrbJzzjnHxo4dG+1oMhcCCCCAAAIIIIAAAggURCDY86wFe56xYO9zBdkeG0GgKwo0755hdU9kPg7yfdM/ba83Dc15l2ccUWrHjC21w4aX5LwuVoAAAggggAACCCCAAAKdL7B69Wp7/vnnrampyeVwmQbI5HvRj2GXDZBra2tt/vz5tnXrVre3ffr0SRkgb9u2zebOnWvl5eV2ySWXWL9+/aILJcwZrmZW6Dxr1izr27evm+v111+35557zjTPzJkzXVDsJ70Nobcipk+fbscee6z78YIFC+yNN96wM844w4XOftq5c6erqh4+fLgLkKk+zvpwsSACCCCAAAIIIIAAAh0r0FxtLWHyQguqX+nYbbF2BLqYQBCbYjV/qs+41W8c9067107JeDktcPyhpXbMIaU2aQyhcVaALIQAAggggAACCCCAQBEKqIhzyZIltmLFClfQqSnTAJl8L7MD2+UCZB3glStX2ssvv2yNjY2u4ldTexXIeiNBlcojR47MuTvojRs32rx589x2FR5rneFJXVRre6oaPv/8t8dtUvWxguxzzz3Xqqqq3CKvvfaaa9fkyZNtxowZratRMK7taP0jRozI7IgyNwIIIIAAAggggAACCHSOQMN2V5HsvmpWdk4b2CoCxSRQOsCq787u/2kz6cZagfHkQ0psSlWplZIbF9MZQFsQQAABBBBAAAEEEMhZQMPTLly40A1l6zPBIAgyDpDJ9zI7FF0uQPahq04ShasTJkwwdffcq1evlBXIixcvtuXLl9uRRx7pKoNzmVQxrLGPNdayAl5tNzypLa+++qprm8ZUVvWwuqueM2eO1dXVtWmj3xeV2OtNCU3+BD7ssMNybmsu+8myCCCAAAIIIIAAAgggkINAwxYL9j5vwd5FhMk5MLJo1xeoffIQi++qyHhH/uuYr9iB0t4pl1O31NMPK7XJVaVWXpbx6lkAAQQQQAABBBBAAAEEuoDA/v37bfbs2S5fU2/A06ZNc0Wmu3btyjhAJt/L7IB3uQBZ3UTrSyeJunj2gWt7AbKqfzdt2mQnnXSSqetrBbeqXtYy48aNs5NPPtlVMOc6hcvfw6Gw1qsuqVWBfN5559no0aPdphIrkP3y+/btc+MiV1ZW5toklkcAAQQQQAABBBBAAIHOFmjYasG+v1mwd7EF1Us7uzVsH4GCCjTvP9nq5uzMeJsPj7vaVg4+rs1yE0eX2LFjS+3oqlKrIDTO2JQFEEAAAQQQQAABBBDoagIKkNXzr4pJNWyssj0VbGYTILe37+R7B+t0uQA5cRfSBciq/n300UddaXtZWZk7uSoqKlwf6fq3ytz11oLGGs6lu2iNW6zqY4XEWp+qkwcPHtzaXP1Ob0W0NwaygnF1aa0xkhWQMyGAAAIIIIAAAggggEA3E2jaY8G+F1q/LGjqZjvI7iCQIFA60arvzu48/88Tvm2TxpTa0WNKXGjcqxRdBBBAAAEEEEAAAQQQ6MkCvsfffAbI5HvJz6huHyDrJNLbCDqpFOgqKB40aJDT0Emh8YZV8avfqcvpTCuRfRWx59V6zjrrrDbhsX6nAFuV0GqH3pLQ93Xr1tmwYcPcuMwKtNVOveWgdiiEZkIAAQQQQAABBBBAAIFuLBA0WbDvRQv2L3HfrXFHN95Zdq3HCsTKrfpPYyPvfsngIVZ21CQrmTDJyidNsVgs8qLMiAACCCCAAAIIIIAAAt1cIJ8BMvle+ydLtw+QVaGs8vaSkhI7//zzDwp2FSKre2mddOriesqUKRldXi+//LKrLNakdfiK5jPPPLO1q2q/wh07dri27Nmzx7VH3WefdtppVl5ebsuWLbMlS5bYjBkzbNKkSbZ79243KPj27dvdoOAjR450/blr7GUmBBBAAAEEEEAAAQQQ6H4CQe0/zPa/ZIG+al7tfjvIHvVYgbr5Y6x5e5+U+1926GFWNmmKlR050UpHjemxTuw4AggggAACCCCAAAIItC+QzwCZfK99624fIEe52ObOnWsbNmywsWPHupA520lVxgqI1Y11v3793DjGvtq5vXVWV1e7brZVdaxqZN+Hu36uNmms5jVr1lifPn3s4osvtv79+2fbRJZDAAEEEEAAAQQQQACBriDQvN+C/a+0fFW/YtawrSu0mjYikFQgXneS1T68q/V3JUOGWtnhE6zsqMlWNuEoi5WXI4cAAggggAACCCCAAAIIpBXIZ4Ac3hj53sH0BMhmbuziV1991aqqqlyAm8ukAb0VBtfU1Njxxx8faSxjbX/VqlWu6+tDDz3UVqxYYYsXL7ajjz7aVSRrevHFF23p0qWuSvqYY47JpYksiwACCCCAAAIIIIAAAl1MIKhfZ1a9zIK3vqy5povtAc3t0QJlR9iBpVOt7PAjreyII61k2PAezcHOI4AAAggggAACCCCAQHYCHRUgqzXke22PSY8IkHVCaaqoqEh6Rj7//POuG+p8BMjagLrEVtfZ48ePd2Mutzf5LrSHDx/u5i0tLbWnnnrK1q9f3xooa3mtb968ea5b7FyqpLO7JFkKAQQQQAABBBBAAAEEikkgqH3NrHqFBTUrLKheYRavK6bm0ZaeLlDSx2L9p1is3xQzfe97VE8XYf8RQAABBBBAAAEEEEAgDwIdGSCreeR7bx+kbh8gK4x98803bcyYMa5L6cSpubnZnRBbtmyxyZMnt1b8pjqPFyxY4MJdVQrPnDkz6WyPPfaYbdq0yVUQn3LKKe1eEvPnz3fdZ8+aNcuNc+xP0K1bt9q5557rQm1NPkDWPLlWSefhGmUVCCCAAAIIIIAAAgggUEQCLlCuWWnBW1/WtLeIWkdTur1A2SCL9TvafZm+Exh3+0PODiKAAAIIIIAAAggg0BkCuQTI5HuZHbFuHyD77qBVfazgdejQoW2EFN4qZA6CwFUAa8zh9qbly5e77qU1xrHGIx4wYECb2X1FcUNDg51++uk2YcKElKvzobC2efbZZ7fORwVyZicxcyOAAAIIIIAAAggggECCQP16C2pXWVCzyqz27xbUr4cIgbwJxHqPM+t7lMX6TbRY30lmvdv//+i8bZgVIYAAAggggAACCCCAQI8WyCVAJt/L7NTp9gFybW2tzZkzxzQA9uDBg11IPGjQIKekAFdvHNTX19u4ceNciKsupNubqqur3RjH+q6qZo1b3Lt3b7fItm3b7Omnn7Z9+/a5oFoVz6m6zfaVz3v27Dko2E41BvKyZcvcGMhTpkzJ7CgzNwIIIIAAAggggAACCPRsgeZqC2pXm9WutqD2HxbU/cOscVfPNmHvown0GmyxPhMs1vdIs75Htnwv7R9tWeZCAAEEEEAAAQQQQAABBPIokEuATL6X2YHo9gGyODZv3mzqKlpBcSwWc6FuPB43VQlrGjVqlAuWfRCsn2mw7NmzZ1tdXZ2rJD7qqLfHbFLwrPVp+WTrGzhwoBun2AfVyQ7J66+/bs8884xNmjTpoG6z1U51q61w2VdEq9vsyspKFzaH25nZ4WZuBBBAAAEEEEAAAQQQQOAtgYbtFtS9bkHdGrO6NRbUvWHWuBOenizQa4jF+hxm1udwi7mvI8zKR/RkEfYdAQQQQAABBBBAAAEEikggSoBMvpefA9YjAmRRKZT929/+5sYb1gmm4FfdUKuaVyFuSUlJG9H2TjDNqN8vWbLEVTGH16d16atXr14pj5A/wRVAqxvs/v0Pfntb63/22WdNYyFr0tjHCrITu8zOz2nAWhBAAAEEEEAAAQQQQAABM2vcbUH9m2Z1b1pQv9asfq0F9evMgmZ4upVAicX6jDPrfajFeh9q1me8xXqPN+s1pFvtJTuDAAIIIIAAAggggAAC3Usg1wCZfC/6+dDlA+Tou5r5nKo+fuSRR+zYY49tU4Gc+ZpYAgEEEEAAAQQQQAABBBDowgIaU1lB8oENFtRvaPl+YKNZvKVXJ6YiFYiVWaziELPeVWYVh1hMYxX3HmtuDGOLFWmjaRYCCCCAAAIIIIAAAgggkJsA+V5uflqaADmFobq4XrlypWnc4fPOO8+GDx+euzZrQAABBBBAAAEEEEAAAQS6k0DDVgsObDI7sMmCA5vNGrZYcGCL+25BU3fa0+Ldl1ipWflIi5WPMqsYbbGK0WYVYyxWMcZMP2NCAAEEEEAAAQQQQAABBHqQAPlefg42AXIKx9raWnvyySdt4sSJVB/n51xjLQgggAACCCCAAAIIINCTBBp3WNCw1axhm5nGW27Ybta43YLGHWYNO83idT1JI/t9Lakw6zXMYr2GmZUPs1j5cLNeI9zYxDGNT8wYxdnbsiQCCCCAAAIIIIAAAgh0OwHyvfwcUgLk/DiyFgQQQAABBBBAAAEEEEAAgUwEmmssaNxlpq8mfd9tQdMeM/e1130FTfvM9NXdqpljJWalAy1WNtCsbJBZWaX7Hus12KxssJm+9xpiMY1JXDogE1XmRQABBBBAAAEEEEAAAQQQQCBnAQLknAlZAQIIIIAAAggggAACCCCAQIcKNNeaNVdb0LzfrLnG/dvcz2osaK5rqWbWV3O9WbzeLDhgFtdXgwVBg1m80SzQV3NLGO2+N5tZ3CyIm1lwcPMV8lqJmfte2vK9pNws1st9xdy/y1t+VtLbTJXC+l7ax6ykj8VK+5qV9DUr7ffWV3+LlfVvCYT1MyYEEEAAAQQQQAABBBBAAAEEilSAALlIDwzNQgABBBBAAAEEEEAAAQQQQAABBBBAAAEEEEAAAQQQQAABBAotQIBcaHG2hwACCCCAAAIIIIAAAggggAACCCCAAAIIIIAAAggggAACCBSpAAFykR4YmoUAAggggAACCCCAAAIIIIAAAggggAACCCCAAAIIIIAAAggUWoAAudDibA8BBBBAAAEEEEAAAQQQQAABBBBAAAEEEEAAAQQQQAABBBAoUgEC5CI9MDQLAQQQQAABBBBAAAEEEEAAAQQQQAABBBBAAAEEEEAAAQQQKLQAAXKhxdkeAggggAACCCCAAAIIIIAAAggggAACCCCAAAIIIIAAAgggUKQCBMhFemBoFgIIIIAAAggggAACCCCAAAIIIIAAAggggAACCCCAAAIIIFBoAQLkQouzPQQQQAABBBBAAAEEEEAAAQQQQAABBBBAAAEEEEAAAQQQQKBIBQiQi/TA0CwEEEAAAQQQQAABBBBAAAEEEEAAAQQQQAABBBBAAAEEEECg0AIEyIUWZ3sIIIAAAggggAACCCCAAAIIIIAAAggggAACCCCAAAIIIIBAkQoQIBfpgaFZCCCAAAIIIIAAAggggAACCCCAAAIIIIAAAggggAACCCCAQKEFCJALLc72EEAAAQQQQAABBBBAAAEEEEAAAQQQQAABBBBAAAEEEEAAgSIVIEAu0gNDsxBAAAEEEEAAAQQQQAABBBBAAAEEEEAAAQQQQAABBBBAAIFCCxAgF1qc7SGAAAIIIIAAAggggAACCCCAAAIIIIAAAggggAACCCCAAAJFKkCAXKQHhmYhgAACCCCAAAIIIIAAAggggAACCCCAAAIIIIAAAggggAAChRYgQC60ONtDAAEEEEAAAQQQQAABBBBAAAEEEEAAAQQQQAABBBBAAAEEilSAALlIDwzNQgABBBBAAAEEEEAAAQQQQAABBBBAAAEEEEAAAQQQQAABBAotQIBcaHG2hwACCCCAAAIIIIAAAggggAACCCCAAAIIIIAAAggggAACCBSpAAFykR4YmoUAAggggAACCCCAAAIIIIAAAggggAACCCCAAAIIIIAAAggUWoAAudDibA8BBBBAAAEEEEAAAQQQQAABBBBAAAEEEEAAAQQQQAABBBAoUgEC5CI9MDQLAQQQQAABBBBAAAEEEEAAAQQQQAABBBBAAAEEEEAAAQQQKLQAAXKhxdkeAggggAACCCCAAAIIIIAAAggggAACCCCAAAIIIIAAAgggUKQCBMhFemBoFgIIIIAAAggggAACCCCAAAIIIIAAAggggAACCCCAAAIIIFBoAQLkQouzPQQQQAABBBBAAAEEEEAAAQQQQAABBBBAAAEEEEAAAQQQQKBIBQiQi/TA0CwEEEAAAQQQQAABBBBAAAEEEEAAAQQQQAABBBBAAAEEEECg0AIEyIUWZ3sIIIAAAggggAACCCCAAAIIIIAAAggggAACCCCAAAIIIIBAkQoQIBfpgaFZCCCAAAIIIIAAAggggAACCCCAAAIIIIAAAggggAACCCCAQKEFCJALLc72EEAAAQQQQAABBBBAAAEEEEAAAQQQQAABBBBAAAEEEEAAgSIVIEAu0gNDsxBAAAEEEEAAAQQQQAABBBBAAAEEEEAAAQQQQAABBBBAAIFCCxAgF1qc7SGAAAIIIIAAAggggAACCCCAAAIIIIAAAggggAACCCCAAAJFKkCAXKQHhmYhgAACCCCAAAIIIIAAAggggAACCCCAAAIIIIAAAggggAAChRYgQC60ONtDAAEEEEAAAQQQQAABBBBAAAEEEEAAAQQQQAABBBBAAAEEilSAALlIDwzNQgABBBBAAAEEEEAAAQQQQAABBBBAAAEEEEAAAQQQQAABBAotQIBcaHG2hwACCCCAAAIIIIAAAggggAACCCCAAAIIIIAAAggggAACCBSpAAFykR4YmoUAAggggAACCCCAAAIIIIAAAggggAACCCCAAAIIIIAAAggUWoAAudDibA8BBBBAAAEEEEAAAQQQQAABBBBAAAEEEEAAAQQQQAABBBAoUgEC5CI9MDQLAQQQQAABBBBAAAEEEEAAAQQQQAABBBBAAAEEEEAAAQQQKLQAAXKhxdkeAggggAACCCCAAAIIIIAAAggggAACCCCAAAIIIIAAAgggUKQCBMhFemBoFgIIIIAAAggggAACCCCAAAIIIIAAAggggAACCCCAAAIIIFBoAQLkQouzPQQQQAABBBBAAAEEEEAAAQQQQAABBBBAAAEEEEAAAQQQQKBIBQiQi/TA0CwEEEAAAQQQQAABBBBAAAEEEEAAAQQQQAABBBBAAAEEEECg0AIEyIUWZ3sIIIAAAggggAACCCCAAAIIIIAAAggggAACCCCAAAIIIIBAkQr8f+oK1d1j3O5t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639310"/>
            <a:ext cx="12192000" cy="5369606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2658534" y="51128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pt-BR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MENTORIA REMOTA DO ESCRITÓRIO DE CARREIRA </a:t>
            </a:r>
          </a:p>
          <a:p>
            <a:pPr lvl="0" algn="ctr"/>
            <a:r>
              <a:rPr lang="pt-BR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(2020 - 2021</a:t>
            </a:r>
            <a:r>
              <a:rPr lang="pt-BR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– 320 pedidos para atendimento</a:t>
            </a:r>
            <a:endParaRPr lang="pt-BR" sz="900" b="1" dirty="0"/>
          </a:p>
        </p:txBody>
      </p:sp>
    </p:spTree>
    <p:extLst>
      <p:ext uri="{BB962C8B-B14F-4D97-AF65-F5344CB8AC3E}">
        <p14:creationId xmlns:p14="http://schemas.microsoft.com/office/powerpoint/2010/main" val="84616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e396a53d20_3_95"/>
          <p:cNvSpPr txBox="1">
            <a:spLocks noGrp="1"/>
          </p:cNvSpPr>
          <p:nvPr>
            <p:ph type="title"/>
          </p:nvPr>
        </p:nvSpPr>
        <p:spPr>
          <a:xfrm>
            <a:off x="838202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ge396a53d20_3_95"/>
          <p:cNvSpPr txBox="1"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0" name="Google Shape;200;ge396a53d20_3_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74"/>
            <a:ext cx="12192001" cy="68546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188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e396a53d20_3_75"/>
          <p:cNvSpPr txBox="1">
            <a:spLocks noGrp="1"/>
          </p:cNvSpPr>
          <p:nvPr>
            <p:ph type="title"/>
          </p:nvPr>
        </p:nvSpPr>
        <p:spPr>
          <a:xfrm>
            <a:off x="695675" y="365125"/>
            <a:ext cx="95241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500" b="1"/>
              <a:t>SERVIÇOS QUE O ESCRITÓRIO DE CARREIRA OFERECE</a:t>
            </a:r>
            <a:endParaRPr sz="3500" b="1"/>
          </a:p>
        </p:txBody>
      </p:sp>
      <p:sp>
        <p:nvSpPr>
          <p:cNvPr id="207" name="Google Shape;207;ge396a53d20_3_75"/>
          <p:cNvSpPr txBox="1">
            <a:spLocks noGrp="1"/>
          </p:cNvSpPr>
          <p:nvPr>
            <p:ph type="body" idx="1"/>
          </p:nvPr>
        </p:nvSpPr>
        <p:spPr>
          <a:xfrm>
            <a:off x="530575" y="1825625"/>
            <a:ext cx="11112600" cy="379624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just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pt-BR" sz="3200" dirty="0"/>
              <a:t>c</a:t>
            </a:r>
            <a:r>
              <a:rPr lang="pt-BR" sz="3200" dirty="0" smtClean="0"/>
              <a:t>onstrução </a:t>
            </a:r>
            <a:r>
              <a:rPr lang="pt-BR" sz="3200" dirty="0"/>
              <a:t>de currículos atrativos;</a:t>
            </a:r>
            <a:endParaRPr sz="3200" dirty="0"/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BR" sz="3200" dirty="0"/>
              <a:t>simulação de entrevistas para processo seletivo;</a:t>
            </a:r>
            <a:endParaRPr sz="3200" dirty="0"/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BR" sz="3200" dirty="0"/>
              <a:t>indicação de empresas de engenharia para diferentes trilhas profissionais;</a:t>
            </a:r>
            <a:endParaRPr sz="3200" dirty="0"/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BR" sz="3200" dirty="0"/>
              <a:t>desenvolvimento de habilidades comportamentais (</a:t>
            </a:r>
            <a:r>
              <a:rPr lang="pt-BR" sz="3200" i="1" dirty="0"/>
              <a:t>soft </a:t>
            </a:r>
            <a:r>
              <a:rPr lang="pt-BR" sz="3200" i="1" dirty="0" err="1"/>
              <a:t>skills</a:t>
            </a:r>
            <a:r>
              <a:rPr lang="pt-BR" sz="3200" dirty="0"/>
              <a:t>);</a:t>
            </a:r>
            <a:endParaRPr sz="3200" dirty="0"/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BR" sz="3200" dirty="0"/>
              <a:t>auxílio no desenvolvimento de ideias empreendedoras para novos negócios;</a:t>
            </a:r>
            <a:endParaRPr sz="3200" dirty="0"/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BR" sz="3200" dirty="0"/>
              <a:t>e outros assuntos relacionados à estágio, </a:t>
            </a:r>
            <a:r>
              <a:rPr lang="pt-BR" sz="3200" i="1" dirty="0"/>
              <a:t>trainee</a:t>
            </a:r>
            <a:r>
              <a:rPr lang="pt-BR" sz="3200" dirty="0"/>
              <a:t> e emprego.</a:t>
            </a:r>
            <a:endParaRPr sz="3200" dirty="0"/>
          </a:p>
        </p:txBody>
      </p:sp>
      <p:pic>
        <p:nvPicPr>
          <p:cNvPr id="208" name="Google Shape;208;ge396a53d20_3_75"/>
          <p:cNvPicPr preferRelativeResize="0"/>
          <p:nvPr/>
        </p:nvPicPr>
        <p:blipFill rotWithShape="1">
          <a:blip r:embed="rId3">
            <a:alphaModFix/>
          </a:blip>
          <a:srcRect l="42321" t="22475" r="42249" b="54667"/>
          <a:stretch/>
        </p:blipFill>
        <p:spPr>
          <a:xfrm>
            <a:off x="10219688" y="177365"/>
            <a:ext cx="1814950" cy="15133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855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41"/>
          <p:cNvSpPr txBox="1">
            <a:spLocks noGrp="1"/>
          </p:cNvSpPr>
          <p:nvPr>
            <p:ph type="title"/>
          </p:nvPr>
        </p:nvSpPr>
        <p:spPr>
          <a:xfrm>
            <a:off x="623392" y="98072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b="1"/>
              <a:t>CURSOS LATO SENSU</a:t>
            </a:r>
            <a:endParaRPr/>
          </a:p>
        </p:txBody>
      </p:sp>
      <p:pic>
        <p:nvPicPr>
          <p:cNvPr id="582" name="Google Shape;582;p41" descr="http://www.poli.ufrj.br/imagens/menutopo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"/>
            <a:ext cx="2159001" cy="102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41" descr="http://www.poli.ufrj.br/imagens/menutopo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59563" y="0"/>
            <a:ext cx="10032437" cy="809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41"/>
          <p:cNvPicPr preferRelativeResize="0"/>
          <p:nvPr/>
        </p:nvPicPr>
        <p:blipFill rotWithShape="1">
          <a:blip r:embed="rId5">
            <a:alphaModFix/>
          </a:blip>
          <a:srcRect l="19174" t="25219" r="21348" b="33438"/>
          <a:stretch/>
        </p:blipFill>
        <p:spPr>
          <a:xfrm>
            <a:off x="0" y="0"/>
            <a:ext cx="12192000" cy="3284984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41"/>
          <p:cNvSpPr txBox="1"/>
          <p:nvPr/>
        </p:nvSpPr>
        <p:spPr>
          <a:xfrm>
            <a:off x="2159564" y="0"/>
            <a:ext cx="7872875" cy="115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p41"/>
          <p:cNvSpPr/>
          <p:nvPr/>
        </p:nvSpPr>
        <p:spPr>
          <a:xfrm>
            <a:off x="5366300" y="148700"/>
            <a:ext cx="3066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ESCRITÓRIO DE CARREIRA</a:t>
            </a:r>
            <a:endParaRPr sz="2000" b="1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 ESCOLA POLITÉCNICA </a:t>
            </a:r>
            <a:endParaRPr sz="1600"/>
          </a:p>
        </p:txBody>
      </p:sp>
      <p:sp>
        <p:nvSpPr>
          <p:cNvPr id="587" name="Google Shape;587;p41"/>
          <p:cNvSpPr/>
          <p:nvPr/>
        </p:nvSpPr>
        <p:spPr>
          <a:xfrm>
            <a:off x="2639619" y="6471002"/>
            <a:ext cx="739529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DIRETORIA ADJUNTA DE CARREIRA E EMPREENDEDORISMO (DACE) - ALICE FERRUCCIO</a:t>
            </a:r>
            <a:endParaRPr/>
          </a:p>
        </p:txBody>
      </p:sp>
      <p:pic>
        <p:nvPicPr>
          <p:cNvPr id="588" name="Google Shape;588;p41"/>
          <p:cNvPicPr preferRelativeResize="0"/>
          <p:nvPr/>
        </p:nvPicPr>
        <p:blipFill rotWithShape="1">
          <a:blip r:embed="rId6">
            <a:alphaModFix/>
          </a:blip>
          <a:srcRect l="19173" t="37031" r="20792" b="21626"/>
          <a:stretch/>
        </p:blipFill>
        <p:spPr>
          <a:xfrm>
            <a:off x="0" y="3017525"/>
            <a:ext cx="12191999" cy="3125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483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ge396a53d20_3_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50" y="0"/>
            <a:ext cx="12082500" cy="6796399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ge396a53d20_3_68"/>
          <p:cNvSpPr txBox="1">
            <a:spLocks noGrp="1"/>
          </p:cNvSpPr>
          <p:nvPr>
            <p:ph type="title"/>
          </p:nvPr>
        </p:nvSpPr>
        <p:spPr>
          <a:xfrm>
            <a:off x="6096000" y="2735350"/>
            <a:ext cx="6041100" cy="13257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AGENDAMENTO 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200" b="1"/>
              <a:t>Mentoria Individual ou em Grupo</a:t>
            </a:r>
            <a:endParaRPr sz="4800" b="1"/>
          </a:p>
        </p:txBody>
      </p:sp>
      <p:sp>
        <p:nvSpPr>
          <p:cNvPr id="184" name="Google Shape;184;ge396a53d20_3_68"/>
          <p:cNvSpPr txBox="1"/>
          <p:nvPr/>
        </p:nvSpPr>
        <p:spPr>
          <a:xfrm>
            <a:off x="6287850" y="5704000"/>
            <a:ext cx="5849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https://forms.gle/bydEai4kryuDM2zb6</a:t>
            </a:r>
            <a:endParaRPr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94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t="4740" b="5375"/>
          <a:stretch/>
        </p:blipFill>
        <p:spPr>
          <a:xfrm>
            <a:off x="0" y="326571"/>
            <a:ext cx="12192000" cy="6161315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467098" y="-31422"/>
            <a:ext cx="78867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https://docs.google.com/forms/d/1DEAnaTLUpIcWA1i2y7JamK0fTIIK7EfMGytb4kFUZvg/edit</a:t>
            </a:r>
          </a:p>
        </p:txBody>
      </p:sp>
    </p:spTree>
    <p:extLst>
      <p:ext uri="{BB962C8B-B14F-4D97-AF65-F5344CB8AC3E}">
        <p14:creationId xmlns:p14="http://schemas.microsoft.com/office/powerpoint/2010/main" val="289853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38200" y="1645919"/>
            <a:ext cx="4351911" cy="2240321"/>
          </a:xfrm>
        </p:spPr>
        <p:txBody>
          <a:bodyPr>
            <a:noAutofit/>
          </a:bodyPr>
          <a:lstStyle/>
          <a:p>
            <a:pPr marL="8467">
              <a:spcAft>
                <a:spcPts val="400"/>
              </a:spcAft>
            </a:pP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spc="-173" dirty="0">
                <a:solidFill>
                  <a:srgbClr val="000000"/>
                </a:solidFill>
              </a:rPr>
              <a:t>1ª Feira Virtual de Carreiras e Oportunidades </a:t>
            </a:r>
            <a:r>
              <a:rPr lang="en-US" sz="2400" spc="-173" dirty="0">
                <a:solidFill>
                  <a:srgbClr val="000000"/>
                </a:solidFill>
              </a:rPr>
              <a:t/>
            </a:r>
            <a:br>
              <a:rPr lang="en-US" sz="2400" spc="-173" dirty="0">
                <a:solidFill>
                  <a:srgbClr val="000000"/>
                </a:solidFill>
              </a:rPr>
            </a:br>
            <a:r>
              <a:rPr lang="en-US" sz="2400" spc="-173" dirty="0">
                <a:solidFill>
                  <a:srgbClr val="000000"/>
                </a:solidFill>
              </a:rPr>
              <a:t>da  </a:t>
            </a:r>
            <a:r>
              <a:rPr lang="en-US" sz="2400" spc="-173" dirty="0" err="1">
                <a:solidFill>
                  <a:srgbClr val="000000"/>
                </a:solidFill>
              </a:rPr>
              <a:t>Poli</a:t>
            </a:r>
            <a:r>
              <a:rPr lang="en-US" sz="2400" spc="-173" dirty="0">
                <a:solidFill>
                  <a:srgbClr val="000000"/>
                </a:solidFill>
              </a:rPr>
              <a:t> </a:t>
            </a:r>
            <a:r>
              <a:rPr lang="en-US" sz="2400" spc="-173" dirty="0" smtClean="0">
                <a:solidFill>
                  <a:srgbClr val="000000"/>
                </a:solidFill>
              </a:rPr>
              <a:t>- UFRJ  </a:t>
            </a:r>
            <a:r>
              <a:rPr lang="en-US" sz="2400" spc="-173" dirty="0">
                <a:solidFill>
                  <a:srgbClr val="000000"/>
                </a:solidFill>
              </a:rPr>
              <a:t>- </a:t>
            </a:r>
            <a:r>
              <a:rPr lang="en-US" sz="2400" spc="-173" dirty="0" smtClean="0">
                <a:solidFill>
                  <a:srgbClr val="000000"/>
                </a:solidFill>
              </a:rPr>
              <a:t> 8, 9 E 10/12/2020</a:t>
            </a:r>
            <a:br>
              <a:rPr lang="en-US" sz="2400" spc="-173" dirty="0" smtClean="0">
                <a:solidFill>
                  <a:srgbClr val="000000"/>
                </a:solidFill>
              </a:rPr>
            </a:br>
            <a:r>
              <a:rPr lang="en-US" sz="2400" spc="-173" dirty="0" smtClean="0">
                <a:solidFill>
                  <a:srgbClr val="000000"/>
                </a:solidFill>
              </a:rPr>
              <a:t/>
            </a:r>
            <a:br>
              <a:rPr lang="en-US" sz="2400" spc="-173" dirty="0" smtClean="0">
                <a:solidFill>
                  <a:srgbClr val="000000"/>
                </a:solidFill>
              </a:rPr>
            </a:br>
            <a:r>
              <a:rPr lang="en-US" sz="2400" spc="-173" dirty="0" smtClean="0">
                <a:solidFill>
                  <a:srgbClr val="000000"/>
                </a:solidFill>
              </a:rPr>
              <a:t>2</a:t>
            </a:r>
            <a:r>
              <a:rPr lang="pt-BR" sz="2400" spc="-173" dirty="0" smtClean="0">
                <a:solidFill>
                  <a:srgbClr val="000000"/>
                </a:solidFill>
              </a:rPr>
              <a:t>ª </a:t>
            </a:r>
            <a:r>
              <a:rPr lang="pt-BR" sz="2400" spc="-173" dirty="0">
                <a:solidFill>
                  <a:srgbClr val="000000"/>
                </a:solidFill>
              </a:rPr>
              <a:t>Feira Virtual de Carreiras e Oportunidades </a:t>
            </a:r>
            <a:r>
              <a:rPr lang="en-US" sz="2400" spc="-173" dirty="0">
                <a:solidFill>
                  <a:srgbClr val="000000"/>
                </a:solidFill>
              </a:rPr>
              <a:t/>
            </a:r>
            <a:br>
              <a:rPr lang="en-US" sz="2400" spc="-173" dirty="0">
                <a:solidFill>
                  <a:srgbClr val="000000"/>
                </a:solidFill>
              </a:rPr>
            </a:br>
            <a:r>
              <a:rPr lang="en-US" sz="2400" spc="-173" dirty="0">
                <a:solidFill>
                  <a:srgbClr val="000000"/>
                </a:solidFill>
              </a:rPr>
              <a:t>da  </a:t>
            </a:r>
            <a:r>
              <a:rPr lang="en-US" sz="2400" spc="-173" dirty="0" err="1">
                <a:solidFill>
                  <a:srgbClr val="000000"/>
                </a:solidFill>
              </a:rPr>
              <a:t>Poli</a:t>
            </a:r>
            <a:r>
              <a:rPr lang="en-US" sz="2400" spc="-173" dirty="0">
                <a:solidFill>
                  <a:srgbClr val="000000"/>
                </a:solidFill>
              </a:rPr>
              <a:t> - UFRJ  - </a:t>
            </a:r>
            <a:r>
              <a:rPr lang="en-US" sz="2400" spc="-173" dirty="0" smtClean="0">
                <a:solidFill>
                  <a:srgbClr val="000000"/>
                </a:solidFill>
              </a:rPr>
              <a:t>19, 20 E 21/10/2021</a:t>
            </a:r>
            <a:br>
              <a:rPr lang="en-US" sz="2400" spc="-173" dirty="0" smtClean="0">
                <a:solidFill>
                  <a:srgbClr val="000000"/>
                </a:solidFill>
              </a:rPr>
            </a:br>
            <a:r>
              <a:rPr lang="en-US" sz="2400" spc="-173" dirty="0" smtClean="0">
                <a:solidFill>
                  <a:srgbClr val="000000"/>
                </a:solidFill>
              </a:rPr>
              <a:t/>
            </a:r>
            <a:br>
              <a:rPr lang="en-US" sz="2400" spc="-173" dirty="0" smtClean="0">
                <a:solidFill>
                  <a:srgbClr val="000000"/>
                </a:solidFill>
              </a:rPr>
            </a:br>
            <a:r>
              <a:rPr lang="pt-BR" sz="2400" spc="-173" dirty="0" smtClean="0">
                <a:solidFill>
                  <a:srgbClr val="000000"/>
                </a:solidFill>
              </a:rPr>
              <a:t>3ª </a:t>
            </a:r>
            <a:r>
              <a:rPr lang="pt-BR" sz="2400" spc="-173" dirty="0">
                <a:solidFill>
                  <a:srgbClr val="000000"/>
                </a:solidFill>
              </a:rPr>
              <a:t>Feira Virtual de Carreiras e Oportunidades </a:t>
            </a:r>
            <a:r>
              <a:rPr lang="en-US" sz="2400" spc="-173" dirty="0">
                <a:solidFill>
                  <a:srgbClr val="000000"/>
                </a:solidFill>
              </a:rPr>
              <a:t/>
            </a:r>
            <a:br>
              <a:rPr lang="en-US" sz="2400" spc="-173" dirty="0">
                <a:solidFill>
                  <a:srgbClr val="000000"/>
                </a:solidFill>
              </a:rPr>
            </a:br>
            <a:r>
              <a:rPr lang="en-US" sz="2400" spc="-173" dirty="0">
                <a:solidFill>
                  <a:srgbClr val="000000"/>
                </a:solidFill>
              </a:rPr>
              <a:t>da  </a:t>
            </a:r>
            <a:r>
              <a:rPr lang="en-US" sz="2400" spc="-173" dirty="0" err="1">
                <a:solidFill>
                  <a:srgbClr val="000000"/>
                </a:solidFill>
              </a:rPr>
              <a:t>Poli</a:t>
            </a:r>
            <a:r>
              <a:rPr lang="en-US" sz="2400" spc="-173" dirty="0">
                <a:solidFill>
                  <a:srgbClr val="000000"/>
                </a:solidFill>
              </a:rPr>
              <a:t> - UFRJ  - </a:t>
            </a:r>
            <a:r>
              <a:rPr lang="en-US" sz="2400" spc="-173" dirty="0" smtClean="0">
                <a:solidFill>
                  <a:srgbClr val="FF0000"/>
                </a:solidFill>
              </a:rPr>
              <a:t>28, 29 E 30/06/2022</a:t>
            </a:r>
            <a:r>
              <a:rPr lang="en-US" sz="2400" dirty="0">
                <a:solidFill>
                  <a:srgbClr val="000000"/>
                </a:solidFill>
              </a:rPr>
              <a:t/>
            </a:r>
            <a:br>
              <a:rPr lang="en-US" sz="2400" dirty="0">
                <a:solidFill>
                  <a:srgbClr val="000000"/>
                </a:solidFill>
              </a:rPr>
            </a:br>
            <a:endParaRPr lang="pt-BR" sz="240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rtl="0"/>
            <a:r>
              <a:rPr lang="pt-BR" noProof="0" smtClean="0"/>
              <a:t>Adicionar um rodapé</a:t>
            </a:r>
            <a:endParaRPr lang="pt-BR" noProof="0" dirty="0"/>
          </a:p>
        </p:txBody>
      </p:sp>
      <p:pic>
        <p:nvPicPr>
          <p:cNvPr id="8" name="Espaço Reservado para Imagem 4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0" b="2030"/>
          <a:stretch>
            <a:fillRect/>
          </a:stretch>
        </p:blipFill>
        <p:spPr>
          <a:xfrm>
            <a:off x="6189186" y="351773"/>
            <a:ext cx="6095483" cy="5765997"/>
          </a:xfrm>
        </p:spPr>
      </p:pic>
    </p:spTree>
    <p:extLst>
      <p:ext uri="{BB962C8B-B14F-4D97-AF65-F5344CB8AC3E}">
        <p14:creationId xmlns:p14="http://schemas.microsoft.com/office/powerpoint/2010/main" val="202206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8"/>
          <p:cNvSpPr txBox="1">
            <a:spLocks noGrp="1"/>
          </p:cNvSpPr>
          <p:nvPr>
            <p:ph type="title"/>
          </p:nvPr>
        </p:nvSpPr>
        <p:spPr>
          <a:xfrm>
            <a:off x="539850" y="276225"/>
            <a:ext cx="9679800" cy="10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pt-BR" sz="3500" b="1"/>
              <a:t>FEIRA VIRTUAL DE CARREIRAS E OPORTUNIDADES</a:t>
            </a:r>
            <a:endParaRPr sz="3500" b="1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pt-BR" sz="3500" b="1"/>
              <a:t>E ESCRITÓRIO DE CARREIRA </a:t>
            </a:r>
            <a:endParaRPr sz="3500"/>
          </a:p>
        </p:txBody>
      </p:sp>
      <p:pic>
        <p:nvPicPr>
          <p:cNvPr id="133" name="Google Shape;13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713" y="1366509"/>
            <a:ext cx="3552274" cy="4440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84261" y="1366509"/>
            <a:ext cx="3552276" cy="4440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987" y="1366509"/>
            <a:ext cx="3505718" cy="438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4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"/>
          <p:cNvSpPr txBox="1">
            <a:spLocks noGrp="1"/>
          </p:cNvSpPr>
          <p:nvPr>
            <p:ph type="title"/>
          </p:nvPr>
        </p:nvSpPr>
        <p:spPr>
          <a:xfrm>
            <a:off x="539850" y="123825"/>
            <a:ext cx="9679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pt-BR" sz="3500" b="1"/>
              <a:t>FEIRA VIRTUAL DE CARREIRAS E OPORTUNIDADES</a:t>
            </a:r>
            <a:endParaRPr sz="3500" b="1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pt-BR" sz="3500" b="1"/>
              <a:t>E ESCRITÓRIO DE CARREIRA </a:t>
            </a:r>
            <a:endParaRPr sz="3500"/>
          </a:p>
        </p:txBody>
      </p:sp>
      <p:pic>
        <p:nvPicPr>
          <p:cNvPr id="141" name="Google Shape;14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4510" y="1393416"/>
            <a:ext cx="10058400" cy="44398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214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e396a53d20_3_19"/>
          <p:cNvSpPr txBox="1">
            <a:spLocks noGrp="1"/>
          </p:cNvSpPr>
          <p:nvPr>
            <p:ph type="title"/>
          </p:nvPr>
        </p:nvSpPr>
        <p:spPr>
          <a:xfrm>
            <a:off x="168974" y="17150"/>
            <a:ext cx="5486400" cy="25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459" b="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60"/>
              <a:buFont typeface="Calibri"/>
              <a:buNone/>
            </a:pPr>
            <a:endParaRPr sz="3459"/>
          </a:p>
        </p:txBody>
      </p:sp>
      <p:sp>
        <p:nvSpPr>
          <p:cNvPr id="57" name="Google Shape;57;ge396a53d20_3_19"/>
          <p:cNvSpPr txBox="1"/>
          <p:nvPr/>
        </p:nvSpPr>
        <p:spPr>
          <a:xfrm>
            <a:off x="4123825" y="1093225"/>
            <a:ext cx="7847100" cy="509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3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Alice </a:t>
            </a:r>
            <a:r>
              <a:rPr lang="pt-BR" sz="3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Ferruccio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●Diretora Adjunta de Carreira e Empreendedorismo (DACE) da Escola Politécnica da UFRJ.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●Doutora e mestre em Engenharia de Produção, psicóloga e consultora de empresas.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●Diretora e mentora do Escritório de Carreira da Escola Politécnica da UFRJ, membro de comissões técnicas e de ensino da Escola Politécnica. 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Professora do Departamento de Engenharia Industrial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●Coordenadora dos cursos de pós-graduação lato sensu/MBA em Gestão Estratégica de Pessoas, em Gestão de Marketing, e em Empreendedorismo e Gestão de Novos Negócios na Escola Politécnica da UFRJ.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●Coordenadora do Laboratório de Novos Negócios (Labgn2), do UFRJ Consulting Club e da Empresa Júnior Fluxo Consultoria.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" name="Google Shape;58;ge396a53d20_3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325" y="717575"/>
            <a:ext cx="3728686" cy="49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ge396a53d20_3_19"/>
          <p:cNvSpPr txBox="1"/>
          <p:nvPr/>
        </p:nvSpPr>
        <p:spPr>
          <a:xfrm>
            <a:off x="4123825" y="234250"/>
            <a:ext cx="30000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EQUIPE DACE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138989" y="1676400"/>
            <a:ext cx="4495056" cy="3352800"/>
          </a:xfrm>
        </p:spPr>
        <p:txBody>
          <a:bodyPr>
            <a:normAutofit/>
          </a:bodyPr>
          <a:lstStyle/>
          <a:p>
            <a:r>
              <a:rPr lang="pt-BR" sz="3200" dirty="0" smtClean="0">
                <a:solidFill>
                  <a:srgbClr val="002060"/>
                </a:solidFill>
              </a:rPr>
              <a:t>PROJETO FUTURO</a:t>
            </a:r>
            <a:br>
              <a:rPr lang="pt-BR" sz="3200" dirty="0" smtClean="0">
                <a:solidFill>
                  <a:srgbClr val="002060"/>
                </a:solidFill>
              </a:rPr>
            </a:br>
            <a:r>
              <a:rPr lang="pt-BR" sz="2400" dirty="0">
                <a:solidFill>
                  <a:srgbClr val="002060"/>
                </a:solidFill>
              </a:rPr>
              <a:t>3ª FEIRA VIRTUAL DE CARREIRAS E OPORTUNIDADES </a:t>
            </a:r>
            <a:r>
              <a:rPr lang="pt-BR" sz="2400" dirty="0" smtClean="0">
                <a:solidFill>
                  <a:srgbClr val="002060"/>
                </a:solidFill>
              </a:rPr>
              <a:t/>
            </a:r>
            <a:br>
              <a:rPr lang="pt-BR" sz="2400" dirty="0" smtClean="0">
                <a:solidFill>
                  <a:srgbClr val="002060"/>
                </a:solidFill>
              </a:rPr>
            </a:br>
            <a:r>
              <a:rPr lang="pt-BR" sz="2400" dirty="0" smtClean="0">
                <a:solidFill>
                  <a:srgbClr val="002060"/>
                </a:solidFill>
              </a:rPr>
              <a:t/>
            </a:r>
            <a:br>
              <a:rPr lang="pt-BR" sz="2400" dirty="0" smtClean="0">
                <a:solidFill>
                  <a:srgbClr val="002060"/>
                </a:solidFill>
              </a:rPr>
            </a:br>
            <a:r>
              <a:rPr lang="pt-BR" sz="2400" dirty="0" smtClean="0">
                <a:solidFill>
                  <a:srgbClr val="002060"/>
                </a:solidFill>
              </a:rPr>
              <a:t>TEMA: </a:t>
            </a:r>
            <a:br>
              <a:rPr lang="pt-BR" sz="2400" dirty="0" smtClean="0">
                <a:solidFill>
                  <a:srgbClr val="002060"/>
                </a:solidFill>
              </a:rPr>
            </a:br>
            <a:r>
              <a:rPr lang="pt-BR" sz="2400" dirty="0" smtClean="0">
                <a:solidFill>
                  <a:srgbClr val="002060"/>
                </a:solidFill>
              </a:rPr>
              <a:t>EMPREENDEDORISMO UNIVERSITÁRIO </a:t>
            </a:r>
            <a:r>
              <a:rPr lang="pt-BR" sz="3200" dirty="0" smtClean="0"/>
              <a:t/>
            </a:r>
            <a:br>
              <a:rPr lang="pt-BR" sz="3200" dirty="0" smtClean="0"/>
            </a:br>
            <a:endParaRPr lang="pt-BR" sz="320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6291857" y="601811"/>
            <a:ext cx="4114801" cy="5811838"/>
          </a:xfrm>
        </p:spPr>
        <p:txBody>
          <a:bodyPr/>
          <a:lstStyle/>
          <a:p>
            <a:r>
              <a:rPr lang="pt-BR" dirty="0" smtClean="0"/>
              <a:t>3ª FEIRA VIRTUAL DE CARREIRAS E OPORTUNIDADES</a:t>
            </a:r>
          </a:p>
          <a:p>
            <a:r>
              <a:rPr lang="pt-BR" dirty="0" smtClean="0"/>
              <a:t>PREVISTA PARA MAIO DE 2022</a:t>
            </a:r>
          </a:p>
          <a:p>
            <a:r>
              <a:rPr lang="pt-BR" dirty="0" smtClean="0"/>
              <a:t>100% ONLINE</a:t>
            </a:r>
          </a:p>
          <a:p>
            <a:r>
              <a:rPr lang="pt-BR" dirty="0" smtClean="0"/>
              <a:t>72 HORAS DE EVENTO </a:t>
            </a:r>
          </a:p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rtl="0"/>
            <a:fld id="{8C2E478F-E849-4A8C-AF1F-CBCC78A7CBFA}" type="slidenum">
              <a:rPr lang="pt-BR" noProof="0" smtClean="0"/>
              <a:pPr rtl="0"/>
              <a:t>30</a:t>
            </a:fld>
            <a:endParaRPr lang="pt-BR" noProof="0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337" y="0"/>
            <a:ext cx="6026930" cy="6026930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6292768" y="4144145"/>
            <a:ext cx="48768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rgbClr val="002060"/>
                </a:solidFill>
              </a:rPr>
              <a:t>3ª FEIRA VIRTUAL DE CARREIRAS E OPORTUNIDADES DA ESCOLA POLITÉCNICA</a:t>
            </a:r>
            <a:endParaRPr lang="pt-BR" sz="1600" b="1" dirty="0">
              <a:solidFill>
                <a:srgbClr val="002060"/>
              </a:solidFill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239" y="37617"/>
            <a:ext cx="3288030" cy="925219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 rot="20114686">
            <a:off x="4093123" y="301116"/>
            <a:ext cx="334418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Aguardando </a:t>
            </a:r>
          </a:p>
          <a:p>
            <a:pPr algn="ctr"/>
            <a:r>
              <a:rPr lang="pt-BR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aprovação </a:t>
            </a:r>
            <a:endParaRPr lang="pt-BR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9582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140155" y="1654627"/>
            <a:ext cx="5474006" cy="4223659"/>
          </a:xfrm>
        </p:spPr>
        <p:txBody>
          <a:bodyPr>
            <a:noAutofit/>
          </a:bodyPr>
          <a:lstStyle/>
          <a:p>
            <a:pPr algn="just"/>
            <a:r>
              <a:rPr lang="pt-BR" sz="2000" b="1" dirty="0">
                <a:solidFill>
                  <a:schemeClr val="tx1"/>
                </a:solidFill>
              </a:rPr>
              <a:t>OBJETIVOS: </a:t>
            </a:r>
            <a:endParaRPr lang="pt-BR" sz="2000" b="1" dirty="0" smtClean="0">
              <a:solidFill>
                <a:schemeClr val="tx1"/>
              </a:solidFill>
            </a:endParaRPr>
          </a:p>
          <a:p>
            <a:pPr algn="just"/>
            <a:r>
              <a:rPr lang="pt-BR" sz="2000" b="1" dirty="0" smtClean="0">
                <a:solidFill>
                  <a:schemeClr val="tx1"/>
                </a:solidFill>
              </a:rPr>
              <a:t>ATENDER </a:t>
            </a:r>
            <a:r>
              <a:rPr lang="pt-BR" sz="2000" b="1" dirty="0">
                <a:solidFill>
                  <a:schemeClr val="tx1"/>
                </a:solidFill>
              </a:rPr>
              <a:t>ÀS NOVAS DIRETRIZES CURRICULARES NACIONAIS; DIALOGAR COM A </a:t>
            </a:r>
            <a:r>
              <a:rPr lang="pt-BR" sz="2000" b="1" dirty="0" smtClean="0">
                <a:solidFill>
                  <a:schemeClr val="tx1"/>
                </a:solidFill>
              </a:rPr>
              <a:t>SOCIEDADE; AUMENTAR </a:t>
            </a:r>
            <a:r>
              <a:rPr lang="pt-BR" sz="2000" b="1" dirty="0">
                <a:solidFill>
                  <a:schemeClr val="tx1"/>
                </a:solidFill>
              </a:rPr>
              <a:t>A </a:t>
            </a:r>
            <a:r>
              <a:rPr lang="pt-BR" sz="2000" b="1" dirty="0" smtClean="0">
                <a:solidFill>
                  <a:schemeClr val="tx1"/>
                </a:solidFill>
              </a:rPr>
              <a:t>INTERDISCIPLINARIDADE; CRIAR </a:t>
            </a:r>
            <a:r>
              <a:rPr lang="pt-BR" sz="2000" b="1" dirty="0">
                <a:solidFill>
                  <a:schemeClr val="tx1"/>
                </a:solidFill>
              </a:rPr>
              <a:t>UM ESPAÇO </a:t>
            </a:r>
            <a:r>
              <a:rPr lang="pt-BR" sz="2000" b="1" dirty="0" smtClean="0">
                <a:solidFill>
                  <a:schemeClr val="tx1"/>
                </a:solidFill>
              </a:rPr>
              <a:t>INTERGERACIONAL; RECEBER PROFISSIONAIS DE DIFERENTES ÁREAS </a:t>
            </a:r>
            <a:r>
              <a:rPr lang="pt-BR" sz="2000" b="1" dirty="0">
                <a:solidFill>
                  <a:schemeClr val="tx1"/>
                </a:solidFill>
              </a:rPr>
              <a:t>PARA AUMENTAR A INTERPROFISSIONALIDADE</a:t>
            </a:r>
            <a:r>
              <a:rPr lang="pt-BR" sz="2000" b="1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pt-BR" sz="2000" dirty="0"/>
              <a:t/>
            </a:r>
            <a:br>
              <a:rPr lang="pt-BR" sz="2000" dirty="0"/>
            </a:br>
            <a:endParaRPr lang="pt-BR" sz="2000" b="1" dirty="0">
              <a:solidFill>
                <a:srgbClr val="FF0000"/>
              </a:solidFill>
            </a:endParaRP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idx="13"/>
          </p:nvPr>
        </p:nvSpPr>
        <p:spPr>
          <a:xfrm>
            <a:off x="778081" y="719101"/>
            <a:ext cx="5836080" cy="664935"/>
          </a:xfrm>
        </p:spPr>
        <p:txBody>
          <a:bodyPr/>
          <a:lstStyle/>
          <a:p>
            <a:pPr marL="285750" indent="-285750" algn="ctr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t-BR" b="1" cap="all" dirty="0" smtClean="0">
                <a:ea typeface="+mj-ea"/>
                <a:cs typeface="+mj-cs"/>
              </a:rPr>
              <a:t>Objetivos, </a:t>
            </a:r>
            <a:r>
              <a:rPr lang="pt-BR" b="1" cap="all" dirty="0" smtClean="0">
                <a:ea typeface="+mj-ea"/>
                <a:cs typeface="+mj-cs"/>
              </a:rPr>
              <a:t>Fundamentação </a:t>
            </a:r>
            <a:r>
              <a:rPr lang="pt-BR" b="1" cap="all" dirty="0">
                <a:ea typeface="+mj-ea"/>
                <a:cs typeface="+mj-cs"/>
              </a:rPr>
              <a:t>e </a:t>
            </a:r>
            <a:r>
              <a:rPr lang="pt-BR" b="1" cap="all" dirty="0" smtClean="0">
                <a:ea typeface="+mj-ea"/>
                <a:cs typeface="+mj-cs"/>
              </a:rPr>
              <a:t>Metodologia</a:t>
            </a:r>
            <a:endParaRPr lang="pt-BR" b="1" cap="all" dirty="0">
              <a:ea typeface="+mj-ea"/>
              <a:cs typeface="+mj-cs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8C2E478F-E849-4A8C-AF1F-CBCC78A7CBFA}" type="slidenum">
              <a:rPr lang="pt-BR" noProof="0" smtClean="0"/>
              <a:pPr rtl="0"/>
              <a:t>31</a:t>
            </a:fld>
            <a:endParaRPr lang="pt-BR" noProof="0" dirty="0"/>
          </a:p>
        </p:txBody>
      </p:sp>
      <p:sp>
        <p:nvSpPr>
          <p:cNvPr id="8" name="CaixaDeTexto 7"/>
          <p:cNvSpPr txBox="1"/>
          <p:nvPr/>
        </p:nvSpPr>
        <p:spPr>
          <a:xfrm>
            <a:off x="7781016" y="2385245"/>
            <a:ext cx="4248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</a:rPr>
              <a:t>Nas sessões de </a:t>
            </a:r>
            <a:r>
              <a:rPr lang="pt-BR" sz="2000" dirty="0" err="1">
                <a:solidFill>
                  <a:srgbClr val="002060"/>
                </a:solidFill>
              </a:rPr>
              <a:t>mentorias</a:t>
            </a:r>
            <a:r>
              <a:rPr lang="pt-BR" sz="2000" dirty="0">
                <a:solidFill>
                  <a:srgbClr val="002060"/>
                </a:solidFill>
              </a:rPr>
              <a:t>, os participantes </a:t>
            </a:r>
            <a:r>
              <a:rPr lang="pt-BR" sz="2000" dirty="0" smtClean="0">
                <a:solidFill>
                  <a:srgbClr val="002060"/>
                </a:solidFill>
              </a:rPr>
              <a:t>poderão </a:t>
            </a:r>
            <a:r>
              <a:rPr lang="pt-BR" sz="2000" dirty="0" smtClean="0">
                <a:solidFill>
                  <a:srgbClr val="002060"/>
                </a:solidFill>
              </a:rPr>
              <a:t>descobrir suas </a:t>
            </a:r>
            <a:r>
              <a:rPr lang="pt-BR" sz="2000" dirty="0">
                <a:solidFill>
                  <a:srgbClr val="002060"/>
                </a:solidFill>
              </a:rPr>
              <a:t>habilidades de relacionamento (</a:t>
            </a:r>
            <a:r>
              <a:rPr lang="pt-BR" sz="2000" i="1" dirty="0">
                <a:solidFill>
                  <a:srgbClr val="002060"/>
                </a:solidFill>
              </a:rPr>
              <a:t>soft </a:t>
            </a:r>
            <a:r>
              <a:rPr lang="pt-BR" sz="2000" i="1" dirty="0" err="1">
                <a:solidFill>
                  <a:srgbClr val="002060"/>
                </a:solidFill>
              </a:rPr>
              <a:t>skills</a:t>
            </a:r>
            <a:r>
              <a:rPr lang="pt-BR" sz="2000" dirty="0">
                <a:solidFill>
                  <a:srgbClr val="002060"/>
                </a:solidFill>
              </a:rPr>
              <a:t>) e suas habilidades técnicas (</a:t>
            </a:r>
            <a:r>
              <a:rPr lang="pt-BR" sz="2000" i="1" dirty="0">
                <a:solidFill>
                  <a:srgbClr val="002060"/>
                </a:solidFill>
              </a:rPr>
              <a:t>hard </a:t>
            </a:r>
            <a:r>
              <a:rPr lang="pt-BR" sz="2000" i="1" dirty="0" err="1">
                <a:solidFill>
                  <a:srgbClr val="002060"/>
                </a:solidFill>
              </a:rPr>
              <a:t>skills</a:t>
            </a:r>
            <a:r>
              <a:rPr lang="pt-BR" sz="2000" dirty="0">
                <a:solidFill>
                  <a:srgbClr val="002060"/>
                </a:solidFill>
              </a:rPr>
              <a:t>). </a:t>
            </a:r>
          </a:p>
        </p:txBody>
      </p:sp>
      <p:sp>
        <p:nvSpPr>
          <p:cNvPr id="9" name="Espaço Reservado para Texto 4"/>
          <p:cNvSpPr txBox="1">
            <a:spLocks/>
          </p:cNvSpPr>
          <p:nvPr/>
        </p:nvSpPr>
        <p:spPr>
          <a:xfrm>
            <a:off x="7426203" y="1849642"/>
            <a:ext cx="4958100" cy="1016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600">
                <a:solidFill>
                  <a:srgbClr val="2F334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ctr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t-BR" b="1" cap="all" dirty="0" err="1" smtClean="0">
                <a:ea typeface="+mj-ea"/>
                <a:cs typeface="+mj-cs"/>
              </a:rPr>
              <a:t>mentorias</a:t>
            </a:r>
            <a:endParaRPr lang="pt-BR" b="1" cap="all" dirty="0">
              <a:ea typeface="+mj-ea"/>
              <a:cs typeface="+mj-cs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238" y="233901"/>
            <a:ext cx="3288030" cy="92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8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7A86EC83-B75E-3240-9435-35BB01F0B1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Espaço Reservado para Imagem 27" descr="Mulher passando por uma porta">
            <a:extLst>
              <a:ext uri="{FF2B5EF4-FFF2-40B4-BE49-F238E27FC236}">
                <a16:creationId xmlns:a16="http://schemas.microsoft.com/office/drawing/2014/main" xmlns="" id="{EA0AC436-00C1-4373-B64C-472325C1C8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559" y="0"/>
            <a:ext cx="10621108" cy="6147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ítulo 2">
            <a:extLst>
              <a:ext uri="{FF2B5EF4-FFF2-40B4-BE49-F238E27FC236}">
                <a16:creationId xmlns:a16="http://schemas.microsoft.com/office/drawing/2014/main" xmlns="" id="{519632D6-6138-49F3-980A-E12593503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5357860" cy="1008000"/>
          </a:xfrm>
        </p:spPr>
        <p:txBody>
          <a:bodyPr rtlCol="0">
            <a:normAutofit/>
          </a:bodyPr>
          <a:lstStyle/>
          <a:p>
            <a:r>
              <a:rPr lang="pt-BR" altLang="pt-BR" sz="2800" dirty="0" smtClean="0">
                <a:solidFill>
                  <a:srgbClr val="29235C"/>
                </a:solidFill>
                <a:latin typeface="Futura"/>
                <a:cs typeface="Nirmala UI" panose="020B0502040204020203" pitchFamily="34" charset="0"/>
              </a:rPr>
              <a:t>Objetivo e Público </a:t>
            </a:r>
            <a:r>
              <a:rPr lang="pt-BR" altLang="pt-BR" sz="2800" dirty="0">
                <a:solidFill>
                  <a:srgbClr val="29235C"/>
                </a:solidFill>
                <a:latin typeface="Futura"/>
                <a:cs typeface="Nirmala UI" panose="020B0502040204020203" pitchFamily="34" charset="0"/>
              </a:rPr>
              <a:t>Alvo</a:t>
            </a:r>
            <a:endParaRPr lang="pt-BR" sz="2800" b="1" dirty="0">
              <a:solidFill>
                <a:srgbClr val="29235C"/>
              </a:solidFill>
              <a:latin typeface="Futura"/>
            </a:endParaRPr>
          </a:p>
        </p:txBody>
      </p:sp>
      <p:sp>
        <p:nvSpPr>
          <p:cNvPr id="11" name="objeto 7" descr="Retângulo bege">
            <a:extLst>
              <a:ext uri="{FF2B5EF4-FFF2-40B4-BE49-F238E27FC236}">
                <a16:creationId xmlns:a16="http://schemas.microsoft.com/office/drawing/2014/main" xmlns="" id="{F0B81A85-AD2E-4C85-9BA3-C6278585F52B}"/>
              </a:ext>
            </a:extLst>
          </p:cNvPr>
          <p:cNvSpPr/>
          <p:nvPr/>
        </p:nvSpPr>
        <p:spPr bwMode="white">
          <a:xfrm>
            <a:off x="298660" y="881003"/>
            <a:ext cx="5364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rgbClr val="D40207"/>
            </a:solidFill>
          </a:ln>
        </p:spPr>
        <p:txBody>
          <a:bodyPr wrap="square" lIns="0" tIns="0" rIns="0" bIns="0" rtlCol="0"/>
          <a:lstStyle/>
          <a:p>
            <a:pPr rtl="0"/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8D8833E7-5C2E-4AAE-9DA9-5AFBEEEB05F5}"/>
              </a:ext>
            </a:extLst>
          </p:cNvPr>
          <p:cNvSpPr txBox="1"/>
          <p:nvPr/>
        </p:nvSpPr>
        <p:spPr>
          <a:xfrm>
            <a:off x="298660" y="1008000"/>
            <a:ext cx="426100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29235C"/>
                </a:solidFill>
                <a:latin typeface="Opens Sans"/>
              </a:rPr>
              <a:t>O evento </a:t>
            </a:r>
            <a:r>
              <a:rPr lang="pt-BR" sz="2400" dirty="0" smtClean="0">
                <a:solidFill>
                  <a:srgbClr val="29235C"/>
                </a:solidFill>
                <a:latin typeface="Opens Sans"/>
              </a:rPr>
              <a:t>está sendo  </a:t>
            </a:r>
            <a:r>
              <a:rPr lang="pt-BR" sz="2400" dirty="0">
                <a:solidFill>
                  <a:srgbClr val="29235C"/>
                </a:solidFill>
                <a:latin typeface="Opens Sans"/>
              </a:rPr>
              <a:t>estruturado com o objetivo de oferecer mais de </a:t>
            </a:r>
            <a:r>
              <a:rPr lang="pt-BR" sz="2400" dirty="0" smtClean="0">
                <a:solidFill>
                  <a:srgbClr val="29235C"/>
                </a:solidFill>
                <a:latin typeface="Opens Sans"/>
              </a:rPr>
              <a:t>5 </a:t>
            </a:r>
            <a:r>
              <a:rPr lang="pt-BR" sz="2400" dirty="0">
                <a:solidFill>
                  <a:srgbClr val="29235C"/>
                </a:solidFill>
                <a:latin typeface="Opens Sans"/>
              </a:rPr>
              <a:t>mil vagas de estágio, trainee e emprego para o </a:t>
            </a:r>
            <a:r>
              <a:rPr lang="pt-BR" sz="2400" b="1" dirty="0">
                <a:solidFill>
                  <a:srgbClr val="FF0000"/>
                </a:solidFill>
                <a:latin typeface="Opens Sans"/>
              </a:rPr>
              <a:t>público interno e externo da UFRJ. </a:t>
            </a:r>
            <a:r>
              <a:rPr lang="pt-BR" sz="2400" b="1" dirty="0" smtClean="0">
                <a:solidFill>
                  <a:srgbClr val="FF0000"/>
                </a:solidFill>
                <a:latin typeface="Opens Sans"/>
              </a:rPr>
              <a:t/>
            </a:r>
            <a:br>
              <a:rPr lang="pt-BR" sz="2400" b="1" dirty="0" smtClean="0">
                <a:solidFill>
                  <a:srgbClr val="FF0000"/>
                </a:solidFill>
                <a:latin typeface="Opens Sans"/>
              </a:rPr>
            </a:br>
            <a:r>
              <a:rPr lang="pt-BR" sz="2400" dirty="0" smtClean="0">
                <a:solidFill>
                  <a:srgbClr val="29235C"/>
                </a:solidFill>
                <a:latin typeface="Opens Sans"/>
              </a:rPr>
              <a:t/>
            </a:r>
            <a:br>
              <a:rPr lang="pt-BR" sz="2400" dirty="0" smtClean="0">
                <a:solidFill>
                  <a:srgbClr val="29235C"/>
                </a:solidFill>
                <a:latin typeface="Opens Sans"/>
              </a:rPr>
            </a:br>
            <a:endParaRPr lang="pt-BR" sz="2400" dirty="0">
              <a:solidFill>
                <a:srgbClr val="29235C"/>
              </a:solidFill>
              <a:latin typeface="Opens Sans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805334" y="3288329"/>
            <a:ext cx="36444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solidFill>
                  <a:srgbClr val="29235C"/>
                </a:solidFill>
                <a:latin typeface="Opens Sans"/>
              </a:rPr>
              <a:t>O evento </a:t>
            </a:r>
            <a:r>
              <a:rPr lang="pt-BR" sz="2000" b="1" dirty="0" smtClean="0">
                <a:solidFill>
                  <a:srgbClr val="FF0000"/>
                </a:solidFill>
                <a:latin typeface="Opens Sans"/>
              </a:rPr>
              <a:t>promoverá o </a:t>
            </a:r>
            <a:r>
              <a:rPr lang="pt-BR" sz="2000" b="1" dirty="0">
                <a:solidFill>
                  <a:srgbClr val="FF0000"/>
                </a:solidFill>
                <a:latin typeface="Opens Sans"/>
              </a:rPr>
              <a:t>diálogo e a troca de saberes </a:t>
            </a:r>
            <a:r>
              <a:rPr lang="pt-BR" sz="2000" dirty="0">
                <a:solidFill>
                  <a:srgbClr val="29235C"/>
                </a:solidFill>
                <a:latin typeface="Opens Sans"/>
              </a:rPr>
              <a:t>entre os participantes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427181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to 7" descr="Retângulo bege">
            <a:extLst>
              <a:ext uri="{FF2B5EF4-FFF2-40B4-BE49-F238E27FC236}">
                <a16:creationId xmlns:a16="http://schemas.microsoft.com/office/drawing/2014/main" xmlns="" id="{F0B81A85-AD2E-4C85-9BA3-C6278585F52B}"/>
              </a:ext>
            </a:extLst>
          </p:cNvPr>
          <p:cNvSpPr/>
          <p:nvPr/>
        </p:nvSpPr>
        <p:spPr bwMode="white">
          <a:xfrm>
            <a:off x="304800" y="1860718"/>
            <a:ext cx="5364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rgbClr val="D40207"/>
            </a:solidFill>
          </a:ln>
        </p:spPr>
        <p:txBody>
          <a:bodyPr wrap="square" lIns="0" tIns="0" rIns="0" bIns="0" rtlCol="0"/>
          <a:lstStyle/>
          <a:p>
            <a:pPr rtl="0"/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7A86EC83-B75E-3240-9435-35BB01F0B1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643"/>
            <a:ext cx="12192000" cy="6858000"/>
          </a:xfrm>
          <a:prstGeom prst="rect">
            <a:avLst/>
          </a:prstGeom>
        </p:spPr>
      </p:pic>
      <p:sp>
        <p:nvSpPr>
          <p:cNvPr id="10" name="Título 2">
            <a:extLst>
              <a:ext uri="{FF2B5EF4-FFF2-40B4-BE49-F238E27FC236}">
                <a16:creationId xmlns:a16="http://schemas.microsoft.com/office/drawing/2014/main" xmlns="" id="{519632D6-6138-49F3-980A-E12593503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4525"/>
            <a:ext cx="4686300" cy="1008000"/>
          </a:xfrm>
        </p:spPr>
        <p:txBody>
          <a:bodyPr rtlCol="0">
            <a:normAutofit/>
          </a:bodyPr>
          <a:lstStyle/>
          <a:p>
            <a:r>
              <a:rPr lang="pt-BR" sz="2800" dirty="0">
                <a:solidFill>
                  <a:srgbClr val="29235C"/>
                </a:solidFill>
                <a:latin typeface="Opens Sans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t-BR" sz="2800" dirty="0" smtClean="0">
                <a:solidFill>
                  <a:srgbClr val="29235C"/>
                </a:solidFill>
                <a:latin typeface="Opens Sans"/>
                <a:ea typeface="Times New Roman" panose="02020603050405020304" pitchFamily="18" charset="0"/>
                <a:cs typeface="Times New Roman" panose="02020603050405020304" pitchFamily="18" charset="0"/>
              </a:rPr>
              <a:t>nterdisciplinaridade </a:t>
            </a:r>
            <a:r>
              <a:rPr lang="pt-BR" sz="2800" dirty="0">
                <a:solidFill>
                  <a:srgbClr val="29235C"/>
                </a:solidFill>
                <a:latin typeface="Opens Sans"/>
                <a:ea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pt-BR" sz="2800" dirty="0" err="1" smtClean="0">
                <a:solidFill>
                  <a:srgbClr val="29235C"/>
                </a:solidFill>
                <a:latin typeface="Opens Sans"/>
                <a:ea typeface="Times New Roman" panose="02020603050405020304" pitchFamily="18" charset="0"/>
                <a:cs typeface="Times New Roman" panose="02020603050405020304" pitchFamily="18" charset="0"/>
              </a:rPr>
              <a:t>Interprofissionalidade</a:t>
            </a:r>
            <a:endParaRPr lang="pt-BR" sz="2800" b="1" dirty="0">
              <a:solidFill>
                <a:srgbClr val="29235C"/>
              </a:solidFill>
              <a:latin typeface="Futura"/>
            </a:endParaRPr>
          </a:p>
        </p:txBody>
      </p:sp>
      <p:pic>
        <p:nvPicPr>
          <p:cNvPr id="7" name="Espaço Reservado para Imagem 10" descr="Pessoas sentadas ao redor de uma mesa&#10;&#10;Descrição gerada automaticamente">
            <a:extLst>
              <a:ext uri="{FF2B5EF4-FFF2-40B4-BE49-F238E27FC236}">
                <a16:creationId xmlns:a16="http://schemas.microsoft.com/office/drawing/2014/main" xmlns="" id="{B0DCC13B-9059-4D99-8F01-2005D50E4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46"/>
          <a:stretch/>
        </p:blipFill>
        <p:spPr>
          <a:xfrm>
            <a:off x="4459458" y="-58056"/>
            <a:ext cx="7732542" cy="6209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objeto 7" descr="Retângulo bege">
            <a:extLst>
              <a:ext uri="{FF2B5EF4-FFF2-40B4-BE49-F238E27FC236}">
                <a16:creationId xmlns:a16="http://schemas.microsoft.com/office/drawing/2014/main" xmlns="" id="{79D2DD9F-21B1-4765-A1B3-94CC2E0302F7}"/>
              </a:ext>
            </a:extLst>
          </p:cNvPr>
          <p:cNvSpPr/>
          <p:nvPr/>
        </p:nvSpPr>
        <p:spPr bwMode="white">
          <a:xfrm>
            <a:off x="198120" y="1233551"/>
            <a:ext cx="4261337" cy="45719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rgbClr val="D40207"/>
            </a:solidFill>
          </a:ln>
        </p:spPr>
        <p:txBody>
          <a:bodyPr wrap="square" lIns="0" tIns="0" rIns="0" bIns="0" rtlCol="0"/>
          <a:lstStyle/>
          <a:p>
            <a:pPr rtl="0"/>
            <a:endParaRPr lang="pt-BR" dirty="0"/>
          </a:p>
        </p:txBody>
      </p:sp>
      <p:sp>
        <p:nvSpPr>
          <p:cNvPr id="2" name="Retângulo 1"/>
          <p:cNvSpPr/>
          <p:nvPr/>
        </p:nvSpPr>
        <p:spPr>
          <a:xfrm>
            <a:off x="77337" y="1355470"/>
            <a:ext cx="4494663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dirty="0">
                <a:solidFill>
                  <a:srgbClr val="29235C"/>
                </a:solidFill>
                <a:latin typeface="Opens Sans"/>
                <a:ea typeface="Times New Roman" panose="02020603050405020304" pitchFamily="18" charset="0"/>
                <a:cs typeface="Times New Roman" panose="02020603050405020304" pitchFamily="18" charset="0"/>
              </a:rPr>
              <a:t>O público interno e o público externo </a:t>
            </a:r>
            <a:r>
              <a:rPr lang="pt-BR" sz="2200" dirty="0" smtClean="0">
                <a:solidFill>
                  <a:srgbClr val="29235C"/>
                </a:solidFill>
                <a:latin typeface="Opens Sans"/>
                <a:ea typeface="Times New Roman" panose="02020603050405020304" pitchFamily="18" charset="0"/>
                <a:cs typeface="Times New Roman" panose="02020603050405020304" pitchFamily="18" charset="0"/>
              </a:rPr>
              <a:t>vão poder </a:t>
            </a:r>
            <a:r>
              <a:rPr lang="pt-BR" sz="2200" dirty="0">
                <a:solidFill>
                  <a:srgbClr val="29235C"/>
                </a:solidFill>
                <a:latin typeface="Opens Sans"/>
                <a:ea typeface="Times New Roman" panose="02020603050405020304" pitchFamily="18" charset="0"/>
                <a:cs typeface="Times New Roman" panose="02020603050405020304" pitchFamily="18" charset="0"/>
              </a:rPr>
              <a:t>conhecer </a:t>
            </a:r>
            <a:r>
              <a:rPr lang="pt-BR" sz="2200" dirty="0" smtClean="0">
                <a:solidFill>
                  <a:srgbClr val="29235C"/>
                </a:solidFill>
                <a:latin typeface="Opens Sans"/>
                <a:ea typeface="Times New Roman" panose="02020603050405020304" pitchFamily="18" charset="0"/>
                <a:cs typeface="Times New Roman" panose="02020603050405020304" pitchFamily="18" charset="0"/>
              </a:rPr>
              <a:t>os projetos empreendedores das  iniciativas estudantis (equipes de competição, grupos, laboratórios) e de professores. </a:t>
            </a:r>
          </a:p>
          <a:p>
            <a:r>
              <a:rPr lang="pt-BR" sz="2200" b="1" dirty="0" smtClean="0">
                <a:solidFill>
                  <a:srgbClr val="FF0000"/>
                </a:solidFill>
                <a:latin typeface="Opens Sans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pt-BR" sz="2200" b="1" dirty="0">
                <a:solidFill>
                  <a:srgbClr val="FF0000"/>
                </a:solidFill>
                <a:latin typeface="Opens Sans"/>
                <a:ea typeface="Times New Roman" panose="02020603050405020304" pitchFamily="18" charset="0"/>
                <a:cs typeface="Times New Roman" panose="02020603050405020304" pitchFamily="18" charset="0"/>
              </a:rPr>
              <a:t>relação entre distintas gerações (</a:t>
            </a:r>
            <a:r>
              <a:rPr lang="pt-BR" sz="2200" b="1" dirty="0" err="1">
                <a:solidFill>
                  <a:srgbClr val="FF0000"/>
                </a:solidFill>
                <a:latin typeface="Opens Sans"/>
                <a:ea typeface="Times New Roman" panose="02020603050405020304" pitchFamily="18" charset="0"/>
                <a:cs typeface="Times New Roman" panose="02020603050405020304" pitchFamily="18" charset="0"/>
              </a:rPr>
              <a:t>intergeracionalidade</a:t>
            </a:r>
            <a:r>
              <a:rPr lang="pt-BR" sz="2200" b="1" dirty="0" smtClean="0">
                <a:solidFill>
                  <a:srgbClr val="FF0000"/>
                </a:solidFill>
                <a:latin typeface="Opens Sans"/>
                <a:ea typeface="Times New Roman" panose="02020603050405020304" pitchFamily="18" charset="0"/>
                <a:cs typeface="Times New Roman" panose="02020603050405020304" pitchFamily="18" charset="0"/>
              </a:rPr>
              <a:t>), interdisciplinaridade e a </a:t>
            </a:r>
            <a:r>
              <a:rPr lang="pt-BR" sz="2200" b="1" dirty="0" err="1">
                <a:solidFill>
                  <a:srgbClr val="FF0000"/>
                </a:solidFill>
                <a:latin typeface="Opens Sans"/>
                <a:ea typeface="Times New Roman" panose="02020603050405020304" pitchFamily="18" charset="0"/>
                <a:cs typeface="Times New Roman" panose="02020603050405020304" pitchFamily="18" charset="0"/>
              </a:rPr>
              <a:t>interprofissionalidade</a:t>
            </a:r>
            <a:r>
              <a:rPr lang="pt-BR" sz="2200" b="1" dirty="0">
                <a:solidFill>
                  <a:srgbClr val="FF0000"/>
                </a:solidFill>
                <a:latin typeface="Opens Sans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200" b="1" dirty="0" smtClean="0">
                <a:solidFill>
                  <a:srgbClr val="FF0000"/>
                </a:solidFill>
                <a:latin typeface="Opens Sans"/>
                <a:ea typeface="Times New Roman" panose="02020603050405020304" pitchFamily="18" charset="0"/>
                <a:cs typeface="Times New Roman" panose="02020603050405020304" pitchFamily="18" charset="0"/>
              </a:rPr>
              <a:t>poderá ser vista </a:t>
            </a:r>
            <a:r>
              <a:rPr lang="pt-BR" sz="2200" b="1" dirty="0">
                <a:solidFill>
                  <a:srgbClr val="FF0000"/>
                </a:solidFill>
                <a:latin typeface="Opens Sans"/>
                <a:ea typeface="Times New Roman" panose="02020603050405020304" pitchFamily="18" charset="0"/>
                <a:cs typeface="Times New Roman" panose="02020603050405020304" pitchFamily="18" charset="0"/>
              </a:rPr>
              <a:t>nas diversas atividades do evento.</a:t>
            </a:r>
            <a:r>
              <a:rPr lang="pt-BR" sz="2400" dirty="0"/>
              <a:t> </a:t>
            </a:r>
            <a:endParaRPr lang="pt-BR" sz="2200" b="1" dirty="0">
              <a:solidFill>
                <a:srgbClr val="FF0000"/>
              </a:solidFill>
              <a:latin typeface="Opens San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43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="" xmlns:a16="http://schemas.microsoft.com/office/drawing/2014/main" id="{D5445F47-6D74-450C-BC16-998D2021A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179" y="265305"/>
            <a:ext cx="5807242" cy="2147852"/>
          </a:xfrm>
        </p:spPr>
        <p:txBody>
          <a:bodyPr rtlCol="0"/>
          <a:lstStyle/>
          <a:p>
            <a:pPr rtl="0"/>
            <a:r>
              <a:rPr lang="pt-BR" dirty="0" smtClean="0"/>
              <a:t>RESULTADOS ALCANÇADOS</a:t>
            </a:r>
            <a:endParaRPr lang="pt-BR" dirty="0"/>
          </a:p>
        </p:txBody>
      </p:sp>
      <p:sp>
        <p:nvSpPr>
          <p:cNvPr id="11" name="Retângulo: Canto Único Recortado 10" descr="Caixa de ênfase de rodapé">
            <a:extLst>
              <a:ext uri="{FF2B5EF4-FFF2-40B4-BE49-F238E27FC236}">
                <a16:creationId xmlns="" xmlns:a16="http://schemas.microsoft.com/office/drawing/2014/main" id="{851F9C8F-B284-4FE9-A76C-49BE3BEE3853}"/>
              </a:ext>
            </a:extLst>
          </p:cNvPr>
          <p:cNvSpPr/>
          <p:nvPr/>
        </p:nvSpPr>
        <p:spPr>
          <a:xfrm flipH="1">
            <a:off x="11549269" y="6356350"/>
            <a:ext cx="642731" cy="501650"/>
          </a:xfrm>
          <a:prstGeom prst="snip1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2" name="Espaço Reservado para o Número do Slide 5">
            <a:extLst>
              <a:ext uri="{FF2B5EF4-FFF2-40B4-BE49-F238E27FC236}">
                <a16:creationId xmlns="" xmlns:a16="http://schemas.microsoft.com/office/drawing/2014/main" id="{75EF0122-21C6-4139-B8D0-688B2553C48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549268" y="6413649"/>
            <a:ext cx="642731" cy="4078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8C2E478F-E849-4A8C-AF1F-CBCC78A7CBFA}" type="slidenum">
              <a:rPr lang="pt-BR" smtClean="0"/>
              <a:pPr rtl="0"/>
              <a:t>34</a:t>
            </a:fld>
            <a:endParaRPr lang="pt-BR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42" y="1600736"/>
            <a:ext cx="7647236" cy="2381116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78" y="626087"/>
            <a:ext cx="3288030" cy="92521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808" y="4105204"/>
            <a:ext cx="5617192" cy="275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31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 descr="Paisagem de uma cidade" title="Paisagem de uma cidade">
            <a:extLst>
              <a:ext uri="{FF2B5EF4-FFF2-40B4-BE49-F238E27FC236}">
                <a16:creationId xmlns="" xmlns:a16="http://schemas.microsoft.com/office/drawing/2014/main" id="{361EFFB7-8B3E-491D-89F4-6C4D1296501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Retângulo 10">
            <a:extLst>
              <a:ext uri="{FF2B5EF4-FFF2-40B4-BE49-F238E27FC236}">
                <a16:creationId xmlns="" xmlns:a16="http://schemas.microsoft.com/office/drawing/2014/main" id="{32B205EF-4045-42E3-8101-270CAA2CF42C}"/>
              </a:ext>
            </a:extLst>
          </p:cNvPr>
          <p:cNvSpPr/>
          <p:nvPr/>
        </p:nvSpPr>
        <p:spPr>
          <a:xfrm>
            <a:off x="-71016" y="0"/>
            <a:ext cx="12263015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BR" dirty="0" smtClean="0"/>
              <a:t>2</a:t>
            </a:r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endParaRPr lang="pt-BR" dirty="0" smtClean="0"/>
          </a:p>
          <a:p>
            <a:pPr algn="ctr" rtl="0"/>
            <a:r>
              <a:rPr lang="pt-BR" dirty="0" smtClean="0"/>
              <a:t>+</a:t>
            </a:r>
          </a:p>
          <a:p>
            <a:pPr algn="ctr" rtl="0"/>
            <a:endParaRPr lang="pt-BR" dirty="0"/>
          </a:p>
        </p:txBody>
      </p:sp>
      <p:grpSp>
        <p:nvGrpSpPr>
          <p:cNvPr id="12" name="Grupo 11" descr="Quadrados de ênfase: forma aberta preta escura, bloco verde sombreado e bloco branco com espaço reservado para texto.">
            <a:extLst>
              <a:ext uri="{FF2B5EF4-FFF2-40B4-BE49-F238E27FC236}">
                <a16:creationId xmlns="" xmlns:a16="http://schemas.microsoft.com/office/drawing/2014/main" id="{1101DF86-6B00-49D3-9EFB-456055F79899}"/>
              </a:ext>
            </a:extLst>
          </p:cNvPr>
          <p:cNvGrpSpPr/>
          <p:nvPr/>
        </p:nvGrpSpPr>
        <p:grpSpPr>
          <a:xfrm flipH="1" flipV="1">
            <a:off x="217737" y="411978"/>
            <a:ext cx="5355596" cy="5944372"/>
            <a:chOff x="1204582" y="395293"/>
            <a:chExt cx="5355596" cy="5944372"/>
          </a:xfrm>
        </p:grpSpPr>
        <p:sp>
          <p:nvSpPr>
            <p:cNvPr id="15" name="Retângulo 14">
              <a:extLst>
                <a:ext uri="{FF2B5EF4-FFF2-40B4-BE49-F238E27FC236}">
                  <a16:creationId xmlns="" xmlns:a16="http://schemas.microsoft.com/office/drawing/2014/main" id="{551A06BE-4DC9-42C3-9272-4EF3E833D5F5}"/>
                </a:ext>
              </a:extLst>
            </p:cNvPr>
            <p:cNvSpPr/>
            <p:nvPr/>
          </p:nvSpPr>
          <p:spPr>
            <a:xfrm>
              <a:off x="2208267" y="1566392"/>
              <a:ext cx="4351911" cy="4773273"/>
            </a:xfrm>
            <a:prstGeom prst="rect">
              <a:avLst/>
            </a:prstGeom>
            <a:gradFill>
              <a:gsLst>
                <a:gs pos="0">
                  <a:srgbClr val="002060"/>
                </a:gs>
                <a:gs pos="100000">
                  <a:srgbClr val="002060"/>
                </a:gs>
                <a:gs pos="50000">
                  <a:srgbClr val="0070C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pt-BR" dirty="0"/>
                <a:t>2</a:t>
              </a:r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r>
                <a:rPr lang="pt-BR" dirty="0"/>
                <a:t>+</a:t>
              </a:r>
            </a:p>
            <a:p>
              <a:pPr algn="ctr" rtl="0"/>
              <a:endParaRPr lang="pt-BR" dirty="0"/>
            </a:p>
          </p:txBody>
        </p:sp>
        <p:pic>
          <p:nvPicPr>
            <p:cNvPr id="18" name="Elemento gráfico 17" descr="Quadrado aberto">
              <a:extLst>
                <a:ext uri="{FF2B5EF4-FFF2-40B4-BE49-F238E27FC236}">
                  <a16:creationId xmlns="" xmlns:a16="http://schemas.microsoft.com/office/drawing/2014/main" id="{42A4A83C-0C6B-4A7C-B582-33988B027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95037" y="1094938"/>
              <a:ext cx="4572000" cy="4572000"/>
            </a:xfrm>
            <a:prstGeom prst="rect">
              <a:avLst/>
            </a:prstGeom>
          </p:spPr>
        </p:pic>
        <p:sp>
          <p:nvSpPr>
            <p:cNvPr id="16" name="Retângulo 15">
              <a:extLst>
                <a:ext uri="{FF2B5EF4-FFF2-40B4-BE49-F238E27FC236}">
                  <a16:creationId xmlns="" xmlns:a16="http://schemas.microsoft.com/office/drawing/2014/main" id="{6568F216-4DE5-421A-A222-041B654BB87E}"/>
                </a:ext>
              </a:extLst>
            </p:cNvPr>
            <p:cNvSpPr/>
            <p:nvPr/>
          </p:nvSpPr>
          <p:spPr>
            <a:xfrm>
              <a:off x="1204582" y="395293"/>
              <a:ext cx="4351911" cy="47732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pt-BR" dirty="0"/>
                <a:t>2</a:t>
              </a:r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r>
                <a:rPr lang="pt-BR" dirty="0"/>
                <a:t>+</a:t>
              </a:r>
            </a:p>
            <a:p>
              <a:pPr algn="ctr" rtl="0"/>
              <a:endParaRPr lang="pt-BR" dirty="0"/>
            </a:p>
          </p:txBody>
        </p:sp>
      </p:grpSp>
      <p:sp>
        <p:nvSpPr>
          <p:cNvPr id="4" name="Título 3">
            <a:extLst>
              <a:ext uri="{FF2B5EF4-FFF2-40B4-BE49-F238E27FC236}">
                <a16:creationId xmlns="" xmlns:a16="http://schemas.microsoft.com/office/drawing/2014/main" id="{9C2EEB1E-E5B2-44FA-8D26-4D510438D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7238" y="1757432"/>
            <a:ext cx="3856966" cy="4100546"/>
          </a:xfrm>
        </p:spPr>
        <p:txBody>
          <a:bodyPr rtlCol="0">
            <a:noAutofit/>
          </a:bodyPr>
          <a:lstStyle/>
          <a:p>
            <a:pPr rtl="0"/>
            <a:r>
              <a:rPr lang="pt-BR" sz="2400" dirty="0" smtClean="0">
                <a:solidFill>
                  <a:schemeClr val="tx1"/>
                </a:solidFill>
              </a:rPr>
              <a:t>BASE PARA PLANEJAMENTO DOS  AMBIENTES DA 3ªFEIRA VIRTURAL DE CARREIRAS E OPORTUNIDADES DA POLITÉCNICA - UFRJ</a:t>
            </a:r>
            <a:endParaRPr lang="pt-BR" sz="2400" dirty="0">
              <a:solidFill>
                <a:schemeClr val="tx1"/>
              </a:solidFill>
            </a:endParaRPr>
          </a:p>
        </p:txBody>
      </p:sp>
      <p:sp>
        <p:nvSpPr>
          <p:cNvPr id="14" name="Retângulo: Canto Único Recortado 13" descr="Bloco de ênfase de rodapé">
            <a:extLst>
              <a:ext uri="{FF2B5EF4-FFF2-40B4-BE49-F238E27FC236}">
                <a16:creationId xmlns="" xmlns:a16="http://schemas.microsoft.com/office/drawing/2014/main" id="{443EBCED-982A-454F-BC58-43B643EFA10D}"/>
              </a:ext>
            </a:extLst>
          </p:cNvPr>
          <p:cNvSpPr/>
          <p:nvPr/>
        </p:nvSpPr>
        <p:spPr>
          <a:xfrm flipH="1">
            <a:off x="11549269" y="6356350"/>
            <a:ext cx="642731" cy="501650"/>
          </a:xfrm>
          <a:prstGeom prst="snip1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7" name="Espaço Reservado para o Número do Slide 5">
            <a:extLst>
              <a:ext uri="{FF2B5EF4-FFF2-40B4-BE49-F238E27FC236}">
                <a16:creationId xmlns="" xmlns:a16="http://schemas.microsoft.com/office/drawing/2014/main" id="{571FE10C-81AC-4781-843B-B9994368CB9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549268" y="6413649"/>
            <a:ext cx="642731" cy="4078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8C2E478F-E849-4A8C-AF1F-CBCC78A7CBFA}" type="slidenum">
              <a:rPr lang="pt-BR" smtClean="0"/>
              <a:pPr rtl="0"/>
              <a:t>35</a:t>
            </a:fld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6440426" y="5382769"/>
            <a:ext cx="4884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https://www.youtube.com/watch?v=qcxnoaEPrn8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7"/>
          <a:srcRect t="13315" r="47016" b="19986"/>
          <a:stretch/>
        </p:blipFill>
        <p:spPr>
          <a:xfrm>
            <a:off x="5886141" y="758323"/>
            <a:ext cx="6015028" cy="4257211"/>
          </a:xfrm>
          <a:prstGeom prst="rect">
            <a:avLst/>
          </a:prstGeom>
        </p:spPr>
      </p:pic>
      <p:sp>
        <p:nvSpPr>
          <p:cNvPr id="7" name="Seta para cima 6"/>
          <p:cNvSpPr/>
          <p:nvPr/>
        </p:nvSpPr>
        <p:spPr>
          <a:xfrm>
            <a:off x="8541470" y="5839947"/>
            <a:ext cx="820893" cy="697331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674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="" xmlns:a16="http://schemas.microsoft.com/office/drawing/2014/main" id="{4273BD65-CFF3-40DD-939C-97A942BD80EE}"/>
              </a:ext>
            </a:extLst>
          </p:cNvPr>
          <p:cNvSpPr/>
          <p:nvPr/>
        </p:nvSpPr>
        <p:spPr>
          <a:xfrm>
            <a:off x="1186286" y="-5915403"/>
            <a:ext cx="12263014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BR" dirty="0"/>
              <a:t>2</a:t>
            </a:r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</p:txBody>
      </p:sp>
      <p:sp>
        <p:nvSpPr>
          <p:cNvPr id="29" name="Retângulo: Canto Único Recortado 28" descr="Quadrado de ênfase de rodapé">
            <a:extLst>
              <a:ext uri="{FF2B5EF4-FFF2-40B4-BE49-F238E27FC236}">
                <a16:creationId xmlns="" xmlns:a16="http://schemas.microsoft.com/office/drawing/2014/main" id="{E01195D9-1845-4282-BE5B-F6B840BE40E1}"/>
              </a:ext>
            </a:extLst>
          </p:cNvPr>
          <p:cNvSpPr/>
          <p:nvPr/>
        </p:nvSpPr>
        <p:spPr>
          <a:xfrm flipH="1">
            <a:off x="11549269" y="6356350"/>
            <a:ext cx="642731" cy="501650"/>
          </a:xfrm>
          <a:prstGeom prst="snip1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30" name="Espaço Reservado para o Número do Slide 5">
            <a:extLst>
              <a:ext uri="{FF2B5EF4-FFF2-40B4-BE49-F238E27FC236}">
                <a16:creationId xmlns="" xmlns:a16="http://schemas.microsoft.com/office/drawing/2014/main" id="{056A6478-CD2B-4077-910A-3D006C82EB9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49268" y="6413649"/>
            <a:ext cx="642731" cy="4078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8C2E478F-E849-4A8C-AF1F-CBCC78A7CBFA}" type="slidenum">
              <a:rPr lang="pt-BR" smtClean="0"/>
              <a:pPr rtl="0"/>
              <a:t>36</a:t>
            </a:fld>
            <a:endParaRPr lang="pt-BR" dirty="0"/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0" name="Subtítulo 9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endParaRPr lang="pt-BR"/>
          </a:p>
        </p:txBody>
      </p:sp>
      <p:pic>
        <p:nvPicPr>
          <p:cNvPr id="17" name="Espaço Reservado para Imagem 2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9" r="12299"/>
          <a:stretch>
            <a:fillRect/>
          </a:stretch>
        </p:blipFill>
        <p:spPr/>
      </p:pic>
      <p:grpSp>
        <p:nvGrpSpPr>
          <p:cNvPr id="8" name="Grupo 7"/>
          <p:cNvGrpSpPr/>
          <p:nvPr/>
        </p:nvGrpSpPr>
        <p:grpSpPr>
          <a:xfrm>
            <a:off x="8650935" y="5083361"/>
            <a:ext cx="3886448" cy="2016624"/>
            <a:chOff x="1847734" y="9086590"/>
            <a:chExt cx="3886448" cy="2016624"/>
          </a:xfrm>
        </p:grpSpPr>
        <p:sp>
          <p:nvSpPr>
            <p:cNvPr id="42" name="Retângulo 41">
              <a:extLst>
                <a:ext uri="{FF2B5EF4-FFF2-40B4-BE49-F238E27FC236}">
                  <a16:creationId xmlns="" xmlns:a16="http://schemas.microsoft.com/office/drawing/2014/main" id="{B601E3FC-2016-4085-9A4B-A172702EAAE1}"/>
                </a:ext>
              </a:extLst>
            </p:cNvPr>
            <p:cNvSpPr/>
            <p:nvPr userDrawn="1"/>
          </p:nvSpPr>
          <p:spPr>
            <a:xfrm flipH="1">
              <a:off x="2101884" y="9420562"/>
              <a:ext cx="3246179" cy="1682652"/>
            </a:xfrm>
            <a:prstGeom prst="rect">
              <a:avLst/>
            </a:prstGeom>
            <a:gradFill>
              <a:gsLst>
                <a:gs pos="0">
                  <a:srgbClr val="002060"/>
                </a:gs>
                <a:gs pos="100000">
                  <a:srgbClr val="002060"/>
                </a:gs>
                <a:gs pos="50000">
                  <a:srgbClr val="0070C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r>
                <a:rPr lang="pt-BR" dirty="0"/>
                <a:t>+</a:t>
              </a:r>
            </a:p>
            <a:p>
              <a:pPr algn="ctr" rtl="0"/>
              <a:endParaRPr lang="pt-BR" dirty="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="" xmlns:a16="http://schemas.microsoft.com/office/drawing/2014/main" id="{2CBF662F-A198-4AD3-8EBC-0EC9A52B2994}"/>
                </a:ext>
              </a:extLst>
            </p:cNvPr>
            <p:cNvSpPr/>
            <p:nvPr userDrawn="1"/>
          </p:nvSpPr>
          <p:spPr>
            <a:xfrm flipH="1">
              <a:off x="1847734" y="9086590"/>
              <a:ext cx="3754478" cy="1920476"/>
            </a:xfrm>
            <a:prstGeom prst="rect">
              <a:avLst/>
            </a:prstGeom>
            <a:noFill/>
            <a:ln w="127000">
              <a:solidFill>
                <a:srgbClr val="2F3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dirty="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="" xmlns:a16="http://schemas.microsoft.com/office/drawing/2014/main" id="{142E86C5-8E5F-4620-A4FB-D1F926179D18}"/>
                </a:ext>
              </a:extLst>
            </p:cNvPr>
            <p:cNvSpPr/>
            <p:nvPr userDrawn="1"/>
          </p:nvSpPr>
          <p:spPr>
            <a:xfrm flipH="1">
              <a:off x="2298271" y="9274725"/>
              <a:ext cx="3435911" cy="15816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3600" b="1" dirty="0">
                  <a:solidFill>
                    <a:srgbClr val="002060"/>
                  </a:solidFill>
                  <a:latin typeface="+mj-lt"/>
                </a:rPr>
                <a:t>ENTRADA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69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="" xmlns:a16="http://schemas.microsoft.com/office/drawing/2014/main" id="{4273BD65-CFF3-40DD-939C-97A942BD80EE}"/>
              </a:ext>
            </a:extLst>
          </p:cNvPr>
          <p:cNvSpPr/>
          <p:nvPr/>
        </p:nvSpPr>
        <p:spPr>
          <a:xfrm>
            <a:off x="1186286" y="-5915403"/>
            <a:ext cx="12263014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BR" dirty="0"/>
              <a:t>2</a:t>
            </a:r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</p:txBody>
      </p:sp>
      <p:sp>
        <p:nvSpPr>
          <p:cNvPr id="29" name="Retângulo: Canto Único Recortado 28" descr="Quadrado de ênfase de rodapé">
            <a:extLst>
              <a:ext uri="{FF2B5EF4-FFF2-40B4-BE49-F238E27FC236}">
                <a16:creationId xmlns="" xmlns:a16="http://schemas.microsoft.com/office/drawing/2014/main" id="{E01195D9-1845-4282-BE5B-F6B840BE40E1}"/>
              </a:ext>
            </a:extLst>
          </p:cNvPr>
          <p:cNvSpPr/>
          <p:nvPr/>
        </p:nvSpPr>
        <p:spPr>
          <a:xfrm flipH="1">
            <a:off x="11549269" y="6356350"/>
            <a:ext cx="642731" cy="501650"/>
          </a:xfrm>
          <a:prstGeom prst="snip1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30" name="Espaço Reservado para o Número do Slide 5">
            <a:extLst>
              <a:ext uri="{FF2B5EF4-FFF2-40B4-BE49-F238E27FC236}">
                <a16:creationId xmlns="" xmlns:a16="http://schemas.microsoft.com/office/drawing/2014/main" id="{056A6478-CD2B-4077-910A-3D006C82EB9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49268" y="6413649"/>
            <a:ext cx="642731" cy="4078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8C2E478F-E849-4A8C-AF1F-CBCC78A7CBFA}" type="slidenum">
              <a:rPr lang="pt-BR" smtClean="0"/>
              <a:pPr rtl="0"/>
              <a:t>37</a:t>
            </a:fld>
            <a:endParaRPr lang="pt-BR" dirty="0"/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0" name="Subtítulo 9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endParaRPr lang="pt-BR"/>
          </a:p>
        </p:txBody>
      </p:sp>
      <p:pic>
        <p:nvPicPr>
          <p:cNvPr id="5" name="Espaço Reservado para Imagem 4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4" r="12364"/>
          <a:stretch>
            <a:fillRect/>
          </a:stretch>
        </p:blipFill>
        <p:spPr/>
      </p:pic>
      <p:grpSp>
        <p:nvGrpSpPr>
          <p:cNvPr id="8" name="Grupo 7"/>
          <p:cNvGrpSpPr/>
          <p:nvPr/>
        </p:nvGrpSpPr>
        <p:grpSpPr>
          <a:xfrm>
            <a:off x="-514351" y="-222738"/>
            <a:ext cx="4556825" cy="2005077"/>
            <a:chOff x="1898486" y="9327463"/>
            <a:chExt cx="4046678" cy="2006904"/>
          </a:xfrm>
        </p:grpSpPr>
        <p:sp>
          <p:nvSpPr>
            <p:cNvPr id="42" name="Retângulo 41">
              <a:extLst>
                <a:ext uri="{FF2B5EF4-FFF2-40B4-BE49-F238E27FC236}">
                  <a16:creationId xmlns="" xmlns:a16="http://schemas.microsoft.com/office/drawing/2014/main" id="{B601E3FC-2016-4085-9A4B-A172702EAAE1}"/>
                </a:ext>
              </a:extLst>
            </p:cNvPr>
            <p:cNvSpPr/>
            <p:nvPr userDrawn="1"/>
          </p:nvSpPr>
          <p:spPr>
            <a:xfrm flipH="1">
              <a:off x="2698985" y="9327463"/>
              <a:ext cx="3246179" cy="1682652"/>
            </a:xfrm>
            <a:prstGeom prst="rect">
              <a:avLst/>
            </a:prstGeom>
            <a:gradFill>
              <a:gsLst>
                <a:gs pos="0">
                  <a:srgbClr val="002060"/>
                </a:gs>
                <a:gs pos="100000">
                  <a:srgbClr val="002060"/>
                </a:gs>
                <a:gs pos="50000">
                  <a:srgbClr val="0070C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r>
                <a:rPr lang="pt-BR" dirty="0"/>
                <a:t>+</a:t>
              </a:r>
            </a:p>
            <a:p>
              <a:pPr algn="ctr" rtl="0"/>
              <a:endParaRPr lang="pt-BR" dirty="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="" xmlns:a16="http://schemas.microsoft.com/office/drawing/2014/main" id="{2CBF662F-A198-4AD3-8EBC-0EC9A52B2994}"/>
                </a:ext>
              </a:extLst>
            </p:cNvPr>
            <p:cNvSpPr/>
            <p:nvPr userDrawn="1"/>
          </p:nvSpPr>
          <p:spPr>
            <a:xfrm flipH="1">
              <a:off x="1898486" y="9327463"/>
              <a:ext cx="3488406" cy="2006904"/>
            </a:xfrm>
            <a:prstGeom prst="rect">
              <a:avLst/>
            </a:prstGeom>
            <a:noFill/>
            <a:ln w="127000">
              <a:solidFill>
                <a:srgbClr val="2F3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dirty="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="" xmlns:a16="http://schemas.microsoft.com/office/drawing/2014/main" id="{142E86C5-8E5F-4620-A4FB-D1F926179D18}"/>
                </a:ext>
              </a:extLst>
            </p:cNvPr>
            <p:cNvSpPr/>
            <p:nvPr userDrawn="1"/>
          </p:nvSpPr>
          <p:spPr>
            <a:xfrm flipH="1">
              <a:off x="2293376" y="9559102"/>
              <a:ext cx="3435911" cy="15816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000" b="1" dirty="0" smtClean="0">
                  <a:solidFill>
                    <a:srgbClr val="002060"/>
                  </a:solidFill>
                  <a:latin typeface="+mj-lt"/>
                </a:rPr>
                <a:t>CONHECENDO </a:t>
              </a:r>
            </a:p>
            <a:p>
              <a:pPr algn="ctr"/>
              <a:r>
                <a:rPr lang="pt-BR" sz="4000" b="1" dirty="0" smtClean="0">
                  <a:solidFill>
                    <a:srgbClr val="002060"/>
                  </a:solidFill>
                  <a:latin typeface="+mj-lt"/>
                </a:rPr>
                <a:t>A POLI</a:t>
              </a:r>
              <a:endParaRPr lang="pt-BR" sz="4800" b="1" dirty="0">
                <a:solidFill>
                  <a:srgbClr val="00206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524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="" xmlns:a16="http://schemas.microsoft.com/office/drawing/2014/main" id="{4273BD65-CFF3-40DD-939C-97A942BD80EE}"/>
              </a:ext>
            </a:extLst>
          </p:cNvPr>
          <p:cNvSpPr/>
          <p:nvPr/>
        </p:nvSpPr>
        <p:spPr>
          <a:xfrm>
            <a:off x="1186286" y="-5915403"/>
            <a:ext cx="12263014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BR" dirty="0"/>
              <a:t>2</a:t>
            </a:r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</p:txBody>
      </p:sp>
      <p:sp>
        <p:nvSpPr>
          <p:cNvPr id="29" name="Retângulo: Canto Único Recortado 28" descr="Quadrado de ênfase de rodapé">
            <a:extLst>
              <a:ext uri="{FF2B5EF4-FFF2-40B4-BE49-F238E27FC236}">
                <a16:creationId xmlns="" xmlns:a16="http://schemas.microsoft.com/office/drawing/2014/main" id="{E01195D9-1845-4282-BE5B-F6B840BE40E1}"/>
              </a:ext>
            </a:extLst>
          </p:cNvPr>
          <p:cNvSpPr/>
          <p:nvPr/>
        </p:nvSpPr>
        <p:spPr>
          <a:xfrm flipH="1">
            <a:off x="11549269" y="6356350"/>
            <a:ext cx="642731" cy="501650"/>
          </a:xfrm>
          <a:prstGeom prst="snip1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30" name="Espaço Reservado para o Número do Slide 5">
            <a:extLst>
              <a:ext uri="{FF2B5EF4-FFF2-40B4-BE49-F238E27FC236}">
                <a16:creationId xmlns="" xmlns:a16="http://schemas.microsoft.com/office/drawing/2014/main" id="{056A6478-CD2B-4077-910A-3D006C82EB9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49268" y="6413649"/>
            <a:ext cx="642731" cy="4078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8C2E478F-E849-4A8C-AF1F-CBCC78A7CBFA}" type="slidenum">
              <a:rPr lang="pt-BR" smtClean="0"/>
              <a:pPr rtl="0"/>
              <a:t>38</a:t>
            </a:fld>
            <a:endParaRPr lang="pt-BR" dirty="0"/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0" name="Subtítulo 9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endParaRPr lang="pt-BR"/>
          </a:p>
        </p:txBody>
      </p:sp>
      <p:pic>
        <p:nvPicPr>
          <p:cNvPr id="3" name="Espaço Reservado para Imagem 2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5" r="12495"/>
          <a:stretch>
            <a:fillRect/>
          </a:stretch>
        </p:blipFill>
        <p:spPr/>
      </p:pic>
      <p:grpSp>
        <p:nvGrpSpPr>
          <p:cNvPr id="8" name="Grupo 7"/>
          <p:cNvGrpSpPr/>
          <p:nvPr/>
        </p:nvGrpSpPr>
        <p:grpSpPr>
          <a:xfrm>
            <a:off x="7317793" y="-191543"/>
            <a:ext cx="4895849" cy="2068737"/>
            <a:chOff x="1847734" y="9086590"/>
            <a:chExt cx="3886448" cy="2016624"/>
          </a:xfrm>
        </p:grpSpPr>
        <p:sp>
          <p:nvSpPr>
            <p:cNvPr id="42" name="Retângulo 41">
              <a:extLst>
                <a:ext uri="{FF2B5EF4-FFF2-40B4-BE49-F238E27FC236}">
                  <a16:creationId xmlns="" xmlns:a16="http://schemas.microsoft.com/office/drawing/2014/main" id="{B601E3FC-2016-4085-9A4B-A172702EAAE1}"/>
                </a:ext>
              </a:extLst>
            </p:cNvPr>
            <p:cNvSpPr/>
            <p:nvPr userDrawn="1"/>
          </p:nvSpPr>
          <p:spPr>
            <a:xfrm flipH="1">
              <a:off x="2101884" y="9420562"/>
              <a:ext cx="3246179" cy="1682652"/>
            </a:xfrm>
            <a:prstGeom prst="rect">
              <a:avLst/>
            </a:prstGeom>
            <a:gradFill>
              <a:gsLst>
                <a:gs pos="0">
                  <a:srgbClr val="002060"/>
                </a:gs>
                <a:gs pos="100000">
                  <a:srgbClr val="002060"/>
                </a:gs>
                <a:gs pos="50000">
                  <a:srgbClr val="0070C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r>
                <a:rPr lang="pt-BR" dirty="0"/>
                <a:t>+</a:t>
              </a:r>
            </a:p>
            <a:p>
              <a:pPr algn="ctr" rtl="0"/>
              <a:endParaRPr lang="pt-BR" dirty="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="" xmlns:a16="http://schemas.microsoft.com/office/drawing/2014/main" id="{2CBF662F-A198-4AD3-8EBC-0EC9A52B2994}"/>
                </a:ext>
              </a:extLst>
            </p:cNvPr>
            <p:cNvSpPr/>
            <p:nvPr userDrawn="1"/>
          </p:nvSpPr>
          <p:spPr>
            <a:xfrm flipH="1">
              <a:off x="1847734" y="9086590"/>
              <a:ext cx="3754478" cy="1630584"/>
            </a:xfrm>
            <a:prstGeom prst="rect">
              <a:avLst/>
            </a:prstGeom>
            <a:noFill/>
            <a:ln w="127000">
              <a:solidFill>
                <a:srgbClr val="2F3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dirty="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="" xmlns:a16="http://schemas.microsoft.com/office/drawing/2014/main" id="{142E86C5-8E5F-4620-A4FB-D1F926179D18}"/>
                </a:ext>
              </a:extLst>
            </p:cNvPr>
            <p:cNvSpPr/>
            <p:nvPr userDrawn="1"/>
          </p:nvSpPr>
          <p:spPr>
            <a:xfrm flipH="1">
              <a:off x="2298271" y="9274725"/>
              <a:ext cx="3435911" cy="15816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3600" b="1" dirty="0" smtClean="0">
                  <a:solidFill>
                    <a:srgbClr val="002060"/>
                  </a:solidFill>
                  <a:latin typeface="+mj-lt"/>
                </a:rPr>
                <a:t>ESCRITÓRIO DE CARREIRAS</a:t>
              </a:r>
              <a:endParaRPr lang="pt-BR" sz="4800" b="1" dirty="0">
                <a:solidFill>
                  <a:srgbClr val="00206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224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="" xmlns:a16="http://schemas.microsoft.com/office/drawing/2014/main" id="{4273BD65-CFF3-40DD-939C-97A942BD80EE}"/>
              </a:ext>
            </a:extLst>
          </p:cNvPr>
          <p:cNvSpPr/>
          <p:nvPr/>
        </p:nvSpPr>
        <p:spPr>
          <a:xfrm>
            <a:off x="1186286" y="-5915403"/>
            <a:ext cx="12263014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BR" dirty="0"/>
              <a:t>2</a:t>
            </a:r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</p:txBody>
      </p:sp>
      <p:sp>
        <p:nvSpPr>
          <p:cNvPr id="29" name="Retângulo: Canto Único Recortado 28" descr="Quadrado de ênfase de rodapé">
            <a:extLst>
              <a:ext uri="{FF2B5EF4-FFF2-40B4-BE49-F238E27FC236}">
                <a16:creationId xmlns="" xmlns:a16="http://schemas.microsoft.com/office/drawing/2014/main" id="{E01195D9-1845-4282-BE5B-F6B840BE40E1}"/>
              </a:ext>
            </a:extLst>
          </p:cNvPr>
          <p:cNvSpPr/>
          <p:nvPr/>
        </p:nvSpPr>
        <p:spPr>
          <a:xfrm flipH="1">
            <a:off x="11549269" y="6356350"/>
            <a:ext cx="642731" cy="501650"/>
          </a:xfrm>
          <a:prstGeom prst="snip1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30" name="Espaço Reservado para o Número do Slide 5">
            <a:extLst>
              <a:ext uri="{FF2B5EF4-FFF2-40B4-BE49-F238E27FC236}">
                <a16:creationId xmlns="" xmlns:a16="http://schemas.microsoft.com/office/drawing/2014/main" id="{056A6478-CD2B-4077-910A-3D006C82EB9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49268" y="6413649"/>
            <a:ext cx="642731" cy="4078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8C2E478F-E849-4A8C-AF1F-CBCC78A7CBFA}" type="slidenum">
              <a:rPr lang="pt-BR" smtClean="0"/>
              <a:pPr rtl="0"/>
              <a:t>39</a:t>
            </a:fld>
            <a:endParaRPr lang="pt-BR" dirty="0"/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0" name="Subtítulo 9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endParaRPr lang="pt-BR"/>
          </a:p>
        </p:txBody>
      </p:sp>
      <p:pic>
        <p:nvPicPr>
          <p:cNvPr id="3" name="Espaço Reservado para Imagem 2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4" r="12364"/>
          <a:stretch>
            <a:fillRect/>
          </a:stretch>
        </p:blipFill>
        <p:spPr/>
      </p:pic>
      <p:grpSp>
        <p:nvGrpSpPr>
          <p:cNvPr id="8" name="Grupo 7"/>
          <p:cNvGrpSpPr/>
          <p:nvPr/>
        </p:nvGrpSpPr>
        <p:grpSpPr>
          <a:xfrm>
            <a:off x="3195048" y="-292762"/>
            <a:ext cx="4596402" cy="2016624"/>
            <a:chOff x="1847734" y="9086590"/>
            <a:chExt cx="3886448" cy="2016624"/>
          </a:xfrm>
        </p:grpSpPr>
        <p:sp>
          <p:nvSpPr>
            <p:cNvPr id="42" name="Retângulo 41">
              <a:extLst>
                <a:ext uri="{FF2B5EF4-FFF2-40B4-BE49-F238E27FC236}">
                  <a16:creationId xmlns="" xmlns:a16="http://schemas.microsoft.com/office/drawing/2014/main" id="{B601E3FC-2016-4085-9A4B-A172702EAAE1}"/>
                </a:ext>
              </a:extLst>
            </p:cNvPr>
            <p:cNvSpPr/>
            <p:nvPr userDrawn="1"/>
          </p:nvSpPr>
          <p:spPr>
            <a:xfrm flipH="1">
              <a:off x="2101884" y="9420562"/>
              <a:ext cx="3246179" cy="1682652"/>
            </a:xfrm>
            <a:prstGeom prst="rect">
              <a:avLst/>
            </a:prstGeom>
            <a:gradFill>
              <a:gsLst>
                <a:gs pos="0">
                  <a:srgbClr val="002060"/>
                </a:gs>
                <a:gs pos="100000">
                  <a:srgbClr val="002060"/>
                </a:gs>
                <a:gs pos="50000">
                  <a:srgbClr val="0070C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r>
                <a:rPr lang="pt-BR" dirty="0"/>
                <a:t>+</a:t>
              </a:r>
            </a:p>
            <a:p>
              <a:pPr algn="ctr" rtl="0"/>
              <a:endParaRPr lang="pt-BR" dirty="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="" xmlns:a16="http://schemas.microsoft.com/office/drawing/2014/main" id="{2CBF662F-A198-4AD3-8EBC-0EC9A52B2994}"/>
                </a:ext>
              </a:extLst>
            </p:cNvPr>
            <p:cNvSpPr/>
            <p:nvPr userDrawn="1"/>
          </p:nvSpPr>
          <p:spPr>
            <a:xfrm flipH="1">
              <a:off x="1847734" y="9086590"/>
              <a:ext cx="3754478" cy="1630584"/>
            </a:xfrm>
            <a:prstGeom prst="rect">
              <a:avLst/>
            </a:prstGeom>
            <a:noFill/>
            <a:ln w="127000">
              <a:solidFill>
                <a:srgbClr val="2F3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dirty="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="" xmlns:a16="http://schemas.microsoft.com/office/drawing/2014/main" id="{142E86C5-8E5F-4620-A4FB-D1F926179D18}"/>
                </a:ext>
              </a:extLst>
            </p:cNvPr>
            <p:cNvSpPr/>
            <p:nvPr userDrawn="1"/>
          </p:nvSpPr>
          <p:spPr>
            <a:xfrm flipH="1">
              <a:off x="2298271" y="9274725"/>
              <a:ext cx="3435911" cy="15816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000" b="1" dirty="0" smtClean="0">
                  <a:solidFill>
                    <a:srgbClr val="002060"/>
                  </a:solidFill>
                  <a:latin typeface="+mj-lt"/>
                </a:rPr>
                <a:t>PÓS-GRADUAÇÃO</a:t>
              </a:r>
              <a:endParaRPr lang="pt-BR" sz="4000" b="1" dirty="0">
                <a:solidFill>
                  <a:srgbClr val="00206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078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e396a53d20_3_162"/>
          <p:cNvSpPr txBox="1">
            <a:spLocks noGrp="1"/>
          </p:cNvSpPr>
          <p:nvPr>
            <p:ph type="title"/>
          </p:nvPr>
        </p:nvSpPr>
        <p:spPr>
          <a:xfrm>
            <a:off x="5869801" y="365125"/>
            <a:ext cx="54840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500" b="1" dirty="0"/>
              <a:t>EQUIPE DACE</a:t>
            </a:r>
            <a:endParaRPr dirty="0"/>
          </a:p>
        </p:txBody>
      </p:sp>
      <p:sp>
        <p:nvSpPr>
          <p:cNvPr id="66" name="Google Shape;66;ge396a53d20_3_162"/>
          <p:cNvSpPr txBox="1">
            <a:spLocks noGrp="1"/>
          </p:cNvSpPr>
          <p:nvPr>
            <p:ph type="body" idx="1"/>
          </p:nvPr>
        </p:nvSpPr>
        <p:spPr>
          <a:xfrm>
            <a:off x="5982726" y="1565775"/>
            <a:ext cx="54840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000" b="1" dirty="0"/>
              <a:t>Alexandre Freitas</a:t>
            </a:r>
            <a:endParaRPr sz="3000" b="1" dirty="0"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dirty="0"/>
              <a:t>Doutorando em Ensino e História da Matemática e da Física (</a:t>
            </a:r>
            <a:r>
              <a:rPr lang="pt-BR" dirty="0" err="1"/>
              <a:t>Pemat</a:t>
            </a:r>
            <a:r>
              <a:rPr lang="pt-BR" dirty="0"/>
              <a:t>/IM/UFRJ)</a:t>
            </a:r>
            <a:endParaRPr dirty="0"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dirty="0"/>
              <a:t>Mestre em Educação, Cultura e Educação (UERJ)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dirty="0"/>
              <a:t>Licenciado em Matemática (UFF)</a:t>
            </a:r>
            <a:endParaRPr dirty="0"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dirty="0"/>
              <a:t>Servidor técnico-administrativo em educação da Escola Politécnica desde 2006.</a:t>
            </a:r>
            <a:endParaRPr dirty="0"/>
          </a:p>
        </p:txBody>
      </p:sp>
      <p:pic>
        <p:nvPicPr>
          <p:cNvPr id="67" name="Google Shape;67;ge396a53d20_3_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5500" y="162050"/>
            <a:ext cx="4067825" cy="5871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="" xmlns:a16="http://schemas.microsoft.com/office/drawing/2014/main" id="{4273BD65-CFF3-40DD-939C-97A942BD80EE}"/>
              </a:ext>
            </a:extLst>
          </p:cNvPr>
          <p:cNvSpPr/>
          <p:nvPr/>
        </p:nvSpPr>
        <p:spPr>
          <a:xfrm>
            <a:off x="1186286" y="-5915403"/>
            <a:ext cx="12263014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BR" dirty="0"/>
              <a:t>2</a:t>
            </a:r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</p:txBody>
      </p:sp>
      <p:sp>
        <p:nvSpPr>
          <p:cNvPr id="29" name="Retângulo: Canto Único Recortado 28" descr="Quadrado de ênfase de rodapé">
            <a:extLst>
              <a:ext uri="{FF2B5EF4-FFF2-40B4-BE49-F238E27FC236}">
                <a16:creationId xmlns="" xmlns:a16="http://schemas.microsoft.com/office/drawing/2014/main" id="{E01195D9-1845-4282-BE5B-F6B840BE40E1}"/>
              </a:ext>
            </a:extLst>
          </p:cNvPr>
          <p:cNvSpPr/>
          <p:nvPr/>
        </p:nvSpPr>
        <p:spPr>
          <a:xfrm flipH="1">
            <a:off x="11549269" y="6356350"/>
            <a:ext cx="642731" cy="501650"/>
          </a:xfrm>
          <a:prstGeom prst="snip1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30" name="Espaço Reservado para o Número do Slide 5">
            <a:extLst>
              <a:ext uri="{FF2B5EF4-FFF2-40B4-BE49-F238E27FC236}">
                <a16:creationId xmlns="" xmlns:a16="http://schemas.microsoft.com/office/drawing/2014/main" id="{056A6478-CD2B-4077-910A-3D006C82EB9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49268" y="6413649"/>
            <a:ext cx="642731" cy="4078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8C2E478F-E849-4A8C-AF1F-CBCC78A7CBFA}" type="slidenum">
              <a:rPr lang="pt-BR" smtClean="0"/>
              <a:pPr rtl="0"/>
              <a:t>40</a:t>
            </a:fld>
            <a:endParaRPr lang="pt-BR" dirty="0"/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0" name="Subtítulo 9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endParaRPr lang="pt-BR"/>
          </a:p>
        </p:txBody>
      </p:sp>
      <p:pic>
        <p:nvPicPr>
          <p:cNvPr id="3" name="Espaço Reservado para Imagem 2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9" r="12309"/>
          <a:stretch>
            <a:fillRect/>
          </a:stretch>
        </p:blipFill>
        <p:spPr/>
      </p:pic>
      <p:grpSp>
        <p:nvGrpSpPr>
          <p:cNvPr id="8" name="Grupo 7"/>
          <p:cNvGrpSpPr/>
          <p:nvPr/>
        </p:nvGrpSpPr>
        <p:grpSpPr>
          <a:xfrm>
            <a:off x="483946" y="4063878"/>
            <a:ext cx="5576546" cy="2154057"/>
            <a:chOff x="1847734" y="9086590"/>
            <a:chExt cx="3886448" cy="2016624"/>
          </a:xfrm>
        </p:grpSpPr>
        <p:sp>
          <p:nvSpPr>
            <p:cNvPr id="42" name="Retângulo 41">
              <a:extLst>
                <a:ext uri="{FF2B5EF4-FFF2-40B4-BE49-F238E27FC236}">
                  <a16:creationId xmlns="" xmlns:a16="http://schemas.microsoft.com/office/drawing/2014/main" id="{B601E3FC-2016-4085-9A4B-A172702EAAE1}"/>
                </a:ext>
              </a:extLst>
            </p:cNvPr>
            <p:cNvSpPr/>
            <p:nvPr userDrawn="1"/>
          </p:nvSpPr>
          <p:spPr>
            <a:xfrm flipH="1">
              <a:off x="2101884" y="9420562"/>
              <a:ext cx="3246179" cy="1682652"/>
            </a:xfrm>
            <a:prstGeom prst="rect">
              <a:avLst/>
            </a:prstGeom>
            <a:gradFill>
              <a:gsLst>
                <a:gs pos="0">
                  <a:srgbClr val="002060"/>
                </a:gs>
                <a:gs pos="100000">
                  <a:srgbClr val="002060"/>
                </a:gs>
                <a:gs pos="50000">
                  <a:srgbClr val="0070C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r>
                <a:rPr lang="pt-BR" dirty="0"/>
                <a:t>+</a:t>
              </a:r>
            </a:p>
            <a:p>
              <a:pPr algn="ctr" rtl="0"/>
              <a:endParaRPr lang="pt-BR" dirty="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="" xmlns:a16="http://schemas.microsoft.com/office/drawing/2014/main" id="{2CBF662F-A198-4AD3-8EBC-0EC9A52B2994}"/>
                </a:ext>
              </a:extLst>
            </p:cNvPr>
            <p:cNvSpPr/>
            <p:nvPr userDrawn="1"/>
          </p:nvSpPr>
          <p:spPr>
            <a:xfrm flipH="1">
              <a:off x="1847734" y="9086590"/>
              <a:ext cx="3754478" cy="1630584"/>
            </a:xfrm>
            <a:prstGeom prst="rect">
              <a:avLst/>
            </a:prstGeom>
            <a:noFill/>
            <a:ln w="127000">
              <a:solidFill>
                <a:srgbClr val="2F3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dirty="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="" xmlns:a16="http://schemas.microsoft.com/office/drawing/2014/main" id="{142E86C5-8E5F-4620-A4FB-D1F926179D18}"/>
                </a:ext>
              </a:extLst>
            </p:cNvPr>
            <p:cNvSpPr/>
            <p:nvPr userDrawn="1"/>
          </p:nvSpPr>
          <p:spPr>
            <a:xfrm flipH="1">
              <a:off x="2298271" y="9274725"/>
              <a:ext cx="3435911" cy="15816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000" b="1" dirty="0" smtClean="0">
                  <a:solidFill>
                    <a:srgbClr val="002060"/>
                  </a:solidFill>
                  <a:latin typeface="+mj-lt"/>
                </a:rPr>
                <a:t>PAINEL DE OPORTUNIDADES</a:t>
              </a:r>
              <a:endParaRPr lang="pt-BR" sz="4800" b="1" dirty="0">
                <a:solidFill>
                  <a:srgbClr val="00206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064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="" xmlns:a16="http://schemas.microsoft.com/office/drawing/2014/main" id="{4273BD65-CFF3-40DD-939C-97A942BD80EE}"/>
              </a:ext>
            </a:extLst>
          </p:cNvPr>
          <p:cNvSpPr/>
          <p:nvPr/>
        </p:nvSpPr>
        <p:spPr>
          <a:xfrm>
            <a:off x="1186286" y="-5915403"/>
            <a:ext cx="12263014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BR" dirty="0"/>
              <a:t>2</a:t>
            </a:r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</p:txBody>
      </p:sp>
      <p:sp>
        <p:nvSpPr>
          <p:cNvPr id="29" name="Retângulo: Canto Único Recortado 28" descr="Quadrado de ênfase de rodapé">
            <a:extLst>
              <a:ext uri="{FF2B5EF4-FFF2-40B4-BE49-F238E27FC236}">
                <a16:creationId xmlns="" xmlns:a16="http://schemas.microsoft.com/office/drawing/2014/main" id="{E01195D9-1845-4282-BE5B-F6B840BE40E1}"/>
              </a:ext>
            </a:extLst>
          </p:cNvPr>
          <p:cNvSpPr/>
          <p:nvPr/>
        </p:nvSpPr>
        <p:spPr>
          <a:xfrm flipH="1">
            <a:off x="11549269" y="6356350"/>
            <a:ext cx="642731" cy="501650"/>
          </a:xfrm>
          <a:prstGeom prst="snip1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30" name="Espaço Reservado para o Número do Slide 5">
            <a:extLst>
              <a:ext uri="{FF2B5EF4-FFF2-40B4-BE49-F238E27FC236}">
                <a16:creationId xmlns="" xmlns:a16="http://schemas.microsoft.com/office/drawing/2014/main" id="{056A6478-CD2B-4077-910A-3D006C82EB9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49268" y="6413649"/>
            <a:ext cx="642731" cy="4078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8C2E478F-E849-4A8C-AF1F-CBCC78A7CBFA}" type="slidenum">
              <a:rPr lang="pt-BR" smtClean="0"/>
              <a:pPr rtl="0"/>
              <a:t>41</a:t>
            </a:fld>
            <a:endParaRPr lang="pt-BR" dirty="0"/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0" name="Subtítulo 9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endParaRPr lang="pt-BR"/>
          </a:p>
        </p:txBody>
      </p:sp>
      <p:pic>
        <p:nvPicPr>
          <p:cNvPr id="3" name="Espaço Reservado para Imagem 2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5" r="12495"/>
          <a:stretch>
            <a:fillRect/>
          </a:stretch>
        </p:blipFill>
        <p:spPr/>
      </p:pic>
      <p:grpSp>
        <p:nvGrpSpPr>
          <p:cNvPr id="8" name="Grupo 7"/>
          <p:cNvGrpSpPr/>
          <p:nvPr/>
        </p:nvGrpSpPr>
        <p:grpSpPr>
          <a:xfrm>
            <a:off x="6060492" y="-307469"/>
            <a:ext cx="4796962" cy="2592207"/>
            <a:chOff x="1519977" y="9086590"/>
            <a:chExt cx="4082235" cy="2016624"/>
          </a:xfrm>
        </p:grpSpPr>
        <p:sp>
          <p:nvSpPr>
            <p:cNvPr id="42" name="Retângulo 41">
              <a:extLst>
                <a:ext uri="{FF2B5EF4-FFF2-40B4-BE49-F238E27FC236}">
                  <a16:creationId xmlns="" xmlns:a16="http://schemas.microsoft.com/office/drawing/2014/main" id="{B601E3FC-2016-4085-9A4B-A172702EAAE1}"/>
                </a:ext>
              </a:extLst>
            </p:cNvPr>
            <p:cNvSpPr/>
            <p:nvPr userDrawn="1"/>
          </p:nvSpPr>
          <p:spPr>
            <a:xfrm flipH="1">
              <a:off x="2101884" y="9420562"/>
              <a:ext cx="3246179" cy="1682652"/>
            </a:xfrm>
            <a:prstGeom prst="rect">
              <a:avLst/>
            </a:prstGeom>
            <a:gradFill>
              <a:gsLst>
                <a:gs pos="0">
                  <a:srgbClr val="002060"/>
                </a:gs>
                <a:gs pos="100000">
                  <a:srgbClr val="002060"/>
                </a:gs>
                <a:gs pos="50000">
                  <a:srgbClr val="0070C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r>
                <a:rPr lang="pt-BR" dirty="0"/>
                <a:t>+</a:t>
              </a:r>
            </a:p>
            <a:p>
              <a:pPr algn="ctr" rtl="0"/>
              <a:endParaRPr lang="pt-BR" dirty="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="" xmlns:a16="http://schemas.microsoft.com/office/drawing/2014/main" id="{2CBF662F-A198-4AD3-8EBC-0EC9A52B2994}"/>
                </a:ext>
              </a:extLst>
            </p:cNvPr>
            <p:cNvSpPr/>
            <p:nvPr userDrawn="1"/>
          </p:nvSpPr>
          <p:spPr>
            <a:xfrm flipH="1">
              <a:off x="1847734" y="9086590"/>
              <a:ext cx="3754478" cy="1630584"/>
            </a:xfrm>
            <a:prstGeom prst="rect">
              <a:avLst/>
            </a:prstGeom>
            <a:noFill/>
            <a:ln w="127000">
              <a:solidFill>
                <a:srgbClr val="2F3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dirty="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="" xmlns:a16="http://schemas.microsoft.com/office/drawing/2014/main" id="{142E86C5-8E5F-4620-A4FB-D1F926179D18}"/>
                </a:ext>
              </a:extLst>
            </p:cNvPr>
            <p:cNvSpPr/>
            <p:nvPr userDrawn="1"/>
          </p:nvSpPr>
          <p:spPr>
            <a:xfrm flipH="1">
              <a:off x="1519977" y="9295500"/>
              <a:ext cx="3435911" cy="15816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000" b="1" dirty="0" smtClean="0">
                  <a:solidFill>
                    <a:srgbClr val="002060"/>
                  </a:solidFill>
                  <a:latin typeface="+mj-lt"/>
                </a:rPr>
                <a:t>VAGAS EMPRESAS PARCEIRAS</a:t>
              </a:r>
              <a:endParaRPr lang="pt-BR" sz="4000" b="1" dirty="0">
                <a:solidFill>
                  <a:srgbClr val="00206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516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="" xmlns:a16="http://schemas.microsoft.com/office/drawing/2014/main" id="{4273BD65-CFF3-40DD-939C-97A942BD80EE}"/>
              </a:ext>
            </a:extLst>
          </p:cNvPr>
          <p:cNvSpPr/>
          <p:nvPr/>
        </p:nvSpPr>
        <p:spPr>
          <a:xfrm>
            <a:off x="1186286" y="-5915403"/>
            <a:ext cx="12263014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BR" dirty="0"/>
              <a:t>2</a:t>
            </a:r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</p:txBody>
      </p:sp>
      <p:sp>
        <p:nvSpPr>
          <p:cNvPr id="29" name="Retângulo: Canto Único Recortado 28" descr="Quadrado de ênfase de rodapé">
            <a:extLst>
              <a:ext uri="{FF2B5EF4-FFF2-40B4-BE49-F238E27FC236}">
                <a16:creationId xmlns="" xmlns:a16="http://schemas.microsoft.com/office/drawing/2014/main" id="{E01195D9-1845-4282-BE5B-F6B840BE40E1}"/>
              </a:ext>
            </a:extLst>
          </p:cNvPr>
          <p:cNvSpPr/>
          <p:nvPr/>
        </p:nvSpPr>
        <p:spPr>
          <a:xfrm flipH="1">
            <a:off x="11549269" y="6356350"/>
            <a:ext cx="642731" cy="501650"/>
          </a:xfrm>
          <a:prstGeom prst="snip1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30" name="Espaço Reservado para o Número do Slide 5">
            <a:extLst>
              <a:ext uri="{FF2B5EF4-FFF2-40B4-BE49-F238E27FC236}">
                <a16:creationId xmlns="" xmlns:a16="http://schemas.microsoft.com/office/drawing/2014/main" id="{056A6478-CD2B-4077-910A-3D006C82EB9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49268" y="6413649"/>
            <a:ext cx="642731" cy="4078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8C2E478F-E849-4A8C-AF1F-CBCC78A7CBFA}" type="slidenum">
              <a:rPr lang="pt-BR" smtClean="0"/>
              <a:pPr rtl="0"/>
              <a:t>42</a:t>
            </a:fld>
            <a:endParaRPr lang="pt-BR" dirty="0"/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0" name="Subtítulo 9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endParaRPr lang="pt-BR"/>
          </a:p>
        </p:txBody>
      </p:sp>
      <p:pic>
        <p:nvPicPr>
          <p:cNvPr id="4" name="Espaço Reservado para Imagem 3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7" r="12757"/>
          <a:stretch>
            <a:fillRect/>
          </a:stretch>
        </p:blipFill>
        <p:spPr/>
      </p:pic>
      <p:grpSp>
        <p:nvGrpSpPr>
          <p:cNvPr id="8" name="Grupo 7"/>
          <p:cNvGrpSpPr/>
          <p:nvPr/>
        </p:nvGrpSpPr>
        <p:grpSpPr>
          <a:xfrm>
            <a:off x="1493596" y="11985"/>
            <a:ext cx="4566896" cy="2592209"/>
            <a:chOff x="1847734" y="9086589"/>
            <a:chExt cx="3886448" cy="2016625"/>
          </a:xfrm>
        </p:grpSpPr>
        <p:sp>
          <p:nvSpPr>
            <p:cNvPr id="42" name="Retângulo 41">
              <a:extLst>
                <a:ext uri="{FF2B5EF4-FFF2-40B4-BE49-F238E27FC236}">
                  <a16:creationId xmlns="" xmlns:a16="http://schemas.microsoft.com/office/drawing/2014/main" id="{B601E3FC-2016-4085-9A4B-A172702EAAE1}"/>
                </a:ext>
              </a:extLst>
            </p:cNvPr>
            <p:cNvSpPr/>
            <p:nvPr userDrawn="1"/>
          </p:nvSpPr>
          <p:spPr>
            <a:xfrm flipH="1">
              <a:off x="2101884" y="9420562"/>
              <a:ext cx="3246179" cy="1682652"/>
            </a:xfrm>
            <a:prstGeom prst="rect">
              <a:avLst/>
            </a:prstGeom>
            <a:gradFill>
              <a:gsLst>
                <a:gs pos="0">
                  <a:srgbClr val="002060"/>
                </a:gs>
                <a:gs pos="100000">
                  <a:srgbClr val="002060"/>
                </a:gs>
                <a:gs pos="50000">
                  <a:srgbClr val="0070C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r>
                <a:rPr lang="pt-BR" dirty="0"/>
                <a:t>+</a:t>
              </a:r>
            </a:p>
            <a:p>
              <a:pPr algn="ctr" rtl="0"/>
              <a:endParaRPr lang="pt-BR" dirty="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="" xmlns:a16="http://schemas.microsoft.com/office/drawing/2014/main" id="{2CBF662F-A198-4AD3-8EBC-0EC9A52B2994}"/>
                </a:ext>
              </a:extLst>
            </p:cNvPr>
            <p:cNvSpPr/>
            <p:nvPr userDrawn="1"/>
          </p:nvSpPr>
          <p:spPr>
            <a:xfrm flipH="1">
              <a:off x="1847734" y="9086589"/>
              <a:ext cx="3754478" cy="1630584"/>
            </a:xfrm>
            <a:prstGeom prst="rect">
              <a:avLst/>
            </a:prstGeom>
            <a:noFill/>
            <a:ln w="127000">
              <a:solidFill>
                <a:srgbClr val="2F3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dirty="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="" xmlns:a16="http://schemas.microsoft.com/office/drawing/2014/main" id="{142E86C5-8E5F-4620-A4FB-D1F926179D18}"/>
                </a:ext>
              </a:extLst>
            </p:cNvPr>
            <p:cNvSpPr/>
            <p:nvPr userDrawn="1"/>
          </p:nvSpPr>
          <p:spPr>
            <a:xfrm flipH="1">
              <a:off x="2298271" y="9274725"/>
              <a:ext cx="3435911" cy="15816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000" b="1" dirty="0" smtClean="0">
                  <a:solidFill>
                    <a:srgbClr val="002060"/>
                  </a:solidFill>
                  <a:latin typeface="+mj-lt"/>
                </a:rPr>
                <a:t>VAGAS EMPRESAS PARCEIRAS 2</a:t>
              </a:r>
              <a:endParaRPr lang="pt-BR" sz="4000" b="1" dirty="0">
                <a:solidFill>
                  <a:srgbClr val="00206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868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="" xmlns:a16="http://schemas.microsoft.com/office/drawing/2014/main" id="{4273BD65-CFF3-40DD-939C-97A942BD80EE}"/>
              </a:ext>
            </a:extLst>
          </p:cNvPr>
          <p:cNvSpPr/>
          <p:nvPr/>
        </p:nvSpPr>
        <p:spPr>
          <a:xfrm>
            <a:off x="1186286" y="-5915403"/>
            <a:ext cx="12263014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BR" dirty="0"/>
              <a:t>2</a:t>
            </a:r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</p:txBody>
      </p:sp>
      <p:sp>
        <p:nvSpPr>
          <p:cNvPr id="29" name="Retângulo: Canto Único Recortado 28" descr="Quadrado de ênfase de rodapé">
            <a:extLst>
              <a:ext uri="{FF2B5EF4-FFF2-40B4-BE49-F238E27FC236}">
                <a16:creationId xmlns="" xmlns:a16="http://schemas.microsoft.com/office/drawing/2014/main" id="{E01195D9-1845-4282-BE5B-F6B840BE40E1}"/>
              </a:ext>
            </a:extLst>
          </p:cNvPr>
          <p:cNvSpPr/>
          <p:nvPr/>
        </p:nvSpPr>
        <p:spPr>
          <a:xfrm flipH="1">
            <a:off x="11549269" y="6356350"/>
            <a:ext cx="642731" cy="501650"/>
          </a:xfrm>
          <a:prstGeom prst="snip1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30" name="Espaço Reservado para o Número do Slide 5">
            <a:extLst>
              <a:ext uri="{FF2B5EF4-FFF2-40B4-BE49-F238E27FC236}">
                <a16:creationId xmlns="" xmlns:a16="http://schemas.microsoft.com/office/drawing/2014/main" id="{056A6478-CD2B-4077-910A-3D006C82EB9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49268" y="6413649"/>
            <a:ext cx="642731" cy="4078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8C2E478F-E849-4A8C-AF1F-CBCC78A7CBFA}" type="slidenum">
              <a:rPr lang="pt-BR" smtClean="0"/>
              <a:pPr rtl="0"/>
              <a:t>43</a:t>
            </a:fld>
            <a:endParaRPr lang="pt-BR" dirty="0"/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0" name="Subtítulo 9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endParaRPr lang="pt-BR"/>
          </a:p>
        </p:txBody>
      </p:sp>
      <p:pic>
        <p:nvPicPr>
          <p:cNvPr id="3" name="Espaço Reservado para Imagem 2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4" r="12364"/>
          <a:stretch>
            <a:fillRect/>
          </a:stretch>
        </p:blipFill>
        <p:spPr/>
      </p:pic>
      <p:grpSp>
        <p:nvGrpSpPr>
          <p:cNvPr id="8" name="Grupo 7"/>
          <p:cNvGrpSpPr/>
          <p:nvPr/>
        </p:nvGrpSpPr>
        <p:grpSpPr>
          <a:xfrm>
            <a:off x="547098" y="4289130"/>
            <a:ext cx="3886448" cy="2016624"/>
            <a:chOff x="1847734" y="9086590"/>
            <a:chExt cx="3886448" cy="2016624"/>
          </a:xfrm>
        </p:grpSpPr>
        <p:sp>
          <p:nvSpPr>
            <p:cNvPr id="42" name="Retângulo 41">
              <a:extLst>
                <a:ext uri="{FF2B5EF4-FFF2-40B4-BE49-F238E27FC236}">
                  <a16:creationId xmlns="" xmlns:a16="http://schemas.microsoft.com/office/drawing/2014/main" id="{B601E3FC-2016-4085-9A4B-A172702EAAE1}"/>
                </a:ext>
              </a:extLst>
            </p:cNvPr>
            <p:cNvSpPr/>
            <p:nvPr userDrawn="1"/>
          </p:nvSpPr>
          <p:spPr>
            <a:xfrm flipH="1">
              <a:off x="2101884" y="9420562"/>
              <a:ext cx="3246179" cy="1682652"/>
            </a:xfrm>
            <a:prstGeom prst="rect">
              <a:avLst/>
            </a:prstGeom>
            <a:gradFill>
              <a:gsLst>
                <a:gs pos="0">
                  <a:srgbClr val="002060"/>
                </a:gs>
                <a:gs pos="100000">
                  <a:srgbClr val="002060"/>
                </a:gs>
                <a:gs pos="50000">
                  <a:srgbClr val="0070C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r>
                <a:rPr lang="pt-BR" dirty="0"/>
                <a:t>+</a:t>
              </a:r>
            </a:p>
            <a:p>
              <a:pPr algn="ctr" rtl="0"/>
              <a:endParaRPr lang="pt-BR" dirty="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="" xmlns:a16="http://schemas.microsoft.com/office/drawing/2014/main" id="{2CBF662F-A198-4AD3-8EBC-0EC9A52B2994}"/>
                </a:ext>
              </a:extLst>
            </p:cNvPr>
            <p:cNvSpPr/>
            <p:nvPr userDrawn="1"/>
          </p:nvSpPr>
          <p:spPr>
            <a:xfrm flipH="1">
              <a:off x="1847734" y="9086590"/>
              <a:ext cx="3754478" cy="1630584"/>
            </a:xfrm>
            <a:prstGeom prst="rect">
              <a:avLst/>
            </a:prstGeom>
            <a:noFill/>
            <a:ln w="127000">
              <a:solidFill>
                <a:srgbClr val="2F3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dirty="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="" xmlns:a16="http://schemas.microsoft.com/office/drawing/2014/main" id="{142E86C5-8E5F-4620-A4FB-D1F926179D18}"/>
                </a:ext>
              </a:extLst>
            </p:cNvPr>
            <p:cNvSpPr/>
            <p:nvPr userDrawn="1"/>
          </p:nvSpPr>
          <p:spPr>
            <a:xfrm flipH="1">
              <a:off x="2298271" y="9274725"/>
              <a:ext cx="3435911" cy="15816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000" b="1" dirty="0" smtClean="0">
                  <a:solidFill>
                    <a:srgbClr val="002060"/>
                  </a:solidFill>
                  <a:latin typeface="+mj-lt"/>
                </a:rPr>
                <a:t>AUDITÓRIO</a:t>
              </a:r>
              <a:endParaRPr lang="pt-BR" sz="4000" b="1" dirty="0">
                <a:solidFill>
                  <a:srgbClr val="00206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431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="" xmlns:a16="http://schemas.microsoft.com/office/drawing/2014/main" id="{4273BD65-CFF3-40DD-939C-97A942BD80EE}"/>
              </a:ext>
            </a:extLst>
          </p:cNvPr>
          <p:cNvSpPr/>
          <p:nvPr/>
        </p:nvSpPr>
        <p:spPr>
          <a:xfrm>
            <a:off x="1186286" y="-5915403"/>
            <a:ext cx="12263014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BR" dirty="0"/>
              <a:t>2</a:t>
            </a:r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  <a:p>
            <a:pPr algn="ctr" rtl="0"/>
            <a:endParaRPr lang="pt-BR" dirty="0"/>
          </a:p>
        </p:txBody>
      </p:sp>
      <p:sp>
        <p:nvSpPr>
          <p:cNvPr id="29" name="Retângulo: Canto Único Recortado 28" descr="Quadrado de ênfase de rodapé">
            <a:extLst>
              <a:ext uri="{FF2B5EF4-FFF2-40B4-BE49-F238E27FC236}">
                <a16:creationId xmlns="" xmlns:a16="http://schemas.microsoft.com/office/drawing/2014/main" id="{E01195D9-1845-4282-BE5B-F6B840BE40E1}"/>
              </a:ext>
            </a:extLst>
          </p:cNvPr>
          <p:cNvSpPr/>
          <p:nvPr/>
        </p:nvSpPr>
        <p:spPr>
          <a:xfrm flipH="1">
            <a:off x="11549269" y="6356350"/>
            <a:ext cx="642731" cy="501650"/>
          </a:xfrm>
          <a:prstGeom prst="snip1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30" name="Espaço Reservado para o Número do Slide 5">
            <a:extLst>
              <a:ext uri="{FF2B5EF4-FFF2-40B4-BE49-F238E27FC236}">
                <a16:creationId xmlns="" xmlns:a16="http://schemas.microsoft.com/office/drawing/2014/main" id="{056A6478-CD2B-4077-910A-3D006C82EB9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49268" y="6413649"/>
            <a:ext cx="642731" cy="4078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8C2E478F-E849-4A8C-AF1F-CBCC78A7CBFA}" type="slidenum">
              <a:rPr lang="pt-BR" smtClean="0"/>
              <a:pPr rtl="0"/>
              <a:t>44</a:t>
            </a:fld>
            <a:endParaRPr lang="pt-BR" dirty="0"/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0" name="Subtítulo 9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endParaRPr lang="pt-BR"/>
          </a:p>
        </p:txBody>
      </p:sp>
      <p:grpSp>
        <p:nvGrpSpPr>
          <p:cNvPr id="8" name="Grupo 7"/>
          <p:cNvGrpSpPr/>
          <p:nvPr/>
        </p:nvGrpSpPr>
        <p:grpSpPr>
          <a:xfrm>
            <a:off x="547098" y="4289130"/>
            <a:ext cx="3886448" cy="2016624"/>
            <a:chOff x="1847734" y="9086590"/>
            <a:chExt cx="3886448" cy="2016624"/>
          </a:xfrm>
        </p:grpSpPr>
        <p:sp>
          <p:nvSpPr>
            <p:cNvPr id="42" name="Retângulo 41">
              <a:extLst>
                <a:ext uri="{FF2B5EF4-FFF2-40B4-BE49-F238E27FC236}">
                  <a16:creationId xmlns="" xmlns:a16="http://schemas.microsoft.com/office/drawing/2014/main" id="{B601E3FC-2016-4085-9A4B-A172702EAAE1}"/>
                </a:ext>
              </a:extLst>
            </p:cNvPr>
            <p:cNvSpPr/>
            <p:nvPr userDrawn="1"/>
          </p:nvSpPr>
          <p:spPr>
            <a:xfrm flipH="1">
              <a:off x="2101884" y="9420562"/>
              <a:ext cx="3246179" cy="1682652"/>
            </a:xfrm>
            <a:prstGeom prst="rect">
              <a:avLst/>
            </a:prstGeom>
            <a:gradFill>
              <a:gsLst>
                <a:gs pos="0">
                  <a:srgbClr val="002060"/>
                </a:gs>
                <a:gs pos="100000">
                  <a:srgbClr val="002060"/>
                </a:gs>
                <a:gs pos="50000">
                  <a:srgbClr val="0070C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endParaRPr lang="pt-BR" dirty="0"/>
            </a:p>
            <a:p>
              <a:pPr algn="ctr" rtl="0"/>
              <a:r>
                <a:rPr lang="pt-BR" dirty="0"/>
                <a:t>+</a:t>
              </a:r>
            </a:p>
            <a:p>
              <a:pPr algn="ctr" rtl="0"/>
              <a:endParaRPr lang="pt-BR" dirty="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="" xmlns:a16="http://schemas.microsoft.com/office/drawing/2014/main" id="{2CBF662F-A198-4AD3-8EBC-0EC9A52B2994}"/>
                </a:ext>
              </a:extLst>
            </p:cNvPr>
            <p:cNvSpPr/>
            <p:nvPr userDrawn="1"/>
          </p:nvSpPr>
          <p:spPr>
            <a:xfrm flipH="1">
              <a:off x="1847734" y="9086590"/>
              <a:ext cx="3754478" cy="1630584"/>
            </a:xfrm>
            <a:prstGeom prst="rect">
              <a:avLst/>
            </a:prstGeom>
            <a:noFill/>
            <a:ln w="127000">
              <a:solidFill>
                <a:srgbClr val="2F3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dirty="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="" xmlns:a16="http://schemas.microsoft.com/office/drawing/2014/main" id="{142E86C5-8E5F-4620-A4FB-D1F926179D18}"/>
                </a:ext>
              </a:extLst>
            </p:cNvPr>
            <p:cNvSpPr/>
            <p:nvPr userDrawn="1"/>
          </p:nvSpPr>
          <p:spPr>
            <a:xfrm flipH="1">
              <a:off x="2298271" y="9274725"/>
              <a:ext cx="3435911" cy="15816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000" b="1" dirty="0" smtClean="0">
                  <a:solidFill>
                    <a:srgbClr val="002060"/>
                  </a:solidFill>
                  <a:latin typeface="+mj-lt"/>
                </a:rPr>
                <a:t>AUDITÓRIO</a:t>
              </a:r>
              <a:endParaRPr lang="pt-BR" sz="4000" b="1" dirty="0">
                <a:solidFill>
                  <a:srgbClr val="002060"/>
                </a:solidFill>
                <a:latin typeface="+mj-lt"/>
              </a:endParaRPr>
            </a:p>
          </p:txBody>
        </p:sp>
      </p:grpSp>
      <p:pic>
        <p:nvPicPr>
          <p:cNvPr id="4" name="Espaço Reservado para Imagem 3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7" b="222"/>
          <a:stretch/>
        </p:blipFill>
        <p:spPr>
          <a:xfrm>
            <a:off x="-228600" y="0"/>
            <a:ext cx="12833388" cy="6858000"/>
          </a:xfrm>
        </p:spPr>
      </p:pic>
    </p:spTree>
    <p:extLst>
      <p:ext uri="{BB962C8B-B14F-4D97-AF65-F5344CB8AC3E}">
        <p14:creationId xmlns:p14="http://schemas.microsoft.com/office/powerpoint/2010/main" val="249369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46"/>
          <p:cNvSpPr/>
          <p:nvPr/>
        </p:nvSpPr>
        <p:spPr>
          <a:xfrm>
            <a:off x="1225782" y="2582515"/>
            <a:ext cx="3060700" cy="1582738"/>
          </a:xfrm>
          <a:prstGeom prst="rect">
            <a:avLst/>
          </a:prstGeom>
          <a:solidFill>
            <a:schemeClr val="lt1"/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CURSOS E OFICINAS </a:t>
            </a:r>
            <a:endParaRPr/>
          </a:p>
        </p:txBody>
      </p:sp>
      <p:sp>
        <p:nvSpPr>
          <p:cNvPr id="594" name="Google Shape;594;p46"/>
          <p:cNvSpPr/>
          <p:nvPr/>
        </p:nvSpPr>
        <p:spPr>
          <a:xfrm>
            <a:off x="1225782" y="980728"/>
            <a:ext cx="3060700" cy="1497012"/>
          </a:xfrm>
          <a:prstGeom prst="rect">
            <a:avLst/>
          </a:prstGeom>
          <a:solidFill>
            <a:schemeClr val="lt1"/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62" b="1">
              <a:solidFill>
                <a:srgbClr val="A2A2A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95" name="Google Shape;595;p46"/>
          <p:cNvSpPr/>
          <p:nvPr/>
        </p:nvSpPr>
        <p:spPr>
          <a:xfrm>
            <a:off x="1225782" y="4265267"/>
            <a:ext cx="3060700" cy="1495425"/>
          </a:xfrm>
          <a:prstGeom prst="rect">
            <a:avLst/>
          </a:prstGeom>
          <a:solidFill>
            <a:schemeClr val="lt1"/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2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IMPLANTAÇÃO DOS INDICADORES/DCN</a:t>
            </a:r>
            <a:endParaRPr/>
          </a:p>
        </p:txBody>
      </p:sp>
      <p:sp>
        <p:nvSpPr>
          <p:cNvPr id="596" name="Google Shape;596;p46"/>
          <p:cNvSpPr/>
          <p:nvPr/>
        </p:nvSpPr>
        <p:spPr>
          <a:xfrm>
            <a:off x="4466398" y="2582515"/>
            <a:ext cx="3060700" cy="1582738"/>
          </a:xfrm>
          <a:prstGeom prst="rect">
            <a:avLst/>
          </a:prstGeom>
          <a:solidFill>
            <a:schemeClr val="lt1"/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2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ESCRITÓRIO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2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 CARREIRA </a:t>
            </a:r>
            <a:endParaRPr/>
          </a:p>
        </p:txBody>
      </p:sp>
      <p:sp>
        <p:nvSpPr>
          <p:cNvPr id="597" name="Google Shape;597;p46"/>
          <p:cNvSpPr/>
          <p:nvPr/>
        </p:nvSpPr>
        <p:spPr>
          <a:xfrm>
            <a:off x="4466398" y="980728"/>
            <a:ext cx="3060700" cy="1497012"/>
          </a:xfrm>
          <a:prstGeom prst="rect">
            <a:avLst/>
          </a:prstGeom>
          <a:solidFill>
            <a:schemeClr val="lt1"/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62" b="1">
              <a:solidFill>
                <a:srgbClr val="A2A2A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98" name="Google Shape;598;p46"/>
          <p:cNvSpPr/>
          <p:nvPr/>
        </p:nvSpPr>
        <p:spPr>
          <a:xfrm>
            <a:off x="4466398" y="4265267"/>
            <a:ext cx="3060700" cy="1495425"/>
          </a:xfrm>
          <a:prstGeom prst="rect">
            <a:avLst/>
          </a:prstGeom>
          <a:solidFill>
            <a:schemeClr val="lt1"/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2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MENTORIA</a:t>
            </a:r>
            <a:r>
              <a:rPr lang="pt-BR" sz="1662" b="1">
                <a:solidFill>
                  <a:srgbClr val="A2A2A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/>
          </a:p>
        </p:txBody>
      </p:sp>
      <p:sp>
        <p:nvSpPr>
          <p:cNvPr id="599" name="Google Shape;599;p46"/>
          <p:cNvSpPr/>
          <p:nvPr/>
        </p:nvSpPr>
        <p:spPr>
          <a:xfrm>
            <a:off x="7728181" y="2582515"/>
            <a:ext cx="3062816" cy="1582738"/>
          </a:xfrm>
          <a:prstGeom prst="rect">
            <a:avLst/>
          </a:prstGeom>
          <a:solidFill>
            <a:schemeClr val="lt1"/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2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FEIRA VIRTUAL</a:t>
            </a:r>
            <a:endParaRPr/>
          </a:p>
        </p:txBody>
      </p:sp>
      <p:sp>
        <p:nvSpPr>
          <p:cNvPr id="600" name="Google Shape;600;p46"/>
          <p:cNvSpPr/>
          <p:nvPr/>
        </p:nvSpPr>
        <p:spPr>
          <a:xfrm>
            <a:off x="7728181" y="980728"/>
            <a:ext cx="3062816" cy="1497012"/>
          </a:xfrm>
          <a:prstGeom prst="rect">
            <a:avLst/>
          </a:prstGeom>
          <a:solidFill>
            <a:schemeClr val="lt1"/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62" b="1">
              <a:solidFill>
                <a:srgbClr val="A2A2A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01" name="Google Shape;601;p46"/>
          <p:cNvSpPr/>
          <p:nvPr/>
        </p:nvSpPr>
        <p:spPr>
          <a:xfrm>
            <a:off x="7728181" y="4265267"/>
            <a:ext cx="3062816" cy="1495425"/>
          </a:xfrm>
          <a:prstGeom prst="rect">
            <a:avLst/>
          </a:prstGeom>
          <a:solidFill>
            <a:schemeClr val="lt1"/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2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DIA DA CARREIRA POLI</a:t>
            </a:r>
            <a:endParaRPr/>
          </a:p>
        </p:txBody>
      </p:sp>
      <p:sp>
        <p:nvSpPr>
          <p:cNvPr id="602" name="Google Shape;602;p46"/>
          <p:cNvSpPr txBox="1"/>
          <p:nvPr/>
        </p:nvSpPr>
        <p:spPr>
          <a:xfrm>
            <a:off x="1893591" y="1436242"/>
            <a:ext cx="1462617" cy="39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00" tIns="42200" rIns="84400" bIns="422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 FAZER </a:t>
            </a:r>
            <a:endParaRPr sz="20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03" name="Google Shape;603;p46"/>
          <p:cNvSpPr txBox="1"/>
          <p:nvPr/>
        </p:nvSpPr>
        <p:spPr>
          <a:xfrm>
            <a:off x="3168300" y="312055"/>
            <a:ext cx="581303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GESTÃO ÁGIL </a:t>
            </a:r>
            <a:endParaRPr/>
          </a:p>
        </p:txBody>
      </p:sp>
      <p:sp>
        <p:nvSpPr>
          <p:cNvPr id="604" name="Google Shape;604;p46"/>
          <p:cNvSpPr txBox="1"/>
          <p:nvPr/>
        </p:nvSpPr>
        <p:spPr>
          <a:xfrm>
            <a:off x="5061943" y="1436243"/>
            <a:ext cx="2025749" cy="39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00" tIns="42200" rIns="84400" bIns="422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FAZENDO</a:t>
            </a:r>
            <a:endParaRPr sz="20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05" name="Google Shape;605;p46"/>
          <p:cNvSpPr txBox="1"/>
          <p:nvPr/>
        </p:nvSpPr>
        <p:spPr>
          <a:xfrm>
            <a:off x="8422315" y="1508251"/>
            <a:ext cx="1728192" cy="39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00" tIns="42200" rIns="84400" bIns="422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FEITO</a:t>
            </a:r>
            <a:endParaRPr sz="20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06" name="Google Shape;606;p46" descr="WhatsApp Image 2019-11-08 at 23.28.53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642" y="172329"/>
            <a:ext cx="1853950" cy="13871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236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 txBox="1">
            <a:spLocks noGrp="1"/>
          </p:cNvSpPr>
          <p:nvPr>
            <p:ph type="title"/>
          </p:nvPr>
        </p:nvSpPr>
        <p:spPr>
          <a:xfrm>
            <a:off x="838202" y="365125"/>
            <a:ext cx="894080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 b="1"/>
              <a:t>DIRETRIZES DA DIRETORIA ADJUNTA DE CARREIRA E EMPREENDEDORISMO </a:t>
            </a:r>
            <a:endParaRPr/>
          </a:p>
        </p:txBody>
      </p:sp>
      <p:sp>
        <p:nvSpPr>
          <p:cNvPr id="102" name="Google Shape;102;p5"/>
          <p:cNvSpPr txBox="1"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ATENDER ÀS EXIGÊNCIAS DAS NOVAS DIRETRIZES CURRICULARES NACIONAIS (DCN):</a:t>
            </a:r>
            <a:endParaRPr/>
          </a:p>
          <a:p>
            <a:pPr marL="914400" lvl="1" indent="-45720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pt-BR"/>
              <a:t>Planejar e realizar CURSOS ESPECÍFICOS (criatividade, inovação e novas tecnologias;  trabalho e empreendedorismo acadêmico;  educação, formação e cidadania etc.; </a:t>
            </a:r>
            <a:endParaRPr/>
          </a:p>
          <a:p>
            <a:pPr marL="914400" lvl="1" indent="-45720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pt-BR"/>
              <a:t>Planejar e realizar WORKSHOPS (OFICINAS DE EMPREENDEDORISMO COM AS INICIATIVAS ESTUDANTIS);</a:t>
            </a:r>
            <a:endParaRPr/>
          </a:p>
          <a:p>
            <a:pPr marL="914400" lvl="1" indent="-45720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alibri"/>
              <a:buAutoNum type="arabicPeriod"/>
            </a:pPr>
            <a:r>
              <a:rPr lang="pt-BR" b="1">
                <a:solidFill>
                  <a:srgbClr val="FF0000"/>
                </a:solidFill>
              </a:rPr>
              <a:t>Criar o ESCRITÓRIO DE CARREIRA (MENTORIAS);</a:t>
            </a:r>
            <a:endParaRPr/>
          </a:p>
          <a:p>
            <a:pPr marL="914400" lvl="1" indent="-45720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pt-BR"/>
              <a:t>Acompanhar a CARREIRA DOS EGRESSOS; </a:t>
            </a:r>
            <a:endParaRPr/>
          </a:p>
          <a:p>
            <a:pPr marL="914400" lvl="1" indent="-45720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pt-BR"/>
              <a:t>Participar das comissões de implantação das DCN nos currículos dos cursos da ESCOLA POLITÉCNICA;</a:t>
            </a:r>
            <a:endParaRPr/>
          </a:p>
          <a:p>
            <a:pPr marL="914400" lvl="1" indent="-45720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pt-BR"/>
              <a:t>Publicar semanalmente o BOLETIM DE OPORTUNIDADES.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8696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"/>
          <p:cNvSpPr txBox="1">
            <a:spLocks noGrp="1"/>
          </p:cNvSpPr>
          <p:nvPr>
            <p:ph type="title"/>
          </p:nvPr>
        </p:nvSpPr>
        <p:spPr>
          <a:xfrm>
            <a:off x="838202" y="365125"/>
            <a:ext cx="894080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 b="1"/>
              <a:t>DIRETRIZES DA DIRETORIA ADJUNTA DE CARREIRA E EMPREENDEDORISMO </a:t>
            </a:r>
            <a:endParaRPr/>
          </a:p>
        </p:txBody>
      </p:sp>
      <p:sp>
        <p:nvSpPr>
          <p:cNvPr id="109" name="Google Shape;109;p6"/>
          <p:cNvSpPr txBox="1"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41934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 dirty="0"/>
              <a:t>AUMENTAR A VISIBILIDADE DA ESCOLA POLITÉCNICA ATRAVÉS DOS EVENTOS PROMOVIDOS PELA DACE: </a:t>
            </a:r>
            <a:endParaRPr dirty="0"/>
          </a:p>
          <a:p>
            <a:pPr marL="914400" lvl="1" indent="-46863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pt-BR" dirty="0"/>
              <a:t>Criar PODCAST SEMANAL SOBRE CARREIRA; </a:t>
            </a:r>
            <a:endParaRPr dirty="0"/>
          </a:p>
          <a:p>
            <a:pPr marL="914400" lvl="1" indent="-46863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pt-BR" dirty="0"/>
              <a:t>Produzir conteúdo (artigos) para as mídias sociais;</a:t>
            </a:r>
            <a:endParaRPr dirty="0"/>
          </a:p>
          <a:p>
            <a:pPr marL="914400" lvl="1" indent="-46863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pt-BR" dirty="0"/>
              <a:t>Reestruturar a página da DACE no site da POLI.</a:t>
            </a:r>
            <a:endParaRPr dirty="0"/>
          </a:p>
          <a:p>
            <a:pPr marL="228600" lvl="0" indent="-241934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 dirty="0"/>
              <a:t>PROMOVER INTERAÇÃO COM EMPRESAS DO MERCADO:</a:t>
            </a:r>
            <a:endParaRPr dirty="0"/>
          </a:p>
          <a:p>
            <a:pPr marL="914400" lvl="1" indent="-46863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pt-BR" dirty="0"/>
              <a:t>Promover, semestralmente, o evento DIA DA CARREIRA POLI;</a:t>
            </a:r>
            <a:endParaRPr dirty="0"/>
          </a:p>
          <a:p>
            <a:pPr marL="914400" lvl="1" indent="-46863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pt-BR" dirty="0"/>
              <a:t>Promover EVENTOS COM PARCEIROS (ACADEMIA; MOVIMENTOS ESTUDANTIS; UNIVERSIDADES);</a:t>
            </a:r>
            <a:endParaRPr dirty="0"/>
          </a:p>
          <a:p>
            <a:pPr marL="914400" lvl="1" indent="-46863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alibri"/>
              <a:buAutoNum type="arabicPeriod"/>
            </a:pPr>
            <a:r>
              <a:rPr lang="pt-BR" b="1" dirty="0">
                <a:solidFill>
                  <a:srgbClr val="FF0000"/>
                </a:solidFill>
              </a:rPr>
              <a:t>Planejar e realizar a FEIRA ANUAL DE CARREIRAS E OPORTUNIDADES. </a:t>
            </a:r>
            <a:endParaRPr dirty="0"/>
          </a:p>
          <a:p>
            <a:pPr marL="228600" lvl="0" indent="-241934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 dirty="0"/>
              <a:t>MONITORAR OS INDICADORES DA DACE:</a:t>
            </a:r>
            <a:endParaRPr dirty="0"/>
          </a:p>
          <a:p>
            <a:pPr marL="914400" lvl="1" indent="-46863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pt-BR" dirty="0"/>
              <a:t>Implementar os indicadores de acompanhamento da DACE.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1056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ge396a53d20_3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8802" y="-42242"/>
            <a:ext cx="11300570" cy="77928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A512ABD3-5999-49E8-B6B6-96856814AA3F}"/>
              </a:ext>
            </a:extLst>
          </p:cNvPr>
          <p:cNvSpPr/>
          <p:nvPr/>
        </p:nvSpPr>
        <p:spPr>
          <a:xfrm>
            <a:off x="0" y="0"/>
            <a:ext cx="106430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5" b="9944"/>
          <a:stretch/>
        </p:blipFill>
        <p:spPr>
          <a:xfrm>
            <a:off x="-119105" y="2"/>
            <a:ext cx="6629087" cy="7750628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-119105" y="43544"/>
            <a:ext cx="34547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1A1A1A"/>
                </a:solidFill>
                <a:latin typeface="-apple-system"/>
              </a:rPr>
              <a:t>Foto de </a:t>
            </a:r>
            <a:r>
              <a:rPr lang="pt-BR" b="1" dirty="0" err="1">
                <a:solidFill>
                  <a:srgbClr val="1A1A1A"/>
                </a:solidFill>
                <a:latin typeface="-apple-system"/>
                <a:hlinkClick r:id="rId5"/>
              </a:rPr>
              <a:t>Alena</a:t>
            </a:r>
            <a:r>
              <a:rPr lang="pt-BR" b="1" dirty="0">
                <a:solidFill>
                  <a:srgbClr val="1A1A1A"/>
                </a:solidFill>
                <a:latin typeface="-apple-system"/>
                <a:hlinkClick r:id="rId5"/>
              </a:rPr>
              <a:t> </a:t>
            </a:r>
            <a:r>
              <a:rPr lang="pt-BR" b="1" dirty="0" err="1">
                <a:solidFill>
                  <a:srgbClr val="1A1A1A"/>
                </a:solidFill>
                <a:latin typeface="-apple-system"/>
                <a:hlinkClick r:id="rId5"/>
              </a:rPr>
              <a:t>Shekhovtcova</a:t>
            </a:r>
            <a:r>
              <a:rPr lang="pt-BR" dirty="0">
                <a:solidFill>
                  <a:srgbClr val="1A1A1A"/>
                </a:solidFill>
                <a:latin typeface="-apple-system"/>
              </a:rPr>
              <a:t> no </a:t>
            </a:r>
            <a:r>
              <a:rPr lang="pt-BR" b="1" dirty="0" err="1">
                <a:solidFill>
                  <a:srgbClr val="1A1A1A"/>
                </a:solidFill>
                <a:latin typeface="-apple-system"/>
                <a:hlinkClick r:id="rId6"/>
              </a:rPr>
              <a:t>Pexels</a:t>
            </a:r>
            <a:endParaRPr lang="pt-BR" dirty="0"/>
          </a:p>
        </p:txBody>
      </p:sp>
      <p:sp>
        <p:nvSpPr>
          <p:cNvPr id="6" name="Google Shape;74;ge396a53d20_3_81"/>
          <p:cNvSpPr txBox="1">
            <a:spLocks noGrp="1"/>
          </p:cNvSpPr>
          <p:nvPr>
            <p:ph type="body" idx="1"/>
          </p:nvPr>
        </p:nvSpPr>
        <p:spPr>
          <a:xfrm>
            <a:off x="6772317" y="1059421"/>
            <a:ext cx="5345199" cy="3708521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935"/>
              <a:buNone/>
            </a:pPr>
            <a:r>
              <a:rPr lang="pt-BR" sz="2670" b="1" dirty="0" smtClean="0">
                <a:solidFill>
                  <a:srgbClr val="20212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Características da </a:t>
            </a:r>
            <a:r>
              <a:rPr lang="pt-BR" sz="2670" b="1" dirty="0">
                <a:solidFill>
                  <a:srgbClr val="20212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sociedade 5.0:  </a:t>
            </a:r>
            <a:endParaRPr sz="2670" b="1" dirty="0">
              <a:solidFill>
                <a:srgbClr val="20212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60045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02124"/>
              </a:buClr>
              <a:buSzPts val="2070"/>
              <a:buChar char="-"/>
            </a:pPr>
            <a:r>
              <a:rPr lang="pt-BR" sz="2070" b="1" dirty="0">
                <a:solidFill>
                  <a:srgbClr val="20212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ambientes digitais;</a:t>
            </a:r>
            <a:endParaRPr sz="2070" b="1" dirty="0">
              <a:solidFill>
                <a:srgbClr val="20212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60045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2070"/>
              <a:buChar char="-"/>
            </a:pPr>
            <a:r>
              <a:rPr lang="pt-BR" sz="2070" b="1" dirty="0">
                <a:solidFill>
                  <a:srgbClr val="20212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uso de recursos como sistemas de </a:t>
            </a:r>
            <a:r>
              <a:rPr lang="pt-BR" sz="2070" b="1" dirty="0" err="1">
                <a:solidFill>
                  <a:srgbClr val="20212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cibersegurança</a:t>
            </a:r>
            <a:r>
              <a:rPr lang="pt-BR" sz="2070" b="1" dirty="0">
                <a:solidFill>
                  <a:srgbClr val="20212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;</a:t>
            </a:r>
            <a:endParaRPr sz="2070" b="1" dirty="0">
              <a:solidFill>
                <a:srgbClr val="20212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60045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2070"/>
              <a:buChar char="-"/>
            </a:pPr>
            <a:r>
              <a:rPr lang="pt-BR" sz="2070" b="1" dirty="0">
                <a:solidFill>
                  <a:srgbClr val="20212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sistemas horizontais e verticais de integração;</a:t>
            </a:r>
            <a:endParaRPr sz="2070" b="1" dirty="0">
              <a:solidFill>
                <a:srgbClr val="20212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60045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2070"/>
              <a:buChar char="-"/>
            </a:pPr>
            <a:r>
              <a:rPr lang="pt-BR" sz="2070" b="1" i="1" dirty="0">
                <a:solidFill>
                  <a:srgbClr val="20212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Internet </a:t>
            </a:r>
            <a:r>
              <a:rPr lang="pt-BR" sz="2070" b="1" i="1" dirty="0" err="1">
                <a:solidFill>
                  <a:srgbClr val="20212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pt-BR" sz="2070" b="1" i="1" dirty="0">
                <a:solidFill>
                  <a:srgbClr val="20212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2070" b="1" i="1" dirty="0" err="1">
                <a:solidFill>
                  <a:srgbClr val="20212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Things</a:t>
            </a:r>
            <a:r>
              <a:rPr lang="pt-BR" sz="2070" b="1" dirty="0">
                <a:solidFill>
                  <a:srgbClr val="20212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pt-BR" sz="2070" b="1" dirty="0" err="1">
                <a:solidFill>
                  <a:srgbClr val="20212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IoT</a:t>
            </a:r>
            <a:r>
              <a:rPr lang="pt-BR" sz="2070" b="1" dirty="0" smtClean="0">
                <a:solidFill>
                  <a:srgbClr val="20212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), </a:t>
            </a:r>
            <a:r>
              <a:rPr lang="pt-BR" sz="2070" b="1" dirty="0">
                <a:solidFill>
                  <a:srgbClr val="20212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Big </a:t>
            </a:r>
            <a:r>
              <a:rPr lang="pt-BR" sz="2070" b="1" dirty="0" smtClean="0">
                <a:solidFill>
                  <a:srgbClr val="20212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Data e muito mais. </a:t>
            </a:r>
            <a:endParaRPr sz="2070" b="1" dirty="0">
              <a:solidFill>
                <a:srgbClr val="20212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ge396a53d20_3_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348"/>
            <a:ext cx="12192001" cy="6854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501013" y="1054426"/>
            <a:ext cx="26564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EQUIPE DACE</a:t>
            </a:r>
            <a:endParaRPr lang="pt-BR" sz="2800" dirty="0"/>
          </a:p>
        </p:txBody>
      </p:sp>
      <p:pic>
        <p:nvPicPr>
          <p:cNvPr id="1026" name="Picture 2" descr="https://pps.whatsapp.net/v/t61.24694-24/132791887_202391978207876_4870487272223169531_n.jpg?ccb=11-4&amp;oh=01_AVzCcAVHDbZsrX0YEMbdVsaSS_14u6mMyoU-LUhdDt-bQw&amp;oe=62649D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653144"/>
            <a:ext cx="5243739" cy="524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66;ge396a53d20_3_162"/>
          <p:cNvSpPr txBox="1">
            <a:spLocks/>
          </p:cNvSpPr>
          <p:nvPr/>
        </p:nvSpPr>
        <p:spPr>
          <a:xfrm>
            <a:off x="6501013" y="1870575"/>
            <a:ext cx="54840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1000"/>
              </a:spcBef>
              <a:buClr>
                <a:schemeClr val="dk1"/>
              </a:buClr>
              <a:buSzPts val="1100"/>
            </a:pPr>
            <a:r>
              <a:rPr lang="pt-BR" sz="3200" b="1" dirty="0"/>
              <a:t>Matheus da Silveira Bruno</a:t>
            </a:r>
            <a:r>
              <a:rPr lang="pt-BR" sz="3200" dirty="0"/>
              <a:t> </a:t>
            </a: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 smtClean="0">
                <a:hlinkClick r:id="rId3"/>
              </a:rPr>
              <a:t>matheussbruno@poli.ufrj.br</a:t>
            </a:r>
            <a:endParaRPr lang="pt-BR" sz="3200" dirty="0" smtClean="0"/>
          </a:p>
          <a:p>
            <a:pPr>
              <a:spcBef>
                <a:spcPts val="1000"/>
              </a:spcBef>
              <a:buClr>
                <a:schemeClr val="dk1"/>
              </a:buClr>
              <a:buSzPts val="1100"/>
            </a:pPr>
            <a:r>
              <a:rPr lang="pt-BR" sz="2800" dirty="0" smtClean="0"/>
              <a:t>Estudante de Engenharia Elétrica da POLI UFRJ</a:t>
            </a:r>
          </a:p>
          <a:p>
            <a:pPr>
              <a:spcBef>
                <a:spcPts val="1000"/>
              </a:spcBef>
              <a:buClr>
                <a:schemeClr val="dk1"/>
              </a:buClr>
              <a:buSzPts val="1100"/>
            </a:pPr>
            <a:r>
              <a:rPr lang="pt-BR" sz="2800" dirty="0" smtClean="0"/>
              <a:t>ESTAGIÁRIO</a:t>
            </a:r>
          </a:p>
        </p:txBody>
      </p:sp>
    </p:spTree>
    <p:extLst>
      <p:ext uri="{BB962C8B-B14F-4D97-AF65-F5344CB8AC3E}">
        <p14:creationId xmlns:p14="http://schemas.microsoft.com/office/powerpoint/2010/main" val="242466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ge396a53d20_3_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6375" y="0"/>
            <a:ext cx="8006250" cy="600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ge396a53d20_3_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14025" y="3238800"/>
            <a:ext cx="2372626" cy="2372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ge396a53d20_3_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40475" y="3238800"/>
            <a:ext cx="746175" cy="242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ge396a53d20_3_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525" y="1338300"/>
            <a:ext cx="5828285" cy="437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ge396a53d20_3_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3400" y="1338291"/>
            <a:ext cx="5107200" cy="4371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ge396a53d20_3_117"/>
          <p:cNvPicPr preferRelativeResize="0"/>
          <p:nvPr/>
        </p:nvPicPr>
        <p:blipFill rotWithShape="1">
          <a:blip r:embed="rId5">
            <a:alphaModFix/>
          </a:blip>
          <a:srcRect l="14973"/>
          <a:stretch/>
        </p:blipFill>
        <p:spPr>
          <a:xfrm>
            <a:off x="9225325" y="3282650"/>
            <a:ext cx="2305275" cy="212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ge396a53d20_3_117"/>
          <p:cNvSpPr txBox="1"/>
          <p:nvPr/>
        </p:nvSpPr>
        <p:spPr>
          <a:xfrm>
            <a:off x="700525" y="228600"/>
            <a:ext cx="9519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 DE MENTORIA DO ESCRITÓRIO DE CARREIRA</a:t>
            </a:r>
            <a:br>
              <a:rPr lang="pt-BR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DESENVOLVIMENTO DE COMPETÊNCIAS RELACIONAIS</a:t>
            </a:r>
            <a:endParaRPr sz="1600"/>
          </a:p>
        </p:txBody>
      </p:sp>
      <p:pic>
        <p:nvPicPr>
          <p:cNvPr id="257" name="Google Shape;257;ge396a53d20_3_117"/>
          <p:cNvPicPr preferRelativeResize="0"/>
          <p:nvPr/>
        </p:nvPicPr>
        <p:blipFill rotWithShape="1">
          <a:blip r:embed="rId6">
            <a:alphaModFix/>
          </a:blip>
          <a:srcRect l="42321" t="22475" r="42249" b="54667"/>
          <a:stretch/>
        </p:blipFill>
        <p:spPr>
          <a:xfrm>
            <a:off x="10219688" y="177365"/>
            <a:ext cx="1814950" cy="1513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e396a53d20_3_182"/>
          <p:cNvSpPr txBox="1">
            <a:spLocks noGrp="1"/>
          </p:cNvSpPr>
          <p:nvPr>
            <p:ph type="title"/>
          </p:nvPr>
        </p:nvSpPr>
        <p:spPr>
          <a:xfrm>
            <a:off x="831852" y="1709738"/>
            <a:ext cx="10515600" cy="2852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ge396a53d20_3_182"/>
          <p:cNvSpPr txBox="1"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4" name="Google Shape;304;ge396a53d20_3_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74"/>
            <a:ext cx="12192001" cy="68546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4"/>
          <p:cNvSpPr txBox="1">
            <a:spLocks noGrp="1"/>
          </p:cNvSpPr>
          <p:nvPr>
            <p:ph type="title"/>
          </p:nvPr>
        </p:nvSpPr>
        <p:spPr>
          <a:xfrm>
            <a:off x="500000" y="127075"/>
            <a:ext cx="9719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500" b="1"/>
              <a:t>AÇÕES DA DIRETORIA DACE – 2019-2021</a:t>
            </a:r>
            <a:endParaRPr sz="3500" b="1"/>
          </a:p>
        </p:txBody>
      </p:sp>
      <p:pic>
        <p:nvPicPr>
          <p:cNvPr id="320" name="Google Shape;32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5341" y="1365695"/>
            <a:ext cx="4610256" cy="3457692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14"/>
          <p:cNvSpPr txBox="1"/>
          <p:nvPr/>
        </p:nvSpPr>
        <p:spPr>
          <a:xfrm>
            <a:off x="935250" y="5631575"/>
            <a:ext cx="10321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ORGANIZAÇÃO DE ATIVIDADES ESTUDANTIS DE EMPREENDEDORISMO  – FLUXO CONSULTORIA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2" name="Google Shape;32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1785" y="1380039"/>
            <a:ext cx="2571752" cy="3429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54873" y="3181002"/>
            <a:ext cx="3176914" cy="2382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1992" y="1410841"/>
            <a:ext cx="3299794" cy="2474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5935" y="3447319"/>
            <a:ext cx="3176914" cy="21179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ge396a53d20_3_1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927" y="1722203"/>
            <a:ext cx="3366824" cy="336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ge396a53d20_3_1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37672" y="1792941"/>
            <a:ext cx="3225347" cy="3225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ge396a53d20_3_1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75751" y="1792941"/>
            <a:ext cx="2961922" cy="3398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ge396a53d20_3_149"/>
          <p:cNvPicPr preferRelativeResize="0"/>
          <p:nvPr/>
        </p:nvPicPr>
        <p:blipFill rotWithShape="1">
          <a:blip r:embed="rId6">
            <a:alphaModFix/>
          </a:blip>
          <a:srcRect t="5836" r="1283" b="32465"/>
          <a:stretch/>
        </p:blipFill>
        <p:spPr>
          <a:xfrm>
            <a:off x="9663018" y="1792941"/>
            <a:ext cx="2399546" cy="3253814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ge396a53d20_3_149"/>
          <p:cNvSpPr txBox="1"/>
          <p:nvPr/>
        </p:nvSpPr>
        <p:spPr>
          <a:xfrm>
            <a:off x="1667994" y="5148988"/>
            <a:ext cx="8856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ORGANIZAÇÃO DE ATIVIDADES ESTUDANTIS DE EMPREENDEDORISMO  – GERMINADORA  DE STARTUPS DO LABGN2 – 2020 – 5ª EDIÇÃO - REMOTA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6A. EDIÇÃO SERÁ REMOTA EM OUTUBRO DE 2021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ge396a53d20_3_149"/>
          <p:cNvSpPr txBox="1"/>
          <p:nvPr/>
        </p:nvSpPr>
        <p:spPr>
          <a:xfrm>
            <a:off x="108925" y="517525"/>
            <a:ext cx="10110900" cy="8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AÇÕES DA DIRETORIA DACE – 2019-2021</a:t>
            </a:r>
            <a:endParaRPr sz="3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5"/>
          <p:cNvSpPr txBox="1">
            <a:spLocks noGrp="1"/>
          </p:cNvSpPr>
          <p:nvPr>
            <p:ph type="title"/>
          </p:nvPr>
        </p:nvSpPr>
        <p:spPr>
          <a:xfrm>
            <a:off x="838200" y="161550"/>
            <a:ext cx="9381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500" b="1"/>
              <a:t>AÇÕES DA DIRETORIA DACE – 2019-2021</a:t>
            </a:r>
            <a:endParaRPr sz="3500" b="1"/>
          </a:p>
        </p:txBody>
      </p:sp>
      <p:sp>
        <p:nvSpPr>
          <p:cNvPr id="332" name="Google Shape;332;p15"/>
          <p:cNvSpPr txBox="1"/>
          <p:nvPr/>
        </p:nvSpPr>
        <p:spPr>
          <a:xfrm>
            <a:off x="879949" y="5339834"/>
            <a:ext cx="10432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ORGANIZAÇÃO DE ATIVIDADES ESTUDANTIS DE EMPREENDEDORISMO  – UFRJ CONSULTING CLUB</a:t>
            </a:r>
            <a:endParaRPr/>
          </a:p>
        </p:txBody>
      </p:sp>
      <p:pic>
        <p:nvPicPr>
          <p:cNvPr id="333" name="Google Shape;33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660" y="1713130"/>
            <a:ext cx="3412350" cy="341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15"/>
          <p:cNvPicPr preferRelativeResize="0"/>
          <p:nvPr/>
        </p:nvPicPr>
        <p:blipFill rotWithShape="1">
          <a:blip r:embed="rId4">
            <a:alphaModFix/>
          </a:blip>
          <a:srcRect t="35434" b="18979"/>
          <a:stretch/>
        </p:blipFill>
        <p:spPr>
          <a:xfrm>
            <a:off x="3786998" y="1713685"/>
            <a:ext cx="3449251" cy="3411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36261" y="1720769"/>
            <a:ext cx="4536734" cy="33970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e396a53d20_3_189"/>
          <p:cNvSpPr txBox="1">
            <a:spLocks noGrp="1"/>
          </p:cNvSpPr>
          <p:nvPr>
            <p:ph type="title"/>
          </p:nvPr>
        </p:nvSpPr>
        <p:spPr>
          <a:xfrm>
            <a:off x="639875" y="91697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500" b="1" dirty="0"/>
              <a:t>AÇÕES DA DIRETORIA DACE – </a:t>
            </a:r>
            <a:r>
              <a:rPr lang="pt-BR" sz="3500" b="1" dirty="0" smtClean="0"/>
              <a:t>2021-2022 </a:t>
            </a:r>
            <a:br>
              <a:rPr lang="pt-BR" sz="3500" b="1" dirty="0" smtClean="0"/>
            </a:br>
            <a:r>
              <a:rPr lang="pt-BR" sz="3500" b="1" dirty="0" smtClean="0"/>
              <a:t>APOIAR AS </a:t>
            </a:r>
            <a:r>
              <a:rPr lang="pt-BR" sz="3500" b="1" dirty="0" smtClean="0"/>
              <a:t>SEMANAS </a:t>
            </a:r>
            <a:r>
              <a:rPr lang="pt-BR" sz="3500" b="1" dirty="0"/>
              <a:t>DAS ENGENHARIAS</a:t>
            </a:r>
            <a:endParaRPr sz="35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5714"/>
              <a:buFont typeface="Calibri"/>
              <a:buNone/>
            </a:pPr>
            <a:endParaRPr sz="35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4" name="Google Shape;344;ge396a53d20_3_189"/>
          <p:cNvSpPr txBox="1"/>
          <p:nvPr/>
        </p:nvSpPr>
        <p:spPr>
          <a:xfrm>
            <a:off x="5897675" y="1476175"/>
            <a:ext cx="6638100" cy="7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37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37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38333" t="21962" r="39722" b="12575"/>
          <a:stretch/>
        </p:blipFill>
        <p:spPr>
          <a:xfrm>
            <a:off x="2319867" y="1476175"/>
            <a:ext cx="2675467" cy="448733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65000" t="20865" r="11805" b="48394"/>
          <a:stretch/>
        </p:blipFill>
        <p:spPr>
          <a:xfrm>
            <a:off x="5626742" y="2346325"/>
            <a:ext cx="4025258" cy="2999455"/>
          </a:xfrm>
          <a:prstGeom prst="rect">
            <a:avLst/>
          </a:prstGeom>
        </p:spPr>
      </p:pic>
      <p:sp>
        <p:nvSpPr>
          <p:cNvPr id="8" name="Google Shape;127;ge396a53d20_3_2"/>
          <p:cNvSpPr/>
          <p:nvPr/>
        </p:nvSpPr>
        <p:spPr>
          <a:xfrm>
            <a:off x="9030850" y="2227616"/>
            <a:ext cx="2440329" cy="437116"/>
          </a:xfrm>
          <a:prstGeom prst="wedgeRectCallout">
            <a:avLst>
              <a:gd name="adj1" fmla="val -68890"/>
              <a:gd name="adj2" fmla="val 46243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/>
              <a:t>GRUPO DAS EQUIPES DAS SEMANAS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381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5714"/>
              <a:buFont typeface="Calibri"/>
              <a:buNone/>
            </a:pPr>
            <a:r>
              <a:rPr lang="pt-BR" sz="3500" b="1"/>
              <a:t>ESCOLA POLITÉCNICA/DACE E OS 17 OBJETIVOS DE DESENVOLVIMENTO SUSTENTÁVEL (ODS)</a:t>
            </a:r>
            <a:endParaRPr sz="3500" b="1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5714"/>
              <a:buFont typeface="Calibri"/>
              <a:buNone/>
            </a:pPr>
            <a:endParaRPr sz="3500" b="1"/>
          </a:p>
        </p:txBody>
      </p:sp>
      <p:pic>
        <p:nvPicPr>
          <p:cNvPr id="91" name="Google Shape;91;p4" descr="Objetivos para o desenvolvimento sustentável - ODS - ONU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2320" y="1750423"/>
            <a:ext cx="10407455" cy="4137164"/>
          </a:xfrm>
          <a:prstGeom prst="rect">
            <a:avLst/>
          </a:prstGeom>
          <a:noFill/>
          <a:ln w="76200" cap="flat" cmpd="sng">
            <a:solidFill>
              <a:srgbClr val="31538F"/>
            </a:solidFill>
            <a:prstDash val="solid"/>
            <a:miter lim="8000"/>
            <a:headEnd type="none" w="sm" len="sm"/>
            <a:tailEnd type="none" w="sm" len="sm"/>
          </a:ln>
        </p:spPr>
      </p:pic>
      <p:graphicFrame>
        <p:nvGraphicFramePr>
          <p:cNvPr id="92" name="Google Shape;92;p4"/>
          <p:cNvGraphicFramePr/>
          <p:nvPr/>
        </p:nvGraphicFramePr>
        <p:xfrm>
          <a:off x="1770743" y="5671835"/>
          <a:ext cx="8128000" cy="268175"/>
        </p:xfrm>
        <a:graphic>
          <a:graphicData uri="http://schemas.openxmlformats.org/drawingml/2006/table">
            <a:tbl>
              <a:tblPr>
                <a:noFill/>
                <a:tableStyleId>{6A43607E-4336-4C8F-8682-AE516F660A33}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430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Os ODS da ONU estabelecem práticas a serem adotadas pelos países membros para fomentar o desenvolvimento sustentável no mundo.</a:t>
                      </a:r>
                      <a:endParaRPr/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5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b="0" i="0" u="sng" strike="noStrike" cap="none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https://www.ecycle.com.br/6149-ods-onu-objetivos-de-desenvolvimento-sustentavel</a:t>
                      </a:r>
                      <a:endParaRPr sz="700" b="0" i="0" u="sng" strike="noStrike" cap="none">
                        <a:solidFill>
                          <a:srgbClr val="0000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3" name="Google Shape;93;p4"/>
          <p:cNvSpPr/>
          <p:nvPr/>
        </p:nvSpPr>
        <p:spPr>
          <a:xfrm>
            <a:off x="6019800" y="1917700"/>
            <a:ext cx="1892300" cy="1333500"/>
          </a:xfrm>
          <a:prstGeom prst="ellipse">
            <a:avLst/>
          </a:prstGeom>
          <a:noFill/>
          <a:ln w="762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2639619" y="3203055"/>
            <a:ext cx="1549400" cy="1231900"/>
          </a:xfrm>
          <a:prstGeom prst="ellipse">
            <a:avLst/>
          </a:prstGeom>
          <a:noFill/>
          <a:ln w="762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4"/>
          <p:cNvSpPr/>
          <p:nvPr/>
        </p:nvSpPr>
        <p:spPr>
          <a:xfrm>
            <a:off x="4470400" y="3166264"/>
            <a:ext cx="1549400" cy="1231900"/>
          </a:xfrm>
          <a:prstGeom prst="ellipse">
            <a:avLst/>
          </a:prstGeom>
          <a:noFill/>
          <a:ln w="762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795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2" descr="Mar azul pintado no deck.jpg"/>
          <p:cNvPicPr preferRelativeResize="0"/>
          <p:nvPr/>
        </p:nvPicPr>
        <p:blipFill rotWithShape="1">
          <a:blip r:embed="rId3">
            <a:alphaModFix/>
          </a:blip>
          <a:srcRect b="2452"/>
          <a:stretch/>
        </p:blipFill>
        <p:spPr>
          <a:xfrm>
            <a:off x="4236" y="0"/>
            <a:ext cx="12187763" cy="6220496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2"/>
          <p:cNvSpPr txBox="1">
            <a:spLocks noGrp="1"/>
          </p:cNvSpPr>
          <p:nvPr>
            <p:ph type="title"/>
          </p:nvPr>
        </p:nvSpPr>
        <p:spPr>
          <a:xfrm>
            <a:off x="609608" y="2630222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60"/>
              <a:buFont typeface="Calibri"/>
              <a:buNone/>
            </a:pPr>
            <a:r>
              <a:rPr lang="pt-BR" sz="3459" b="1" dirty="0">
                <a:solidFill>
                  <a:srgbClr val="FFFFFF"/>
                </a:solidFill>
              </a:rPr>
              <a:t>BEM-VINDOS E BEM-VINDAS! </a:t>
            </a:r>
            <a:br>
              <a:rPr lang="pt-BR" sz="3459" b="1" dirty="0">
                <a:solidFill>
                  <a:srgbClr val="FFFFFF"/>
                </a:solidFill>
              </a:rPr>
            </a:br>
            <a:r>
              <a:rPr lang="pt-BR" sz="3459" b="1" dirty="0">
                <a:solidFill>
                  <a:srgbClr val="FFFFFF"/>
                </a:solidFill>
              </a:rPr>
              <a:t>CONSTRUIR É TRANSFORMAR IDEIAS EM RESULTADOS</a:t>
            </a:r>
            <a:endParaRPr sz="3459" dirty="0"/>
          </a:p>
        </p:txBody>
      </p:sp>
    </p:spTree>
    <p:extLst>
      <p:ext uri="{BB962C8B-B14F-4D97-AF65-F5344CB8AC3E}">
        <p14:creationId xmlns:p14="http://schemas.microsoft.com/office/powerpoint/2010/main" val="376826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e396a53d20_3_102"/>
          <p:cNvSpPr txBox="1">
            <a:spLocks noGrp="1"/>
          </p:cNvSpPr>
          <p:nvPr>
            <p:ph type="title"/>
          </p:nvPr>
        </p:nvSpPr>
        <p:spPr>
          <a:xfrm>
            <a:off x="831852" y="2166938"/>
            <a:ext cx="10515600" cy="2852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OUTRAS AÇÕES DA DACE 2019-2021</a:t>
            </a:r>
            <a:endParaRPr/>
          </a:p>
        </p:txBody>
      </p:sp>
      <p:sp>
        <p:nvSpPr>
          <p:cNvPr id="360" name="Google Shape;360;ge396a53d20_3_102"/>
          <p:cNvSpPr/>
          <p:nvPr/>
        </p:nvSpPr>
        <p:spPr>
          <a:xfrm>
            <a:off x="132800" y="1915789"/>
            <a:ext cx="11926399" cy="111034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Arial"/>
              </a:rPr>
              <a:t>FIM DA APRESENTAÇÃO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ge396a53d20_3_35"/>
          <p:cNvGrpSpPr/>
          <p:nvPr/>
        </p:nvGrpSpPr>
        <p:grpSpPr>
          <a:xfrm>
            <a:off x="2067963" y="60700"/>
            <a:ext cx="8056075" cy="6042062"/>
            <a:chOff x="355775" y="84600"/>
            <a:chExt cx="8056075" cy="6042062"/>
          </a:xfrm>
        </p:grpSpPr>
        <p:pic>
          <p:nvPicPr>
            <p:cNvPr id="288" name="Google Shape;288;ge396a53d20_3_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55775" y="84600"/>
              <a:ext cx="8056075" cy="60420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" name="Google Shape;289;ge396a53d20_3_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03875" y="2258200"/>
              <a:ext cx="4907974" cy="36809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Retângulo 1"/>
          <p:cNvSpPr/>
          <p:nvPr/>
        </p:nvSpPr>
        <p:spPr>
          <a:xfrm>
            <a:off x="6161313" y="925316"/>
            <a:ext cx="6463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endParaRPr lang="pt-BR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469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195" y="1841012"/>
            <a:ext cx="4905456" cy="3679094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381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500" b="1"/>
              <a:t>AÇÕES DA DIRETORIA DACE – 2019-2020</a:t>
            </a:r>
            <a:endParaRPr sz="3500" b="1"/>
          </a:p>
        </p:txBody>
      </p:sp>
      <p:pic>
        <p:nvPicPr>
          <p:cNvPr id="368" name="Google Shape;368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29136" y="1840998"/>
            <a:ext cx="4905458" cy="3679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23259" y="1838761"/>
            <a:ext cx="3594503" cy="3683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1195" y="3778514"/>
            <a:ext cx="2322103" cy="1741577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16"/>
          <p:cNvSpPr txBox="1"/>
          <p:nvPr/>
        </p:nvSpPr>
        <p:spPr>
          <a:xfrm>
            <a:off x="2169402" y="5520091"/>
            <a:ext cx="86249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REPRESENTAÇÃO EM EVENTOS EXTERNOS  - HOMENAGEADA NA VTEX DAY – SÃO PAULO</a:t>
            </a:r>
            <a:endParaRPr dirty="0"/>
          </a:p>
        </p:txBody>
      </p:sp>
      <p:pic>
        <p:nvPicPr>
          <p:cNvPr id="372" name="Google Shape;372;p16"/>
          <p:cNvPicPr preferRelativeResize="0"/>
          <p:nvPr/>
        </p:nvPicPr>
        <p:blipFill rotWithShape="1">
          <a:blip r:embed="rId7">
            <a:alphaModFix/>
          </a:blip>
          <a:srcRect l="42321" t="22475" r="42249" b="54667"/>
          <a:stretch/>
        </p:blipFill>
        <p:spPr>
          <a:xfrm>
            <a:off x="10219688" y="177365"/>
            <a:ext cx="1814950" cy="1513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17"/>
          <p:cNvPicPr preferRelativeResize="0"/>
          <p:nvPr/>
        </p:nvPicPr>
        <p:blipFill rotWithShape="1">
          <a:blip r:embed="rId3">
            <a:alphaModFix/>
          </a:blip>
          <a:srcRect r="8078"/>
          <a:stretch/>
        </p:blipFill>
        <p:spPr>
          <a:xfrm>
            <a:off x="5245575" y="1114200"/>
            <a:ext cx="5989798" cy="488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17"/>
          <p:cNvPicPr preferRelativeResize="0"/>
          <p:nvPr/>
        </p:nvPicPr>
        <p:blipFill rotWithShape="1">
          <a:blip r:embed="rId4">
            <a:alphaModFix/>
          </a:blip>
          <a:srcRect t="14024"/>
          <a:stretch/>
        </p:blipFill>
        <p:spPr>
          <a:xfrm>
            <a:off x="982275" y="1114200"/>
            <a:ext cx="4263300" cy="4887175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17"/>
          <p:cNvSpPr txBox="1">
            <a:spLocks noGrp="1"/>
          </p:cNvSpPr>
          <p:nvPr>
            <p:ph type="title"/>
          </p:nvPr>
        </p:nvSpPr>
        <p:spPr>
          <a:xfrm>
            <a:off x="982275" y="0"/>
            <a:ext cx="9237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500" b="1"/>
              <a:t>AÇÕES DA DIRETORIA DACE – 2019-2020</a:t>
            </a:r>
            <a:endParaRPr sz="3500" b="1"/>
          </a:p>
        </p:txBody>
      </p:sp>
      <p:pic>
        <p:nvPicPr>
          <p:cNvPr id="380" name="Google Shape;380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08112" y="3464029"/>
            <a:ext cx="1427259" cy="253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17"/>
          <p:cNvPicPr preferRelativeResize="0"/>
          <p:nvPr/>
        </p:nvPicPr>
        <p:blipFill rotWithShape="1">
          <a:blip r:embed="rId6">
            <a:alphaModFix/>
          </a:blip>
          <a:srcRect l="42321" t="22475" r="42249" b="54667"/>
          <a:stretch/>
        </p:blipFill>
        <p:spPr>
          <a:xfrm>
            <a:off x="10219688" y="177365"/>
            <a:ext cx="1814950" cy="1513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8"/>
          <p:cNvSpPr txBox="1"/>
          <p:nvPr/>
        </p:nvSpPr>
        <p:spPr>
          <a:xfrm>
            <a:off x="1346753" y="5402036"/>
            <a:ext cx="9763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PARTICIPAÇÃO EM PROGRAMAS DE TELEVISÃO - GIOANNA TERRA, EM CONEXÃO CLIENTE – TV MAX </a:t>
            </a:r>
            <a:endParaRPr/>
          </a:p>
        </p:txBody>
      </p:sp>
      <p:pic>
        <p:nvPicPr>
          <p:cNvPr id="387" name="Google Shape;38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4327" y="1407440"/>
            <a:ext cx="6743350" cy="3793135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18"/>
          <p:cNvSpPr txBox="1"/>
          <p:nvPr/>
        </p:nvSpPr>
        <p:spPr>
          <a:xfrm>
            <a:off x="614821" y="1407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AÇÕES DA DIRETORIA DACE – 2019-2020</a:t>
            </a:r>
            <a:endParaRPr sz="3500" b="1"/>
          </a:p>
        </p:txBody>
      </p:sp>
      <p:pic>
        <p:nvPicPr>
          <p:cNvPr id="389" name="Google Shape;389;p18"/>
          <p:cNvPicPr preferRelativeResize="0"/>
          <p:nvPr/>
        </p:nvPicPr>
        <p:blipFill rotWithShape="1">
          <a:blip r:embed="rId4">
            <a:alphaModFix/>
          </a:blip>
          <a:srcRect l="42321" t="22475" r="42249" b="54667"/>
          <a:stretch/>
        </p:blipFill>
        <p:spPr>
          <a:xfrm>
            <a:off x="10219688" y="177365"/>
            <a:ext cx="1814950" cy="1513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3163" y="1690687"/>
            <a:ext cx="6581308" cy="3704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64471" y="1690687"/>
            <a:ext cx="4939430" cy="3704573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19"/>
          <p:cNvSpPr txBox="1"/>
          <p:nvPr/>
        </p:nvSpPr>
        <p:spPr>
          <a:xfrm>
            <a:off x="614821" y="21690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AÇÕES DA DIRETORIA DACE – 2019-2020</a:t>
            </a:r>
            <a:endParaRPr sz="3500" b="1"/>
          </a:p>
        </p:txBody>
      </p:sp>
      <p:sp>
        <p:nvSpPr>
          <p:cNvPr id="397" name="Google Shape;397;p19"/>
          <p:cNvSpPr txBox="1"/>
          <p:nvPr/>
        </p:nvSpPr>
        <p:spPr>
          <a:xfrm>
            <a:off x="2192839" y="5543459"/>
            <a:ext cx="7806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REPRESENTAÇÃO EM EVENTOS EXTERNOS – PALESTRA NA EMPRESA RJZ CYRELA </a:t>
            </a:r>
            <a:endParaRPr/>
          </a:p>
        </p:txBody>
      </p:sp>
      <p:pic>
        <p:nvPicPr>
          <p:cNvPr id="398" name="Google Shape;398;p19"/>
          <p:cNvPicPr preferRelativeResize="0"/>
          <p:nvPr/>
        </p:nvPicPr>
        <p:blipFill rotWithShape="1">
          <a:blip r:embed="rId5">
            <a:alphaModFix/>
          </a:blip>
          <a:srcRect l="42321" t="22475" r="42249" b="54667"/>
          <a:stretch/>
        </p:blipFill>
        <p:spPr>
          <a:xfrm>
            <a:off x="10219688" y="177365"/>
            <a:ext cx="1814950" cy="1513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0"/>
          <p:cNvSpPr txBox="1"/>
          <p:nvPr/>
        </p:nvSpPr>
        <p:spPr>
          <a:xfrm>
            <a:off x="764300" y="276225"/>
            <a:ext cx="9455400" cy="11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AÇÕES DA DIRETORIA DACE – 2019-2020</a:t>
            </a:r>
            <a:endParaRPr sz="3500" b="1"/>
          </a:p>
        </p:txBody>
      </p:sp>
      <p:pic>
        <p:nvPicPr>
          <p:cNvPr id="404" name="Google Shape;40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4310" y="1500700"/>
            <a:ext cx="4025900" cy="402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20"/>
          <p:cNvPicPr preferRelativeResize="0"/>
          <p:nvPr/>
        </p:nvPicPr>
        <p:blipFill rotWithShape="1">
          <a:blip r:embed="rId4">
            <a:alphaModFix/>
          </a:blip>
          <a:srcRect t="19411" r="33893" b="26890"/>
          <a:stretch/>
        </p:blipFill>
        <p:spPr>
          <a:xfrm>
            <a:off x="4790209" y="1500700"/>
            <a:ext cx="6608221" cy="4025899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20"/>
          <p:cNvSpPr txBox="1"/>
          <p:nvPr/>
        </p:nvSpPr>
        <p:spPr>
          <a:xfrm>
            <a:off x="973191" y="5602808"/>
            <a:ext cx="10118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REPRESENTAÇÃO EM EVENTOS EXTERNOS – ABERTURA DA SEMANA GLOBAL DO EMPREENDEDORISMO  </a:t>
            </a:r>
            <a:endParaRPr/>
          </a:p>
        </p:txBody>
      </p:sp>
      <p:pic>
        <p:nvPicPr>
          <p:cNvPr id="407" name="Google Shape;407;p20"/>
          <p:cNvPicPr preferRelativeResize="0"/>
          <p:nvPr/>
        </p:nvPicPr>
        <p:blipFill rotWithShape="1">
          <a:blip r:embed="rId5">
            <a:alphaModFix/>
          </a:blip>
          <a:srcRect l="42321" t="22475" r="42249" b="54667"/>
          <a:stretch/>
        </p:blipFill>
        <p:spPr>
          <a:xfrm>
            <a:off x="10219688" y="177365"/>
            <a:ext cx="1814950" cy="1513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2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872621" y="1136693"/>
            <a:ext cx="4635258" cy="4635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37363" y="1136693"/>
            <a:ext cx="4635258" cy="4635258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21"/>
          <p:cNvSpPr txBox="1"/>
          <p:nvPr/>
        </p:nvSpPr>
        <p:spPr>
          <a:xfrm>
            <a:off x="1237375" y="76950"/>
            <a:ext cx="8982300" cy="10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AÇÕES DA DIRETORIA DACE – 2019-2020</a:t>
            </a:r>
            <a:endParaRPr sz="3500" b="1"/>
          </a:p>
        </p:txBody>
      </p:sp>
      <p:sp>
        <p:nvSpPr>
          <p:cNvPr id="415" name="Google Shape;415;p21"/>
          <p:cNvSpPr txBox="1"/>
          <p:nvPr/>
        </p:nvSpPr>
        <p:spPr>
          <a:xfrm>
            <a:off x="1887685" y="5771951"/>
            <a:ext cx="7969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1º DIA DA CARREIRA POLI - UFRJ</a:t>
            </a:r>
            <a:endParaRPr/>
          </a:p>
        </p:txBody>
      </p:sp>
      <p:pic>
        <p:nvPicPr>
          <p:cNvPr id="416" name="Google Shape;416;p21"/>
          <p:cNvPicPr preferRelativeResize="0"/>
          <p:nvPr/>
        </p:nvPicPr>
        <p:blipFill rotWithShape="1">
          <a:blip r:embed="rId5">
            <a:alphaModFix/>
          </a:blip>
          <a:srcRect l="42321" t="22475" r="42249" b="54667"/>
          <a:stretch/>
        </p:blipFill>
        <p:spPr>
          <a:xfrm>
            <a:off x="10219688" y="177365"/>
            <a:ext cx="1814950" cy="1513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2"/>
          <p:cNvSpPr txBox="1">
            <a:spLocks noGrp="1"/>
          </p:cNvSpPr>
          <p:nvPr>
            <p:ph type="title"/>
          </p:nvPr>
        </p:nvSpPr>
        <p:spPr>
          <a:xfrm>
            <a:off x="1581275" y="0"/>
            <a:ext cx="8638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500" b="1"/>
              <a:t>AÇÕES DA DIRETORIA DACE – 2019-2020</a:t>
            </a:r>
            <a:endParaRPr sz="3500" b="1"/>
          </a:p>
        </p:txBody>
      </p:sp>
      <p:sp>
        <p:nvSpPr>
          <p:cNvPr id="422" name="Google Shape;422;p22"/>
          <p:cNvSpPr txBox="1"/>
          <p:nvPr/>
        </p:nvSpPr>
        <p:spPr>
          <a:xfrm>
            <a:off x="2111107" y="5667757"/>
            <a:ext cx="7969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2º. DIA DA CARREIRA POLI ON-LINE </a:t>
            </a:r>
            <a:endParaRPr/>
          </a:p>
        </p:txBody>
      </p:sp>
      <p:pic>
        <p:nvPicPr>
          <p:cNvPr id="423" name="Google Shape;423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79280" y="1282300"/>
            <a:ext cx="4323398" cy="4323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5070" y="1282300"/>
            <a:ext cx="4323398" cy="4323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22"/>
          <p:cNvPicPr preferRelativeResize="0"/>
          <p:nvPr/>
        </p:nvPicPr>
        <p:blipFill rotWithShape="1">
          <a:blip r:embed="rId5">
            <a:alphaModFix/>
          </a:blip>
          <a:srcRect l="42321" t="22475" r="42249" b="54667"/>
          <a:stretch/>
        </p:blipFill>
        <p:spPr>
          <a:xfrm>
            <a:off x="10219688" y="177365"/>
            <a:ext cx="1814950" cy="1513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3"/>
          <p:cNvSpPr txBox="1">
            <a:spLocks noGrp="1"/>
          </p:cNvSpPr>
          <p:nvPr>
            <p:ph type="title"/>
          </p:nvPr>
        </p:nvSpPr>
        <p:spPr>
          <a:xfrm>
            <a:off x="685525" y="276050"/>
            <a:ext cx="95343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500" b="1"/>
              <a:t>AÇÕES DA DIRETORIA DACE – 2019-2020</a:t>
            </a:r>
            <a:endParaRPr sz="3500" b="1"/>
          </a:p>
        </p:txBody>
      </p:sp>
      <p:sp>
        <p:nvSpPr>
          <p:cNvPr id="431" name="Google Shape;431;p23"/>
          <p:cNvSpPr txBox="1"/>
          <p:nvPr/>
        </p:nvSpPr>
        <p:spPr>
          <a:xfrm>
            <a:off x="2762867" y="5166446"/>
            <a:ext cx="6666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REPRESENTAÇÃO EM EVENTOS EXTERNOS – TIM TALKS EXPERIENCE </a:t>
            </a:r>
            <a:endParaRPr/>
          </a:p>
        </p:txBody>
      </p:sp>
      <p:pic>
        <p:nvPicPr>
          <p:cNvPr id="432" name="Google Shape;432;p23"/>
          <p:cNvPicPr preferRelativeResize="0"/>
          <p:nvPr/>
        </p:nvPicPr>
        <p:blipFill rotWithShape="1">
          <a:blip r:embed="rId3">
            <a:alphaModFix/>
          </a:blip>
          <a:srcRect l="4596" t="22099" r="16726" b="20563"/>
          <a:stretch/>
        </p:blipFill>
        <p:spPr>
          <a:xfrm>
            <a:off x="685525" y="1837087"/>
            <a:ext cx="5257798" cy="301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23"/>
          <p:cNvPicPr preferRelativeResize="0"/>
          <p:nvPr/>
        </p:nvPicPr>
        <p:blipFill rotWithShape="1">
          <a:blip r:embed="rId4">
            <a:alphaModFix/>
          </a:blip>
          <a:srcRect l="2146" r="1642"/>
          <a:stretch/>
        </p:blipFill>
        <p:spPr>
          <a:xfrm>
            <a:off x="6035175" y="1821813"/>
            <a:ext cx="5543543" cy="30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23"/>
          <p:cNvPicPr preferRelativeResize="0"/>
          <p:nvPr/>
        </p:nvPicPr>
        <p:blipFill rotWithShape="1">
          <a:blip r:embed="rId5">
            <a:alphaModFix/>
          </a:blip>
          <a:srcRect l="42321" t="22475" r="42249" b="54667"/>
          <a:stretch/>
        </p:blipFill>
        <p:spPr>
          <a:xfrm>
            <a:off x="10219688" y="177365"/>
            <a:ext cx="1814950" cy="1513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4"/>
          <p:cNvSpPr txBox="1"/>
          <p:nvPr/>
        </p:nvSpPr>
        <p:spPr>
          <a:xfrm>
            <a:off x="1662205" y="5694987"/>
            <a:ext cx="7969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REPRESENTAÇÃO EM EVENTOS EXTERNOS – MOVIMENTO LONGEVIDADE BRASIL  </a:t>
            </a:r>
            <a:endParaRPr/>
          </a:p>
        </p:txBody>
      </p:sp>
      <p:pic>
        <p:nvPicPr>
          <p:cNvPr id="440" name="Google Shape;440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874" y="1643427"/>
            <a:ext cx="2269766" cy="2269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43453" y="3038914"/>
            <a:ext cx="3541430" cy="2656073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24"/>
          <p:cNvSpPr txBox="1"/>
          <p:nvPr/>
        </p:nvSpPr>
        <p:spPr>
          <a:xfrm>
            <a:off x="893700" y="4121138"/>
            <a:ext cx="6527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2019</a:t>
            </a:r>
            <a:endParaRPr/>
          </a:p>
        </p:txBody>
      </p:sp>
      <p:sp>
        <p:nvSpPr>
          <p:cNvPr id="443" name="Google Shape;443;p24"/>
          <p:cNvSpPr txBox="1"/>
          <p:nvPr/>
        </p:nvSpPr>
        <p:spPr>
          <a:xfrm>
            <a:off x="204875" y="0"/>
            <a:ext cx="10014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AÇÕES DA DIRETORIA DACE – 2019-2020</a:t>
            </a:r>
            <a:endParaRPr sz="3500" b="1"/>
          </a:p>
        </p:txBody>
      </p:sp>
      <p:pic>
        <p:nvPicPr>
          <p:cNvPr id="444" name="Google Shape;444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02779" y="1168565"/>
            <a:ext cx="4876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89826" y="3292339"/>
            <a:ext cx="4271375" cy="2402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24"/>
          <p:cNvPicPr preferRelativeResize="0"/>
          <p:nvPr/>
        </p:nvPicPr>
        <p:blipFill rotWithShape="1">
          <a:blip r:embed="rId7">
            <a:alphaModFix/>
          </a:blip>
          <a:srcRect l="42321" t="22475" r="42249" b="54667"/>
          <a:stretch/>
        </p:blipFill>
        <p:spPr>
          <a:xfrm>
            <a:off x="10219688" y="177365"/>
            <a:ext cx="1814950" cy="1513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5"/>
          <p:cNvSpPr txBox="1">
            <a:spLocks noGrp="1"/>
          </p:cNvSpPr>
          <p:nvPr>
            <p:ph type="title"/>
          </p:nvPr>
        </p:nvSpPr>
        <p:spPr>
          <a:xfrm>
            <a:off x="838202" y="1615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500" b="1"/>
              <a:t>AÇÕES DA DIRETORIA DACE – 2019-2020</a:t>
            </a:r>
            <a:endParaRPr sz="3500" b="1"/>
          </a:p>
        </p:txBody>
      </p:sp>
      <p:sp>
        <p:nvSpPr>
          <p:cNvPr id="452" name="Google Shape;452;p25"/>
          <p:cNvSpPr txBox="1"/>
          <p:nvPr/>
        </p:nvSpPr>
        <p:spPr>
          <a:xfrm>
            <a:off x="2111063" y="5287118"/>
            <a:ext cx="7969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REPRESENTAÇÃO EM EVENTOS EXTERNOS – SEMANA DE PRODUTIVIDADE E INOVAÇÃO WHITE MARTINS  </a:t>
            </a:r>
            <a:endParaRPr/>
          </a:p>
        </p:txBody>
      </p:sp>
      <p:pic>
        <p:nvPicPr>
          <p:cNvPr id="453" name="Google Shape;453;p25"/>
          <p:cNvPicPr preferRelativeResize="0"/>
          <p:nvPr/>
        </p:nvPicPr>
        <p:blipFill rotWithShape="1">
          <a:blip r:embed="rId3">
            <a:alphaModFix/>
          </a:blip>
          <a:srcRect l="817" t="4824" r="1028"/>
          <a:stretch/>
        </p:blipFill>
        <p:spPr>
          <a:xfrm>
            <a:off x="513567" y="1427967"/>
            <a:ext cx="7603299" cy="2184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25"/>
          <p:cNvPicPr preferRelativeResize="0"/>
          <p:nvPr/>
        </p:nvPicPr>
        <p:blipFill rotWithShape="1">
          <a:blip r:embed="rId4">
            <a:alphaModFix/>
          </a:blip>
          <a:srcRect l="2541" r="1210"/>
          <a:stretch/>
        </p:blipFill>
        <p:spPr>
          <a:xfrm>
            <a:off x="526093" y="3260975"/>
            <a:ext cx="7590773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25"/>
          <p:cNvPicPr preferRelativeResize="0"/>
          <p:nvPr/>
        </p:nvPicPr>
        <p:blipFill rotWithShape="1">
          <a:blip r:embed="rId5">
            <a:alphaModFix/>
          </a:blip>
          <a:srcRect t="5677" b="12014"/>
          <a:stretch/>
        </p:blipFill>
        <p:spPr>
          <a:xfrm>
            <a:off x="6096002" y="1736958"/>
            <a:ext cx="5379413" cy="304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5"/>
          <p:cNvPicPr preferRelativeResize="0"/>
          <p:nvPr/>
        </p:nvPicPr>
        <p:blipFill rotWithShape="1">
          <a:blip r:embed="rId6">
            <a:alphaModFix/>
          </a:blip>
          <a:srcRect l="42321" t="22475" r="42249" b="54667"/>
          <a:stretch/>
        </p:blipFill>
        <p:spPr>
          <a:xfrm>
            <a:off x="10219688" y="177365"/>
            <a:ext cx="1814950" cy="1513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t="5056" b="12363"/>
          <a:stretch/>
        </p:blipFill>
        <p:spPr>
          <a:xfrm>
            <a:off x="0" y="597955"/>
            <a:ext cx="12192000" cy="5660571"/>
          </a:xfrm>
          <a:prstGeom prst="rect">
            <a:avLst/>
          </a:prstGeom>
        </p:spPr>
      </p:pic>
      <p:sp>
        <p:nvSpPr>
          <p:cNvPr id="118" name="Google Shape;118;ge396a53d20_1_0"/>
          <p:cNvSpPr/>
          <p:nvPr/>
        </p:nvSpPr>
        <p:spPr>
          <a:xfrm>
            <a:off x="10030140" y="1195124"/>
            <a:ext cx="1926300" cy="656100"/>
          </a:xfrm>
          <a:prstGeom prst="wedgeRectCallout">
            <a:avLst>
              <a:gd name="adj1" fmla="val -144374"/>
              <a:gd name="adj2" fmla="val 111948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ÁREA DO ESTUDANTE </a:t>
            </a:r>
            <a:endParaRPr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970" y="-28680"/>
            <a:ext cx="3288030" cy="92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94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1075" y="1147350"/>
            <a:ext cx="6502399" cy="44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44350" y="1690700"/>
            <a:ext cx="3909450" cy="390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615445" y="11100000"/>
            <a:ext cx="316110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26"/>
          <p:cNvSpPr txBox="1"/>
          <p:nvPr/>
        </p:nvSpPr>
        <p:spPr>
          <a:xfrm>
            <a:off x="1668003" y="5656654"/>
            <a:ext cx="8856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ORGANIZAÇÃO DE ATIVIDADES ESTUDANTIS DE EMPREENDEDORISMO  – LABGN2 – 2019 </a:t>
            </a:r>
            <a:endParaRPr/>
          </a:p>
        </p:txBody>
      </p:sp>
      <p:sp>
        <p:nvSpPr>
          <p:cNvPr id="465" name="Google Shape;465;p26"/>
          <p:cNvSpPr txBox="1">
            <a:spLocks noGrp="1"/>
          </p:cNvSpPr>
          <p:nvPr>
            <p:ph type="title"/>
          </p:nvPr>
        </p:nvSpPr>
        <p:spPr>
          <a:xfrm>
            <a:off x="721075" y="110575"/>
            <a:ext cx="9498600" cy="11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500" b="1"/>
              <a:t>AÇÕES DA DIRETORIA DACE – 2019-2020</a:t>
            </a:r>
            <a:endParaRPr sz="3500" b="1"/>
          </a:p>
        </p:txBody>
      </p:sp>
      <p:pic>
        <p:nvPicPr>
          <p:cNvPr id="466" name="Google Shape;466;p26"/>
          <p:cNvPicPr preferRelativeResize="0"/>
          <p:nvPr/>
        </p:nvPicPr>
        <p:blipFill rotWithShape="1">
          <a:blip r:embed="rId6">
            <a:alphaModFix/>
          </a:blip>
          <a:srcRect l="42321" t="22475" r="42249" b="54667"/>
          <a:stretch/>
        </p:blipFill>
        <p:spPr>
          <a:xfrm>
            <a:off x="10219688" y="177365"/>
            <a:ext cx="1814950" cy="1513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1426" y="14717"/>
            <a:ext cx="4092716" cy="3069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98450" y="-17408"/>
            <a:ext cx="3822200" cy="286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474" y="0"/>
            <a:ext cx="4366976" cy="3275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27"/>
          <p:cNvPicPr preferRelativeResize="0"/>
          <p:nvPr/>
        </p:nvPicPr>
        <p:blipFill rotWithShape="1">
          <a:blip r:embed="rId6">
            <a:alphaModFix/>
          </a:blip>
          <a:srcRect l="8132" t="-361" r="-2708" b="361"/>
          <a:stretch/>
        </p:blipFill>
        <p:spPr>
          <a:xfrm>
            <a:off x="7868031" y="2653024"/>
            <a:ext cx="4420001" cy="3465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62617" y="2654740"/>
            <a:ext cx="2597736" cy="3463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" y="2651838"/>
            <a:ext cx="2605414" cy="3473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2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636888" y="2649318"/>
            <a:ext cx="2625729" cy="3500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956" y="887312"/>
            <a:ext cx="3299373" cy="4399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87329" y="887312"/>
            <a:ext cx="8106568" cy="4399164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28"/>
          <p:cNvSpPr txBox="1"/>
          <p:nvPr/>
        </p:nvSpPr>
        <p:spPr>
          <a:xfrm>
            <a:off x="1668043" y="5369208"/>
            <a:ext cx="8856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ORGANIZAÇÃO DE ATIVIDADES ESTUDANTIS DE EMPREENDEDORISMO  – OFICINAS DE EMPREENDEDORISMO DO LABGN2 – 2019 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307" y="0"/>
            <a:ext cx="4220942" cy="2895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50232" y="-34409"/>
            <a:ext cx="4142206" cy="3106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7319" y="2823819"/>
            <a:ext cx="4417224" cy="3312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92438" y="-8950"/>
            <a:ext cx="3799562" cy="3185165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29"/>
          <p:cNvSpPr txBox="1"/>
          <p:nvPr/>
        </p:nvSpPr>
        <p:spPr>
          <a:xfrm>
            <a:off x="8923331" y="3970125"/>
            <a:ext cx="30690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ORGANIZAÇÃO DE ATIVIDADES ESTUDANTIS DE EMPREENDEDORISMO  – LUNCH TALKS DO LABGN2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 VÁRIAS GERAÇÕES </a:t>
            </a:r>
            <a:endParaRPr/>
          </a:p>
        </p:txBody>
      </p:sp>
      <p:pic>
        <p:nvPicPr>
          <p:cNvPr id="494" name="Google Shape;494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50232" y="2823819"/>
            <a:ext cx="4417224" cy="3312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0"/>
          <p:cNvSpPr txBox="1">
            <a:spLocks noGrp="1"/>
          </p:cNvSpPr>
          <p:nvPr>
            <p:ph type="title"/>
          </p:nvPr>
        </p:nvSpPr>
        <p:spPr>
          <a:xfrm>
            <a:off x="1120350" y="365125"/>
            <a:ext cx="9099600" cy="8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500" b="1"/>
              <a:t>AÇÕES DA DIRETORIA DACE – 2019-2020</a:t>
            </a:r>
            <a:endParaRPr sz="3500" b="1"/>
          </a:p>
        </p:txBody>
      </p:sp>
      <p:pic>
        <p:nvPicPr>
          <p:cNvPr id="500" name="Google Shape;500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0350" y="1690700"/>
            <a:ext cx="4975651" cy="373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1690699"/>
            <a:ext cx="4975651" cy="3731749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30"/>
          <p:cNvSpPr txBox="1"/>
          <p:nvPr/>
        </p:nvSpPr>
        <p:spPr>
          <a:xfrm>
            <a:off x="780150" y="5601375"/>
            <a:ext cx="10689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ORGANIZAÇÃO DE ATIVIDADES ESTUDANTIS DE EMPREENDEDORISMO  – INSIGHT DA PSICOLOGIA  – 2019 </a:t>
            </a:r>
            <a:endParaRPr sz="1800"/>
          </a:p>
        </p:txBody>
      </p:sp>
      <p:pic>
        <p:nvPicPr>
          <p:cNvPr id="503" name="Google Shape;503;p30"/>
          <p:cNvPicPr preferRelativeResize="0"/>
          <p:nvPr/>
        </p:nvPicPr>
        <p:blipFill rotWithShape="1">
          <a:blip r:embed="rId5">
            <a:alphaModFix/>
          </a:blip>
          <a:srcRect l="42321" t="22475" r="42249" b="54667"/>
          <a:stretch/>
        </p:blipFill>
        <p:spPr>
          <a:xfrm>
            <a:off x="10219688" y="177365"/>
            <a:ext cx="1814950" cy="1513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31"/>
          <p:cNvPicPr preferRelativeResize="0"/>
          <p:nvPr/>
        </p:nvPicPr>
        <p:blipFill rotWithShape="1">
          <a:blip r:embed="rId3">
            <a:alphaModFix/>
          </a:blip>
          <a:srcRect l="9514"/>
          <a:stretch/>
        </p:blipFill>
        <p:spPr>
          <a:xfrm>
            <a:off x="1181725" y="1397426"/>
            <a:ext cx="4686300" cy="388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68025" y="1397425"/>
            <a:ext cx="5179034" cy="3884276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31"/>
          <p:cNvSpPr txBox="1">
            <a:spLocks noGrp="1"/>
          </p:cNvSpPr>
          <p:nvPr>
            <p:ph type="title"/>
          </p:nvPr>
        </p:nvSpPr>
        <p:spPr>
          <a:xfrm>
            <a:off x="1181725" y="288925"/>
            <a:ext cx="9038100" cy="1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500" b="1"/>
              <a:t>AÇÕES DA DIRETORIA DACE – 2019-2020</a:t>
            </a:r>
            <a:endParaRPr sz="3500" b="1"/>
          </a:p>
        </p:txBody>
      </p:sp>
      <p:sp>
        <p:nvSpPr>
          <p:cNvPr id="511" name="Google Shape;511;p31"/>
          <p:cNvSpPr txBox="1"/>
          <p:nvPr/>
        </p:nvSpPr>
        <p:spPr>
          <a:xfrm>
            <a:off x="1668000" y="5440649"/>
            <a:ext cx="8856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ORGANIZAÇÃO DE ATIVIDADES ESTUDANTIS DE EMPREENDEDORISMO – GERMINADORA  DE STARTUPS DO LABGN2 – 2019 - 4ª EDIÇÃO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" name="Google Shape;512;p31"/>
          <p:cNvPicPr preferRelativeResize="0"/>
          <p:nvPr/>
        </p:nvPicPr>
        <p:blipFill rotWithShape="1">
          <a:blip r:embed="rId5">
            <a:alphaModFix/>
          </a:blip>
          <a:srcRect l="42321" t="22475" r="42249" b="54667"/>
          <a:stretch/>
        </p:blipFill>
        <p:spPr>
          <a:xfrm>
            <a:off x="10219688" y="177365"/>
            <a:ext cx="1814950" cy="1513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Google Shape;51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91910" y="1361308"/>
            <a:ext cx="4985172" cy="3738881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32"/>
          <p:cNvSpPr txBox="1">
            <a:spLocks noGrp="1"/>
          </p:cNvSpPr>
          <p:nvPr>
            <p:ph type="title"/>
          </p:nvPr>
        </p:nvSpPr>
        <p:spPr>
          <a:xfrm>
            <a:off x="494675" y="365125"/>
            <a:ext cx="9725100" cy="8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500" b="1"/>
              <a:t>AÇÕES DA DIRETORIA DACE – 2019-2020</a:t>
            </a:r>
            <a:endParaRPr sz="3500" b="1"/>
          </a:p>
        </p:txBody>
      </p:sp>
      <p:pic>
        <p:nvPicPr>
          <p:cNvPr id="519" name="Google Shape;519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90137" y="1357083"/>
            <a:ext cx="2810498" cy="3747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4677" y="1361308"/>
            <a:ext cx="2804161" cy="3738881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32"/>
          <p:cNvSpPr txBox="1"/>
          <p:nvPr/>
        </p:nvSpPr>
        <p:spPr>
          <a:xfrm>
            <a:off x="1667994" y="5313696"/>
            <a:ext cx="8856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ORGANIZAÇÃO DE ATIVIDADES ESTUDANTIS DE EMPREENDEDORISMO  – GERMINADORA  DE STARTUPS DO LABGN2 – 2019 - 4ª EDIÇÃO - REMOTA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2" name="Google Shape;522;p32"/>
          <p:cNvPicPr preferRelativeResize="0"/>
          <p:nvPr/>
        </p:nvPicPr>
        <p:blipFill rotWithShape="1">
          <a:blip r:embed="rId6">
            <a:alphaModFix/>
          </a:blip>
          <a:srcRect l="42321" t="22475" r="42249" b="54667"/>
          <a:stretch/>
        </p:blipFill>
        <p:spPr>
          <a:xfrm>
            <a:off x="10219688" y="177365"/>
            <a:ext cx="1814950" cy="1513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0913" y="949159"/>
            <a:ext cx="4678798" cy="4678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09700" y="949150"/>
            <a:ext cx="3509113" cy="467880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34"/>
          <p:cNvSpPr txBox="1">
            <a:spLocks noGrp="1"/>
          </p:cNvSpPr>
          <p:nvPr>
            <p:ph type="title"/>
          </p:nvPr>
        </p:nvSpPr>
        <p:spPr>
          <a:xfrm>
            <a:off x="1930925" y="11900"/>
            <a:ext cx="8288700" cy="10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500" b="1"/>
              <a:t>AÇÕES DA DIRETORIA DACE – 2019-2020</a:t>
            </a:r>
            <a:endParaRPr sz="3500" b="1"/>
          </a:p>
        </p:txBody>
      </p:sp>
      <p:sp>
        <p:nvSpPr>
          <p:cNvPr id="530" name="Google Shape;530;p34"/>
          <p:cNvSpPr txBox="1"/>
          <p:nvPr/>
        </p:nvSpPr>
        <p:spPr>
          <a:xfrm>
            <a:off x="2722923" y="5704139"/>
            <a:ext cx="674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REPRESENTAÇÃO EM EVENTOS EXTERNOS – CLUBE EMPREENDEDOR  </a:t>
            </a:r>
            <a:endParaRPr/>
          </a:p>
        </p:txBody>
      </p:sp>
      <p:pic>
        <p:nvPicPr>
          <p:cNvPr id="531" name="Google Shape;531;p34"/>
          <p:cNvPicPr preferRelativeResize="0"/>
          <p:nvPr/>
        </p:nvPicPr>
        <p:blipFill rotWithShape="1">
          <a:blip r:embed="rId5">
            <a:alphaModFix/>
          </a:blip>
          <a:srcRect l="42321" t="22475" r="42249" b="54667"/>
          <a:stretch/>
        </p:blipFill>
        <p:spPr>
          <a:xfrm>
            <a:off x="10219688" y="177365"/>
            <a:ext cx="1814950" cy="1513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5"/>
          <p:cNvSpPr txBox="1">
            <a:spLocks noGrp="1"/>
          </p:cNvSpPr>
          <p:nvPr>
            <p:ph type="title"/>
          </p:nvPr>
        </p:nvSpPr>
        <p:spPr>
          <a:xfrm>
            <a:off x="502500" y="151572"/>
            <a:ext cx="10515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500" b="1"/>
              <a:t>AÇÕES DA DIRETORIA DACE – 2019-2020</a:t>
            </a:r>
            <a:endParaRPr sz="3500" b="1"/>
          </a:p>
        </p:txBody>
      </p:sp>
      <p:sp>
        <p:nvSpPr>
          <p:cNvPr id="537" name="Google Shape;537;p35"/>
          <p:cNvSpPr txBox="1"/>
          <p:nvPr/>
        </p:nvSpPr>
        <p:spPr>
          <a:xfrm>
            <a:off x="502512" y="4806120"/>
            <a:ext cx="4989221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REPRESENTAÇÃO EM EVENTOS EXTERNOS DA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COMUNIDADE DE PRÁTICAS DE ENSINO EMPREENDEDOR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SEBRAE MINAS/SEBRAE NACIONAL/FUNDAÇÃO DOM CABRAL</a:t>
            </a:r>
            <a:endParaRPr/>
          </a:p>
        </p:txBody>
      </p:sp>
      <p:pic>
        <p:nvPicPr>
          <p:cNvPr id="538" name="Google Shape;538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9289" y="969508"/>
            <a:ext cx="6116247" cy="3544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19800" y="3135676"/>
            <a:ext cx="5899949" cy="2816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35"/>
          <p:cNvPicPr preferRelativeResize="0"/>
          <p:nvPr/>
        </p:nvPicPr>
        <p:blipFill rotWithShape="1">
          <a:blip r:embed="rId5">
            <a:alphaModFix/>
          </a:blip>
          <a:srcRect l="42321" t="22475" r="42249" b="54667"/>
          <a:stretch/>
        </p:blipFill>
        <p:spPr>
          <a:xfrm>
            <a:off x="10219688" y="177365"/>
            <a:ext cx="1814950" cy="1513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e396a53d20_3_2"/>
          <p:cNvSpPr txBox="1">
            <a:spLocks noGrp="1"/>
          </p:cNvSpPr>
          <p:nvPr>
            <p:ph type="title"/>
          </p:nvPr>
        </p:nvSpPr>
        <p:spPr>
          <a:xfrm>
            <a:off x="838202" y="60325"/>
            <a:ext cx="8940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 b="1"/>
              <a:t>NOVO SITE DA POLI </a:t>
            </a:r>
            <a:endParaRPr/>
          </a:p>
        </p:txBody>
      </p:sp>
      <p:sp>
        <p:nvSpPr>
          <p:cNvPr id="124" name="Google Shape;124;ge396a53d20_3_2"/>
          <p:cNvSpPr txBox="1"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8570" t="16492" r="13750" b="16492"/>
          <a:stretch/>
        </p:blipFill>
        <p:spPr>
          <a:xfrm>
            <a:off x="838202" y="1386025"/>
            <a:ext cx="9470572" cy="4593771"/>
          </a:xfrm>
          <a:prstGeom prst="rect">
            <a:avLst/>
          </a:prstGeom>
        </p:spPr>
      </p:pic>
      <p:sp>
        <p:nvSpPr>
          <p:cNvPr id="127" name="Google Shape;127;ge396a53d20_3_2"/>
          <p:cNvSpPr/>
          <p:nvPr/>
        </p:nvSpPr>
        <p:spPr>
          <a:xfrm>
            <a:off x="5327680" y="270407"/>
            <a:ext cx="2614500" cy="440700"/>
          </a:xfrm>
          <a:prstGeom prst="wedgeRectCallout">
            <a:avLst>
              <a:gd name="adj1" fmla="val -117920"/>
              <a:gd name="adj2" fmla="val 513128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ESCRITÓRIO DE CARREIRA </a:t>
            </a:r>
            <a:endParaRPr dirty="0"/>
          </a:p>
        </p:txBody>
      </p:sp>
      <p:sp>
        <p:nvSpPr>
          <p:cNvPr id="6" name="Google Shape;127;ge396a53d20_3_2"/>
          <p:cNvSpPr/>
          <p:nvPr/>
        </p:nvSpPr>
        <p:spPr>
          <a:xfrm>
            <a:off x="8083063" y="263063"/>
            <a:ext cx="2225711" cy="448043"/>
          </a:xfrm>
          <a:prstGeom prst="wedgeRectCallout">
            <a:avLst>
              <a:gd name="adj1" fmla="val -117920"/>
              <a:gd name="adj2" fmla="val 513128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/>
              <a:t>BOLETIM SEMANAL</a:t>
            </a:r>
            <a:endParaRPr dirty="0"/>
          </a:p>
        </p:txBody>
      </p:sp>
      <p:sp>
        <p:nvSpPr>
          <p:cNvPr id="7" name="Google Shape;127;ge396a53d20_3_2"/>
          <p:cNvSpPr/>
          <p:nvPr/>
        </p:nvSpPr>
        <p:spPr>
          <a:xfrm>
            <a:off x="9577500" y="751880"/>
            <a:ext cx="2440329" cy="437116"/>
          </a:xfrm>
          <a:prstGeom prst="wedgeRectCallout">
            <a:avLst>
              <a:gd name="adj1" fmla="val -85444"/>
              <a:gd name="adj2" fmla="val 4192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/>
              <a:t>REGRAS PARA ESTÁGIO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633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t="4740" r="1429" b="11727"/>
          <a:stretch/>
        </p:blipFill>
        <p:spPr>
          <a:xfrm>
            <a:off x="0" y="326572"/>
            <a:ext cx="12017829" cy="5725886"/>
          </a:xfrm>
          <a:prstGeom prst="rect">
            <a:avLst/>
          </a:prstGeom>
        </p:spPr>
      </p:pic>
      <p:sp>
        <p:nvSpPr>
          <p:cNvPr id="6" name="Google Shape;127;ge396a53d20_3_2"/>
          <p:cNvSpPr/>
          <p:nvPr/>
        </p:nvSpPr>
        <p:spPr>
          <a:xfrm>
            <a:off x="5314994" y="1598464"/>
            <a:ext cx="2614500" cy="440700"/>
          </a:xfrm>
          <a:prstGeom prst="wedgeRectCallout">
            <a:avLst>
              <a:gd name="adj1" fmla="val -117920"/>
              <a:gd name="adj2" fmla="val 513128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/>
              <a:t>BOLETIM SEMANAL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0676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1391</Words>
  <Application>Microsoft Office PowerPoint</Application>
  <PresentationFormat>Widescreen</PresentationFormat>
  <Paragraphs>1904</Paragraphs>
  <Slides>78</Slides>
  <Notes>68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78</vt:i4>
      </vt:variant>
    </vt:vector>
  </HeadingPairs>
  <TitlesOfParts>
    <vt:vector size="90" baseType="lpstr">
      <vt:lpstr>Trebuchet MS</vt:lpstr>
      <vt:lpstr>Noto Sans Symbols</vt:lpstr>
      <vt:lpstr>Wingdings</vt:lpstr>
      <vt:lpstr>-apple-system</vt:lpstr>
      <vt:lpstr>Calibri</vt:lpstr>
      <vt:lpstr>Opens Sans</vt:lpstr>
      <vt:lpstr>Times New Roman</vt:lpstr>
      <vt:lpstr>Futura</vt:lpstr>
      <vt:lpstr>Nirmala UI</vt:lpstr>
      <vt:lpstr>Arial</vt:lpstr>
      <vt:lpstr>Poppins</vt:lpstr>
      <vt:lpstr>Tema do Office</vt:lpstr>
      <vt:lpstr>DACE</vt:lpstr>
      <vt:lpstr>APRESENTAÇÃO DA DACE</vt:lpstr>
      <vt:lpstr> </vt:lpstr>
      <vt:lpstr>EQUIPE DACE</vt:lpstr>
      <vt:lpstr>Apresentação do PowerPoint</vt:lpstr>
      <vt:lpstr>Apresentação do PowerPoint</vt:lpstr>
      <vt:lpstr>Apresentação do PowerPoint</vt:lpstr>
      <vt:lpstr>NOVO SITE DA POLI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MENTORIA  FOCO NA CARREIRA</vt:lpstr>
      <vt:lpstr>Apresentação do PowerPoint</vt:lpstr>
      <vt:lpstr>PLANO DE AÇÃO PARA SUA CARREIRA</vt:lpstr>
      <vt:lpstr>PROGRAMA DE MENTORIA DO ESCRITÓRIO DE CARREIRA  O FOCO E FIT DEFINEM O SUCESSO</vt:lpstr>
      <vt:lpstr>Apresentação do PowerPoint</vt:lpstr>
      <vt:lpstr>MENTORIA REMOTA  ADRIANA MARIANO </vt:lpstr>
      <vt:lpstr>Apresentação do PowerPoint</vt:lpstr>
      <vt:lpstr>Apresentação do PowerPoint</vt:lpstr>
      <vt:lpstr>Apresentação do PowerPoint</vt:lpstr>
      <vt:lpstr>SERVIÇOS QUE O ESCRITÓRIO DE CARREIRA OFERECE</vt:lpstr>
      <vt:lpstr>CURSOS LATO SENSU</vt:lpstr>
      <vt:lpstr>AGENDAMENTO  Mentoria Individual ou em Grupo</vt:lpstr>
      <vt:lpstr>Apresentação do PowerPoint</vt:lpstr>
      <vt:lpstr> 1ª Feira Virtual de Carreiras e Oportunidades  da  Poli - UFRJ  -  8, 9 E 10/12/2020  2ª Feira Virtual de Carreiras e Oportunidades  da  Poli - UFRJ  - 19, 20 E 21/10/2021  3ª Feira Virtual de Carreiras e Oportunidades  da  Poli - UFRJ  - 28, 29 E 30/06/2022 </vt:lpstr>
      <vt:lpstr>FEIRA VIRTUAL DE CARREIRAS E OPORTUNIDADES E ESCRITÓRIO DE CARREIRA </vt:lpstr>
      <vt:lpstr>FEIRA VIRTUAL DE CARREIRAS E OPORTUNIDADES E ESCRITÓRIO DE CARREIRA </vt:lpstr>
      <vt:lpstr>PROJETO FUTURO 3ª FEIRA VIRTUAL DE CARREIRAS E OPORTUNIDADES   TEMA:  EMPREENDEDORISMO UNIVERSITÁRIO  </vt:lpstr>
      <vt:lpstr>Apresentação do PowerPoint</vt:lpstr>
      <vt:lpstr>Objetivo e Público Alvo</vt:lpstr>
      <vt:lpstr>Interdisciplinaridade e Interprofissionalidade</vt:lpstr>
      <vt:lpstr>RESULTADOS ALCANÇADOS</vt:lpstr>
      <vt:lpstr>BASE PARA PLANEJAMENTO DOS  AMBIENTES DA 3ªFEIRA VIRTURAL DE CARREIRAS E OPORTUNIDADES DA POLITÉCNICA - UFRJ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DIRETRIZES DA DIRETORIA ADJUNTA DE CARREIRA E EMPREENDEDORISMO </vt:lpstr>
      <vt:lpstr>DIRETRIZES DA DIRETORIA ADJUNTA DE CARREIRA E EMPREENDEDORISMO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AÇÕES DA DIRETORIA DACE – 2019-2021</vt:lpstr>
      <vt:lpstr>Apresentação do PowerPoint</vt:lpstr>
      <vt:lpstr>AÇÕES DA DIRETORIA DACE – 2019-2021</vt:lpstr>
      <vt:lpstr>AÇÕES DA DIRETORIA DACE – 2021-2022  APOIAR AS SEMANAS DAS ENGENHARIAS  </vt:lpstr>
      <vt:lpstr>ESCOLA POLITÉCNICA/DACE E OS 17 OBJETIVOS DE DESENVOLVIMENTO SUSTENTÁVEL (ODS) </vt:lpstr>
      <vt:lpstr>BEM-VINDOS E BEM-VINDAS!  CONSTRUIR É TRANSFORMAR IDEIAS EM RESULTADOS</vt:lpstr>
      <vt:lpstr>OUTRAS AÇÕES DA DACE 2019-2021</vt:lpstr>
      <vt:lpstr>AÇÕES DA DIRETORIA DACE – 2019-2020</vt:lpstr>
      <vt:lpstr>AÇÕES DA DIRETORIA DACE – 2019-2020</vt:lpstr>
      <vt:lpstr>Apresentação do PowerPoint</vt:lpstr>
      <vt:lpstr>Apresentação do PowerPoint</vt:lpstr>
      <vt:lpstr>Apresentação do PowerPoint</vt:lpstr>
      <vt:lpstr>Apresentação do PowerPoint</vt:lpstr>
      <vt:lpstr>AÇÕES DA DIRETORIA DACE – 2019-2020</vt:lpstr>
      <vt:lpstr>AÇÕES DA DIRETORIA DACE – 2019-2020</vt:lpstr>
      <vt:lpstr>Apresentação do PowerPoint</vt:lpstr>
      <vt:lpstr>AÇÕES DA DIRETORIA DACE – 2019-2020</vt:lpstr>
      <vt:lpstr>AÇÕES DA DIRETORIA DACE – 2019-2020</vt:lpstr>
      <vt:lpstr>Apresentação do PowerPoint</vt:lpstr>
      <vt:lpstr>Apresentação do PowerPoint</vt:lpstr>
      <vt:lpstr>Apresentação do PowerPoint</vt:lpstr>
      <vt:lpstr>AÇÕES DA DIRETORIA DACE – 2019-2020</vt:lpstr>
      <vt:lpstr>AÇÕES DA DIRETORIA DACE – 2019-2020</vt:lpstr>
      <vt:lpstr>AÇÕES DA DIRETORIA DACE – 2019-2020</vt:lpstr>
      <vt:lpstr>AÇÕES DA DIRETORIA DACE – 2019-2020</vt:lpstr>
      <vt:lpstr>AÇÕES DA DIRETORIA DACE – 2019-2020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MENTORIA DO ESCRITÓRIO DE CARREIRA: O QUE O MERCADO ESPERA DE UM ENGENHEIRO(A) 5.0?</dc:title>
  <dc:creator>Claudia Morgado</dc:creator>
  <cp:lastModifiedBy>Conta da Microsoft</cp:lastModifiedBy>
  <cp:revision>13</cp:revision>
  <dcterms:created xsi:type="dcterms:W3CDTF">2020-10-22T23:10:16Z</dcterms:created>
  <dcterms:modified xsi:type="dcterms:W3CDTF">2022-04-12T05:27:38Z</dcterms:modified>
</cp:coreProperties>
</file>