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  <p:sldMasterId id="2147483759" r:id="rId2"/>
  </p:sldMasterIdLst>
  <p:sldIdLst>
    <p:sldId id="320" r:id="rId3"/>
    <p:sldId id="335" r:id="rId4"/>
    <p:sldId id="336" r:id="rId5"/>
    <p:sldId id="258" r:id="rId6"/>
    <p:sldId id="310" r:id="rId7"/>
    <p:sldId id="323" r:id="rId8"/>
    <p:sldId id="337" r:id="rId9"/>
    <p:sldId id="334" r:id="rId10"/>
    <p:sldId id="324" r:id="rId11"/>
    <p:sldId id="329" r:id="rId12"/>
    <p:sldId id="331" r:id="rId13"/>
    <p:sldId id="332" r:id="rId14"/>
    <p:sldId id="333" r:id="rId15"/>
    <p:sldId id="259" r:id="rId16"/>
    <p:sldId id="267" r:id="rId17"/>
    <p:sldId id="268" r:id="rId18"/>
    <p:sldId id="270" r:id="rId19"/>
    <p:sldId id="272" r:id="rId20"/>
    <p:sldId id="287" r:id="rId21"/>
    <p:sldId id="305" r:id="rId22"/>
    <p:sldId id="281" r:id="rId23"/>
    <p:sldId id="317" r:id="rId24"/>
    <p:sldId id="318" r:id="rId25"/>
    <p:sldId id="304" r:id="rId26"/>
    <p:sldId id="288" r:id="rId27"/>
    <p:sldId id="326" r:id="rId28"/>
    <p:sldId id="314" r:id="rId29"/>
    <p:sldId id="311" r:id="rId30"/>
    <p:sldId id="292" r:id="rId31"/>
    <p:sldId id="297" r:id="rId32"/>
    <p:sldId id="298" r:id="rId33"/>
    <p:sldId id="303" r:id="rId34"/>
    <p:sldId id="301" r:id="rId35"/>
    <p:sldId id="302" r:id="rId36"/>
    <p:sldId id="312" r:id="rId37"/>
    <p:sldId id="315" r:id="rId38"/>
    <p:sldId id="313" r:id="rId39"/>
    <p:sldId id="299" r:id="rId40"/>
    <p:sldId id="291" r:id="rId4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527B"/>
    <a:srgbClr val="FFFFE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6" d="100"/>
          <a:sy n="66" d="100"/>
        </p:scale>
        <p:origin x="15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3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EC98C-095E-49E3-B2C5-A269A51D7D0C}" type="datetimeFigureOut">
              <a:rPr lang="es-ES" smtClean="0"/>
              <a:t>12/04/2022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DE72-D9FE-4636-8152-B31495E4EF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5616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EC98C-095E-49E3-B2C5-A269A51D7D0C}" type="datetimeFigureOut">
              <a:rPr lang="es-ES" smtClean="0"/>
              <a:t>12/04/2022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DE72-D9FE-4636-8152-B31495E4EF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2553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EC98C-095E-49E3-B2C5-A269A51D7D0C}" type="datetimeFigureOut">
              <a:rPr lang="es-ES" smtClean="0"/>
              <a:t>12/04/2022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DE72-D9FE-4636-8152-B31495E4EF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9155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A31BA-310C-4FEA-B523-E86D6B26154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12/04/2022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1D59F-1C00-42C4-96FA-89FA1A9098A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71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A31BA-310C-4FEA-B523-E86D6B26154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12/04/2022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1D59F-1C00-42C4-96FA-89FA1A9098A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122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A31BA-310C-4FEA-B523-E86D6B26154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12/04/2022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1D59F-1C00-42C4-96FA-89FA1A9098A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88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A31BA-310C-4FEA-B523-E86D6B26154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12/04/2022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1D59F-1C00-42C4-96FA-89FA1A9098A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257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A31BA-310C-4FEA-B523-E86D6B26154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12/04/2022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1D59F-1C00-42C4-96FA-89FA1A9098A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446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A31BA-310C-4FEA-B523-E86D6B26154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12/04/2022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1D59F-1C00-42C4-96FA-89FA1A9098A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7670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A31BA-310C-4FEA-B523-E86D6B26154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12/04/2022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1D59F-1C00-42C4-96FA-89FA1A9098A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229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A31BA-310C-4FEA-B523-E86D6B26154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12/04/2022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1D59F-1C00-42C4-96FA-89FA1A9098A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609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EC98C-095E-49E3-B2C5-A269A51D7D0C}" type="datetimeFigureOut">
              <a:rPr lang="es-ES" smtClean="0"/>
              <a:t>12/04/2022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DE72-D9FE-4636-8152-B31495E4EF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09052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A31BA-310C-4FEA-B523-E86D6B26154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12/04/2022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1D59F-1C00-42C4-96FA-89FA1A9098A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23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A31BA-310C-4FEA-B523-E86D6B26154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12/04/2022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1D59F-1C00-42C4-96FA-89FA1A9098A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1857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A31BA-310C-4FEA-B523-E86D6B26154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12/04/2022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1D59F-1C00-42C4-96FA-89FA1A9098A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105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EC98C-095E-49E3-B2C5-A269A51D7D0C}" type="datetimeFigureOut">
              <a:rPr lang="es-ES" smtClean="0"/>
              <a:t>12/04/2022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DE72-D9FE-4636-8152-B31495E4EF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3357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EC98C-095E-49E3-B2C5-A269A51D7D0C}" type="datetimeFigureOut">
              <a:rPr lang="es-ES" smtClean="0"/>
              <a:t>12/04/2022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DE72-D9FE-4636-8152-B31495E4EF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0124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EC98C-095E-49E3-B2C5-A269A51D7D0C}" type="datetimeFigureOut">
              <a:rPr lang="es-ES" smtClean="0"/>
              <a:t>12/04/2022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DE72-D9FE-4636-8152-B31495E4EF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4765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EC98C-095E-49E3-B2C5-A269A51D7D0C}" type="datetimeFigureOut">
              <a:rPr lang="es-ES" smtClean="0"/>
              <a:t>12/04/2022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DE72-D9FE-4636-8152-B31495E4EF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0545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EC98C-095E-49E3-B2C5-A269A51D7D0C}" type="datetimeFigureOut">
              <a:rPr lang="es-ES" smtClean="0"/>
              <a:t>12/04/2022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DE72-D9FE-4636-8152-B31495E4EF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1609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EC98C-095E-49E3-B2C5-A269A51D7D0C}" type="datetimeFigureOut">
              <a:rPr lang="es-ES" smtClean="0"/>
              <a:t>12/04/2022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DE72-D9FE-4636-8152-B31495E4EF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6137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EC98C-095E-49E3-B2C5-A269A51D7D0C}" type="datetimeFigureOut">
              <a:rPr lang="es-ES" smtClean="0"/>
              <a:t>12/04/2022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4DE72-D9FE-4636-8152-B31495E4EF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3861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EC98C-095E-49E3-B2C5-A269A51D7D0C}" type="datetimeFigureOut">
              <a:rPr lang="es-ES" smtClean="0"/>
              <a:t>12/04/2022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4DE72-D9FE-4636-8152-B31495E4EF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558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A31BA-310C-4FEA-B523-E86D6B26154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12/04/2022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1D59F-1C00-42C4-96FA-89FA1A9098A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139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47424" y="709705"/>
            <a:ext cx="838020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/>
            <a:r>
              <a:rPr lang="pt-BR" sz="7200" b="1" dirty="0">
                <a:solidFill>
                  <a:srgbClr val="C00000"/>
                </a:solidFill>
                <a:latin typeface="Miso" pitchFamily="2" charset="0"/>
              </a:rPr>
              <a:t>D</a:t>
            </a:r>
            <a:r>
              <a:rPr lang="pt-BR" sz="7200" dirty="0">
                <a:solidFill>
                  <a:srgbClr val="C00000"/>
                </a:solidFill>
                <a:latin typeface="Miso" pitchFamily="2" charset="0"/>
              </a:rPr>
              <a:t>IREÇÃO </a:t>
            </a:r>
          </a:p>
          <a:p>
            <a:pPr lvl="4"/>
            <a:r>
              <a:rPr lang="pt-BR" sz="7200" b="1" dirty="0">
                <a:solidFill>
                  <a:srgbClr val="C00000"/>
                </a:solidFill>
                <a:latin typeface="Miso" pitchFamily="2" charset="0"/>
              </a:rPr>
              <a:t>A</a:t>
            </a:r>
            <a:r>
              <a:rPr lang="pt-BR" sz="7200" dirty="0">
                <a:solidFill>
                  <a:srgbClr val="C00000"/>
                </a:solidFill>
                <a:latin typeface="Miso" pitchFamily="2" charset="0"/>
              </a:rPr>
              <a:t>DJUNTA DE </a:t>
            </a:r>
          </a:p>
          <a:p>
            <a:pPr lvl="4"/>
            <a:r>
              <a:rPr lang="pt-BR" sz="7200" b="1" dirty="0">
                <a:solidFill>
                  <a:srgbClr val="C00000"/>
                </a:solidFill>
                <a:latin typeface="Miso" pitchFamily="2" charset="0"/>
              </a:rPr>
              <a:t>P</a:t>
            </a:r>
            <a:r>
              <a:rPr lang="pt-BR" sz="7200" dirty="0">
                <a:solidFill>
                  <a:srgbClr val="C00000"/>
                </a:solidFill>
                <a:latin typeface="Miso" pitchFamily="2" charset="0"/>
              </a:rPr>
              <a:t>OLÍTICAS </a:t>
            </a:r>
          </a:p>
          <a:p>
            <a:pPr lvl="4"/>
            <a:r>
              <a:rPr lang="pt-BR" sz="7200" b="1" dirty="0">
                <a:solidFill>
                  <a:srgbClr val="C00000"/>
                </a:solidFill>
                <a:latin typeface="Miso" pitchFamily="2" charset="0"/>
              </a:rPr>
              <a:t>E</a:t>
            </a:r>
            <a:r>
              <a:rPr lang="pt-BR" sz="7200" dirty="0">
                <a:solidFill>
                  <a:srgbClr val="C00000"/>
                </a:solidFill>
                <a:latin typeface="Miso" pitchFamily="2" charset="0"/>
              </a:rPr>
              <a:t>STUDANTIS</a:t>
            </a:r>
          </a:p>
        </p:txBody>
      </p:sp>
    </p:spTree>
    <p:extLst>
      <p:ext uri="{BB962C8B-B14F-4D97-AF65-F5344CB8AC3E}">
        <p14:creationId xmlns:p14="http://schemas.microsoft.com/office/powerpoint/2010/main" val="1852923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704029" y="234810"/>
            <a:ext cx="9877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pt-BR" sz="4400" b="1" dirty="0">
                <a:solidFill>
                  <a:srgbClr val="002060"/>
                </a:solidFill>
                <a:latin typeface="Miso" pitchFamily="2" charset="0"/>
              </a:rPr>
              <a:t> PR7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055511" y="234810"/>
            <a:ext cx="3901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/>
            <a:r>
              <a:rPr lang="pt-BR" sz="5400" dirty="0">
                <a:solidFill>
                  <a:srgbClr val="002060"/>
                </a:solidFill>
                <a:latin typeface="Miso" pitchFamily="2" charset="0"/>
              </a:rPr>
              <a:t>DAPE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0" t="32334" r="16216" b="34421"/>
          <a:stretch/>
        </p:blipFill>
        <p:spPr>
          <a:xfrm>
            <a:off x="221637" y="0"/>
            <a:ext cx="2471350" cy="84099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21" y="1158140"/>
            <a:ext cx="8430157" cy="253455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/>
          <a:srcRect b="5923"/>
          <a:stretch/>
        </p:blipFill>
        <p:spPr>
          <a:xfrm>
            <a:off x="221637" y="4009843"/>
            <a:ext cx="9144000" cy="243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15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704029" y="234810"/>
            <a:ext cx="9877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pt-BR" sz="4400" b="1" dirty="0">
                <a:solidFill>
                  <a:srgbClr val="002060"/>
                </a:solidFill>
                <a:latin typeface="Miso" pitchFamily="2" charset="0"/>
              </a:rPr>
              <a:t> PR7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055511" y="234810"/>
            <a:ext cx="3901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/>
            <a:r>
              <a:rPr lang="pt-BR" sz="5400" dirty="0">
                <a:solidFill>
                  <a:srgbClr val="002060"/>
                </a:solidFill>
                <a:latin typeface="Miso" pitchFamily="2" charset="0"/>
              </a:rPr>
              <a:t>DAPE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0" t="32334" r="16216" b="34421"/>
          <a:stretch/>
        </p:blipFill>
        <p:spPr>
          <a:xfrm>
            <a:off x="221637" y="0"/>
            <a:ext cx="2471350" cy="84099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1360"/>
            <a:ext cx="9144000" cy="465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64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704029" y="234810"/>
            <a:ext cx="9877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pt-BR" sz="4400" b="1" dirty="0">
                <a:solidFill>
                  <a:srgbClr val="002060"/>
                </a:solidFill>
                <a:latin typeface="Miso" pitchFamily="2" charset="0"/>
              </a:rPr>
              <a:t> PR7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055511" y="234810"/>
            <a:ext cx="3901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/>
            <a:r>
              <a:rPr lang="pt-BR" sz="5400" dirty="0">
                <a:solidFill>
                  <a:srgbClr val="002060"/>
                </a:solidFill>
                <a:latin typeface="Miso" pitchFamily="2" charset="0"/>
              </a:rPr>
              <a:t>DAPE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0" t="32334" r="16216" b="34421"/>
          <a:stretch/>
        </p:blipFill>
        <p:spPr>
          <a:xfrm>
            <a:off x="221637" y="0"/>
            <a:ext cx="2471350" cy="84099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0960"/>
            <a:ext cx="9144000" cy="494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6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704029" y="234810"/>
            <a:ext cx="9877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pt-BR" sz="4400" b="1" dirty="0">
                <a:solidFill>
                  <a:srgbClr val="002060"/>
                </a:solidFill>
                <a:latin typeface="Miso" pitchFamily="2" charset="0"/>
              </a:rPr>
              <a:t> PR7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055511" y="234810"/>
            <a:ext cx="3901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/>
            <a:r>
              <a:rPr lang="pt-BR" sz="5400" dirty="0">
                <a:solidFill>
                  <a:srgbClr val="002060"/>
                </a:solidFill>
                <a:latin typeface="Miso" pitchFamily="2" charset="0"/>
              </a:rPr>
              <a:t>DAPE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0" t="32334" r="16216" b="34421"/>
          <a:stretch/>
        </p:blipFill>
        <p:spPr>
          <a:xfrm>
            <a:off x="221637" y="0"/>
            <a:ext cx="2471350" cy="84099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3785"/>
            <a:ext cx="9144000" cy="391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67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016843" y="74610"/>
            <a:ext cx="39013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/>
            <a:r>
              <a:rPr lang="pt-BR" sz="4400" dirty="0">
                <a:solidFill>
                  <a:srgbClr val="002060"/>
                </a:solidFill>
                <a:latin typeface="Miso" pitchFamily="2" charset="0"/>
              </a:rPr>
              <a:t>DAPE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579770" y="1677222"/>
            <a:ext cx="649311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4000" dirty="0">
                <a:solidFill>
                  <a:srgbClr val="002060"/>
                </a:solidFill>
                <a:latin typeface="Miso" pitchFamily="2" charset="0"/>
              </a:rPr>
              <a:t>Atendimento Psicológico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4000" dirty="0">
                <a:solidFill>
                  <a:srgbClr val="002060"/>
                </a:solidFill>
                <a:latin typeface="Miso" pitchFamily="2" charset="0"/>
              </a:rPr>
              <a:t>Grupos de estudo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4000" dirty="0">
                <a:solidFill>
                  <a:srgbClr val="002060"/>
                </a:solidFill>
                <a:latin typeface="Miso" pitchFamily="2" charset="0"/>
              </a:rPr>
              <a:t>Atividades Lúdicas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t-BR" sz="4000" dirty="0">
                <a:solidFill>
                  <a:srgbClr val="002060"/>
                </a:solidFill>
                <a:latin typeface="Miso" pitchFamily="2" charset="0"/>
              </a:rPr>
              <a:t>Deporte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t-BR" sz="4000" dirty="0">
                <a:solidFill>
                  <a:srgbClr val="002060"/>
                </a:solidFill>
                <a:latin typeface="Miso" pitchFamily="2" charset="0"/>
              </a:rPr>
              <a:t>Meditação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t-BR" sz="4000" dirty="0">
                <a:solidFill>
                  <a:srgbClr val="002060"/>
                </a:solidFill>
                <a:latin typeface="Miso" pitchFamily="2" charset="0"/>
              </a:rPr>
              <a:t>Dança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t-BR" sz="4000" dirty="0">
                <a:solidFill>
                  <a:srgbClr val="002060"/>
                </a:solidFill>
                <a:latin typeface="Miso" pitchFamily="2" charset="0"/>
              </a:rPr>
              <a:t>Teatro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t-BR" sz="4000" dirty="0">
                <a:solidFill>
                  <a:srgbClr val="002060"/>
                </a:solidFill>
                <a:latin typeface="Miso" pitchFamily="2" charset="0"/>
              </a:rPr>
              <a:t>Musica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pt-BR" sz="4000" dirty="0">
              <a:solidFill>
                <a:srgbClr val="002060"/>
              </a:solidFill>
              <a:latin typeface="Miso" pitchFamily="2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484378" y="642185"/>
            <a:ext cx="62706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800" b="1">
                <a:solidFill>
                  <a:srgbClr val="002060"/>
                </a:solidFill>
                <a:latin typeface="BankGothic Md BT" panose="020B0807020203060204" pitchFamily="34" charset="0"/>
              </a:defRPr>
            </a:lvl1pPr>
          </a:lstStyle>
          <a:p>
            <a:r>
              <a:rPr lang="pt-BR" sz="4400" dirty="0">
                <a:latin typeface="Miso" pitchFamily="2" charset="0"/>
              </a:rPr>
              <a:t>SAÚDE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0" t="32334" r="16216" b="34421"/>
          <a:stretch/>
        </p:blipFill>
        <p:spPr>
          <a:xfrm>
            <a:off x="1" y="-57664"/>
            <a:ext cx="2471350" cy="84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14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2106828" y="6216591"/>
            <a:ext cx="4147523" cy="628134"/>
            <a:chOff x="146222" y="6161903"/>
            <a:chExt cx="4147523" cy="628134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222" y="6161903"/>
              <a:ext cx="628134" cy="628134"/>
            </a:xfrm>
            <a:prstGeom prst="rect">
              <a:avLst/>
            </a:prstGeom>
          </p:spPr>
        </p:pic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09" b="21655"/>
            <a:stretch/>
          </p:blipFill>
          <p:spPr>
            <a:xfrm>
              <a:off x="2961319" y="6185199"/>
              <a:ext cx="643194" cy="437604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768" y="6270570"/>
              <a:ext cx="1055358" cy="405907"/>
            </a:xfrm>
            <a:prstGeom prst="rect">
              <a:avLst/>
            </a:prstGeom>
          </p:spPr>
        </p:pic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0271" y="6293263"/>
              <a:ext cx="519009" cy="360520"/>
            </a:xfrm>
            <a:prstGeom prst="rect">
              <a:avLst/>
            </a:prstGeom>
          </p:spPr>
        </p:pic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1473" y="6161903"/>
              <a:ext cx="572272" cy="572272"/>
            </a:xfrm>
            <a:prstGeom prst="rect">
              <a:avLst/>
            </a:prstGeom>
          </p:spPr>
        </p:pic>
      </p:grpSp>
      <p:sp>
        <p:nvSpPr>
          <p:cNvPr id="17" name="Retângulo 16"/>
          <p:cNvSpPr/>
          <p:nvPr/>
        </p:nvSpPr>
        <p:spPr>
          <a:xfrm>
            <a:off x="48064" y="3583253"/>
            <a:ext cx="89595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rgbClr val="081168"/>
                </a:solidFill>
                <a:latin typeface="BankGothic Lt BT" panose="020B0607020203060204" pitchFamily="34" charset="0"/>
              </a:rPr>
              <a:t>Centro de Acolhimento e Suporte Acadêmico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016"/>
            <a:ext cx="9144000" cy="84725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720660" y="1768053"/>
            <a:ext cx="79083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/>
            <a:r>
              <a:rPr lang="pt-BR" sz="9600" b="1" spc="120" dirty="0">
                <a:solidFill>
                  <a:srgbClr val="002060"/>
                </a:solidFill>
                <a:latin typeface="Miso" pitchFamily="2" charset="0"/>
              </a:rPr>
              <a:t>C A S A</a:t>
            </a:r>
          </a:p>
        </p:txBody>
      </p:sp>
    </p:spTree>
    <p:extLst>
      <p:ext uri="{BB962C8B-B14F-4D97-AF65-F5344CB8AC3E}">
        <p14:creationId xmlns:p14="http://schemas.microsoft.com/office/powerpoint/2010/main" val="1209872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>
          <a:xfrm>
            <a:off x="1185030" y="3015052"/>
            <a:ext cx="680689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pt-BR" sz="2800" dirty="0">
                <a:solidFill>
                  <a:srgbClr val="081168"/>
                </a:solidFill>
                <a:latin typeface="BankGothic Lt BT" panose="020B0607020203060204" pitchFamily="34" charset="0"/>
              </a:rPr>
              <a:t>Promover o desenvolvimento social, pessoal, emocional dos alunos</a:t>
            </a:r>
            <a:r>
              <a:rPr lang="pt-BR" sz="2800" dirty="0">
                <a:solidFill>
                  <a:srgbClr val="081168"/>
                </a:solidFill>
              </a:rPr>
              <a:t>.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4725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-621515" y="1774624"/>
            <a:ext cx="79083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/>
            <a:r>
              <a:rPr lang="pt-BR" sz="4400" b="1" spc="120" dirty="0">
                <a:solidFill>
                  <a:srgbClr val="002060"/>
                </a:solidFill>
                <a:latin typeface="Miso" pitchFamily="2" charset="0"/>
              </a:rPr>
              <a:t>Objetivos</a:t>
            </a:r>
          </a:p>
        </p:txBody>
      </p:sp>
    </p:spTree>
    <p:extLst>
      <p:ext uri="{BB962C8B-B14F-4D97-AF65-F5344CB8AC3E}">
        <p14:creationId xmlns:p14="http://schemas.microsoft.com/office/powerpoint/2010/main" val="222017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>
          <a:xfrm>
            <a:off x="701367" y="2035847"/>
            <a:ext cx="710237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buFontTx/>
              <a:buChar char="-"/>
            </a:pPr>
            <a:r>
              <a:rPr lang="pt-BR" sz="2800" b="1" dirty="0">
                <a:solidFill>
                  <a:srgbClr val="081168"/>
                </a:solidFill>
                <a:latin typeface="Miso" pitchFamily="2" charset="0"/>
              </a:rPr>
              <a:t>Promover atividades desportivas no CT</a:t>
            </a:r>
          </a:p>
          <a:p>
            <a:pPr marL="457200" indent="-457200" fontAlgn="base">
              <a:buFontTx/>
              <a:buChar char="-"/>
            </a:pPr>
            <a:endParaRPr lang="pt-BR" sz="2800" b="1" dirty="0">
              <a:solidFill>
                <a:srgbClr val="081168"/>
              </a:solidFill>
              <a:latin typeface="Miso" pitchFamily="2" charset="0"/>
            </a:endParaRPr>
          </a:p>
          <a:p>
            <a:pPr marL="457200" indent="-457200" fontAlgn="base">
              <a:buFontTx/>
              <a:buChar char="-"/>
            </a:pPr>
            <a:r>
              <a:rPr lang="pt-BR" sz="2800" b="1" dirty="0">
                <a:solidFill>
                  <a:srgbClr val="081168"/>
                </a:solidFill>
                <a:latin typeface="Miso" pitchFamily="2" charset="0"/>
              </a:rPr>
              <a:t>Yoga - </a:t>
            </a:r>
            <a:r>
              <a:rPr lang="pt-BR" sz="2800" b="1">
                <a:solidFill>
                  <a:srgbClr val="081168"/>
                </a:solidFill>
                <a:latin typeface="Miso" pitchFamily="2" charset="0"/>
              </a:rPr>
              <a:t>Biodança</a:t>
            </a:r>
            <a:endParaRPr lang="pt-BR" sz="2800" b="1" dirty="0">
              <a:solidFill>
                <a:srgbClr val="081168"/>
              </a:solidFill>
              <a:latin typeface="Miso" pitchFamily="2" charset="0"/>
            </a:endParaRPr>
          </a:p>
          <a:p>
            <a:pPr marL="457200" indent="-457200" fontAlgn="base">
              <a:buFontTx/>
              <a:buChar char="-"/>
            </a:pPr>
            <a:endParaRPr lang="pt-BR" sz="2800" b="1" dirty="0">
              <a:solidFill>
                <a:srgbClr val="081168"/>
              </a:solidFill>
              <a:latin typeface="Miso" pitchFamily="2" charset="0"/>
            </a:endParaRPr>
          </a:p>
          <a:p>
            <a:pPr marL="457200" indent="-457200" fontAlgn="base">
              <a:buFontTx/>
              <a:buChar char="-"/>
            </a:pPr>
            <a:r>
              <a:rPr lang="pt-BR" sz="2800" b="1" dirty="0">
                <a:solidFill>
                  <a:srgbClr val="081168"/>
                </a:solidFill>
                <a:latin typeface="Miso" pitchFamily="2" charset="0"/>
              </a:rPr>
              <a:t>Meditação</a:t>
            </a:r>
          </a:p>
          <a:p>
            <a:pPr marL="457200" indent="-457200" fontAlgn="base">
              <a:buFontTx/>
              <a:buChar char="-"/>
            </a:pPr>
            <a:endParaRPr lang="pt-BR" sz="2800" b="1" dirty="0">
              <a:solidFill>
                <a:srgbClr val="081168"/>
              </a:solidFill>
              <a:latin typeface="Miso" pitchFamily="2" charset="0"/>
            </a:endParaRPr>
          </a:p>
          <a:p>
            <a:pPr marL="457200" indent="-457200" fontAlgn="base">
              <a:buFontTx/>
              <a:buChar char="-"/>
            </a:pPr>
            <a:r>
              <a:rPr lang="pt-BR" sz="2800" b="1" dirty="0">
                <a:solidFill>
                  <a:srgbClr val="081168"/>
                </a:solidFill>
                <a:latin typeface="Miso" pitchFamily="2" charset="0"/>
              </a:rPr>
              <a:t>Palestras e rodas de conversa</a:t>
            </a:r>
          </a:p>
          <a:p>
            <a:pPr marL="457200" indent="-457200" fontAlgn="base">
              <a:buFontTx/>
              <a:buChar char="-"/>
            </a:pPr>
            <a:endParaRPr lang="pt-BR" sz="2800" b="1" dirty="0">
              <a:solidFill>
                <a:srgbClr val="081168"/>
              </a:solidFill>
              <a:latin typeface="Miso" pitchFamily="2" charset="0"/>
            </a:endParaRPr>
          </a:p>
          <a:p>
            <a:pPr marL="457200" indent="-457200" fontAlgn="base">
              <a:buFontTx/>
              <a:buChar char="-"/>
            </a:pPr>
            <a:r>
              <a:rPr lang="pt-BR" sz="2800" b="1" dirty="0">
                <a:solidFill>
                  <a:srgbClr val="081168"/>
                </a:solidFill>
                <a:latin typeface="Miso" pitchFamily="2" charset="0"/>
              </a:rPr>
              <a:t>Melhorar os espaços de convívio</a:t>
            </a:r>
          </a:p>
          <a:p>
            <a:pPr fontAlgn="base"/>
            <a:endParaRPr lang="pt-BR" sz="2800" dirty="0">
              <a:solidFill>
                <a:srgbClr val="081168"/>
              </a:solidFill>
            </a:endParaRP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4725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526193" y="1149164"/>
            <a:ext cx="7908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sz="3200" b="1" dirty="0">
                <a:solidFill>
                  <a:srgbClr val="081168"/>
                </a:solidFill>
                <a:latin typeface="Miso" pitchFamily="2" charset="0"/>
              </a:rPr>
              <a:t>Ambiente</a:t>
            </a:r>
          </a:p>
        </p:txBody>
      </p:sp>
    </p:spTree>
    <p:extLst>
      <p:ext uri="{BB962C8B-B14F-4D97-AF65-F5344CB8AC3E}">
        <p14:creationId xmlns:p14="http://schemas.microsoft.com/office/powerpoint/2010/main" val="3976717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689"/>
            <a:ext cx="9144000" cy="847256"/>
          </a:xfrm>
          <a:prstGeom prst="rect">
            <a:avLst/>
          </a:prstGeom>
        </p:spPr>
      </p:pic>
      <p:sp>
        <p:nvSpPr>
          <p:cNvPr id="5" name="AutoShape 2" descr="blob:https://web.whatsapp.com/ff2c49d5-2024-4cd3-bcb9-1f6f34cf3c8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4" descr="blob:https://web.whatsapp.com/ff2c49d5-2024-4cd3-bcb9-1f6f34cf3c8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276877" y="1421547"/>
            <a:ext cx="19816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pt-BR" sz="4400" b="1" dirty="0">
                <a:solidFill>
                  <a:srgbClr val="081168"/>
                </a:solidFill>
                <a:latin typeface="Miso" pitchFamily="2" charset="0"/>
              </a:rPr>
              <a:t>Meditação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5247503" y="2223939"/>
            <a:ext cx="2817341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b="1" dirty="0">
                <a:solidFill>
                  <a:schemeClr val="accent4">
                    <a:lumMod val="75000"/>
                  </a:schemeClr>
                </a:solidFill>
                <a:latin typeface="Mis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Antes das provas unificadas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b="1" dirty="0">
                <a:solidFill>
                  <a:schemeClr val="accent4">
                    <a:lumMod val="75000"/>
                  </a:schemeClr>
                </a:solidFill>
                <a:effectLst/>
                <a:latin typeface="Mis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Prof.  Gilberto Schultz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897" y="4059759"/>
            <a:ext cx="4881382" cy="237204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40" y="2450227"/>
            <a:ext cx="3583460" cy="1741338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77" y="4514335"/>
            <a:ext cx="1604231" cy="226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689"/>
            <a:ext cx="9144000" cy="847256"/>
          </a:xfrm>
          <a:prstGeom prst="rect">
            <a:avLst/>
          </a:prstGeom>
        </p:spPr>
      </p:pic>
      <p:sp>
        <p:nvSpPr>
          <p:cNvPr id="5" name="AutoShape 2" descr="blob:https://web.whatsapp.com/ff2c49d5-2024-4cd3-bcb9-1f6f34cf3c8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4" descr="blob:https://web.whatsapp.com/ff2c49d5-2024-4cd3-bcb9-1f6f34cf3c8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276877" y="1421547"/>
            <a:ext cx="291611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pt-BR" sz="4400" b="1" dirty="0">
                <a:solidFill>
                  <a:srgbClr val="081168"/>
                </a:solidFill>
                <a:latin typeface="Miso" pitchFamily="2" charset="0"/>
              </a:rPr>
              <a:t>AULAS DE YOGA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5824151" y="1677329"/>
            <a:ext cx="2817341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b="1" dirty="0">
                <a:solidFill>
                  <a:schemeClr val="accent4">
                    <a:lumMod val="75000"/>
                  </a:schemeClr>
                </a:solidFill>
                <a:latin typeface="Mis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SEGUNDA E QUARTA FEIRA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b="1" dirty="0">
                <a:solidFill>
                  <a:schemeClr val="accent4">
                    <a:lumMod val="75000"/>
                  </a:schemeClr>
                </a:solidFill>
                <a:latin typeface="Mis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10-11HORAS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b="1" dirty="0">
                <a:solidFill>
                  <a:schemeClr val="accent4">
                    <a:lumMod val="75000"/>
                  </a:schemeClr>
                </a:solidFill>
                <a:latin typeface="Mis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11-12HORAS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b="1" dirty="0">
                <a:solidFill>
                  <a:schemeClr val="accent4">
                    <a:lumMod val="75000"/>
                  </a:schemeClr>
                </a:solidFill>
                <a:effectLst/>
                <a:latin typeface="Mis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Prof.  Gilberto Schultz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2139856"/>
            <a:ext cx="3336847" cy="221458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957" y="3805879"/>
            <a:ext cx="3130378" cy="208691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691" y="4478289"/>
            <a:ext cx="3655766" cy="231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41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694799" y="35776"/>
            <a:ext cx="9877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pt-BR" sz="4400" b="1" dirty="0">
                <a:solidFill>
                  <a:srgbClr val="002060"/>
                </a:solidFill>
                <a:latin typeface="Miso" pitchFamily="2" charset="0"/>
              </a:rPr>
              <a:t> PR7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428452" y="-118113"/>
            <a:ext cx="3901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/>
            <a:r>
              <a:rPr lang="pt-BR" sz="5400" dirty="0">
                <a:solidFill>
                  <a:srgbClr val="002060"/>
                </a:solidFill>
                <a:latin typeface="Miso" pitchFamily="2" charset="0"/>
              </a:rPr>
              <a:t>DAPE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0" t="32334" r="16216" b="34421"/>
          <a:stretch/>
        </p:blipFill>
        <p:spPr>
          <a:xfrm>
            <a:off x="76523" y="0"/>
            <a:ext cx="2471350" cy="84099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0353"/>
            <a:ext cx="9144000" cy="458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19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blob:https://web.whatsapp.com/ff2c49d5-2024-4cd3-bcb9-1f6f34cf3c8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4" descr="blob:https://web.whatsapp.com/ff2c49d5-2024-4cd3-bcb9-1f6f34cf3c8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55575" y="1067320"/>
            <a:ext cx="291611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pt-BR" sz="4400" b="1" dirty="0">
                <a:solidFill>
                  <a:srgbClr val="081168"/>
                </a:solidFill>
                <a:latin typeface="Miso" pitchFamily="2" charset="0"/>
              </a:rPr>
              <a:t>AULAS DE YOGA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" y="1836761"/>
            <a:ext cx="1707599" cy="1707599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709027" y="3544360"/>
            <a:ext cx="1809213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b="1" dirty="0">
                <a:solidFill>
                  <a:schemeClr val="accent4">
                    <a:lumMod val="75000"/>
                  </a:schemeClr>
                </a:solidFill>
                <a:latin typeface="Mis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Prof.  Gilberto Schultz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9601"/>
            <a:ext cx="4921598" cy="2768399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9634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546" y="1170854"/>
            <a:ext cx="5069454" cy="285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56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47256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263611" y="1318055"/>
            <a:ext cx="64625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4400" b="1" dirty="0">
                <a:solidFill>
                  <a:srgbClr val="081168"/>
                </a:solidFill>
                <a:latin typeface="Miso" pitchFamily="2" charset="0"/>
              </a:rPr>
              <a:t>Acolhimento psicológico</a:t>
            </a:r>
          </a:p>
          <a:p>
            <a:pPr fontAlgn="base"/>
            <a:endParaRPr lang="pt-BR" sz="4400" b="1" dirty="0">
              <a:solidFill>
                <a:schemeClr val="accent4">
                  <a:lumMod val="75000"/>
                </a:schemeClr>
              </a:solidFill>
              <a:latin typeface="Miso" pitchFamily="2" charset="0"/>
            </a:endParaRPr>
          </a:p>
          <a:p>
            <a:pPr marL="457200" indent="-457200" fontAlgn="base">
              <a:buFontTx/>
              <a:buChar char="-"/>
            </a:pPr>
            <a:endParaRPr lang="pt-BR" sz="4400" dirty="0">
              <a:solidFill>
                <a:srgbClr val="081168"/>
              </a:solidFill>
              <a:latin typeface="Miso" pitchFamily="2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782595" y="2757079"/>
            <a:ext cx="64625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4400" b="1" dirty="0">
                <a:solidFill>
                  <a:schemeClr val="accent4">
                    <a:lumMod val="75000"/>
                  </a:schemeClr>
                </a:solidFill>
                <a:latin typeface="Miso" pitchFamily="2" charset="0"/>
              </a:rPr>
              <a:t>-Tatiana Moreira  </a:t>
            </a:r>
            <a:r>
              <a:rPr lang="pt-BR" sz="4400" dirty="0">
                <a:solidFill>
                  <a:schemeClr val="accent4">
                    <a:lumMod val="75000"/>
                  </a:schemeClr>
                </a:solidFill>
                <a:latin typeface="Miso" pitchFamily="2" charset="0"/>
              </a:rPr>
              <a:t>(Coordenadora)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846" y="4747722"/>
            <a:ext cx="1691250" cy="169125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195" y="4564245"/>
            <a:ext cx="1616549" cy="205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67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47256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263611" y="1318055"/>
            <a:ext cx="64625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4400" b="1" dirty="0">
                <a:solidFill>
                  <a:srgbClr val="081168"/>
                </a:solidFill>
                <a:latin typeface="Miso" pitchFamily="2" charset="0"/>
              </a:rPr>
              <a:t>Acolhimento psicológico</a:t>
            </a:r>
          </a:p>
        </p:txBody>
      </p:sp>
      <p:sp>
        <p:nvSpPr>
          <p:cNvPr id="4" name="Retângulo 3"/>
          <p:cNvSpPr/>
          <p:nvPr/>
        </p:nvSpPr>
        <p:spPr>
          <a:xfrm>
            <a:off x="263611" y="2238599"/>
            <a:ext cx="84932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3600" b="1" dirty="0">
                <a:solidFill>
                  <a:schemeClr val="accent4">
                    <a:lumMod val="75000"/>
                  </a:schemeClr>
                </a:solidFill>
                <a:latin typeface="Miso" pitchFamily="2" charset="0"/>
              </a:rPr>
              <a:t>https://nubea.ufrj.br/index.php/centraldeapoio</a:t>
            </a:r>
            <a:endParaRPr lang="pt-BR" sz="3600" dirty="0">
              <a:solidFill>
                <a:schemeClr val="accent4">
                  <a:lumMod val="75000"/>
                </a:schemeClr>
              </a:solidFill>
              <a:latin typeface="Miso" pitchFamily="2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705" y="5166750"/>
            <a:ext cx="1691250" cy="169125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33" y="4747722"/>
            <a:ext cx="1616549" cy="205820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848" y="3097427"/>
            <a:ext cx="4114152" cy="348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21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47256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2889365" y="1318053"/>
            <a:ext cx="64625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4400" b="1" dirty="0">
                <a:solidFill>
                  <a:srgbClr val="081168"/>
                </a:solidFill>
                <a:latin typeface="Miso" pitchFamily="2" charset="0"/>
              </a:rPr>
              <a:t>Acolhimento psicológico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t="24745" r="13151" b="22649"/>
          <a:stretch/>
        </p:blipFill>
        <p:spPr>
          <a:xfrm>
            <a:off x="334426" y="1257931"/>
            <a:ext cx="1309816" cy="889687"/>
          </a:xfrm>
          <a:prstGeom prst="rect">
            <a:avLst/>
          </a:prstGeom>
        </p:spPr>
      </p:pic>
      <p:graphicFrame>
        <p:nvGraphicFramePr>
          <p:cNvPr id="7" name="Tabela 6"/>
          <p:cNvGraphicFramePr>
            <a:graphicFrameLocks noGrp="1"/>
          </p:cNvGraphicFramePr>
          <p:nvPr/>
        </p:nvGraphicFramePr>
        <p:xfrm>
          <a:off x="628650" y="3883184"/>
          <a:ext cx="7886700" cy="236220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t-BR" sz="950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4" name="Retângulo 3"/>
          <p:cNvSpPr/>
          <p:nvPr/>
        </p:nvSpPr>
        <p:spPr>
          <a:xfrm>
            <a:off x="1488989" y="2618415"/>
            <a:ext cx="66005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rgbClr val="29527B"/>
                </a:solidFill>
                <a:latin typeface="Arial" panose="020B0604020202020204" pitchFamily="34" charset="0"/>
              </a:rPr>
              <a:t>A Divisão de Saúde do Estudante (</a:t>
            </a:r>
            <a:r>
              <a:rPr lang="pt-BR" dirty="0" err="1">
                <a:solidFill>
                  <a:srgbClr val="29527B"/>
                </a:solidFill>
                <a:latin typeface="Arial" panose="020B0604020202020204" pitchFamily="34" charset="0"/>
              </a:rPr>
              <a:t>Disae</a:t>
            </a:r>
            <a:r>
              <a:rPr lang="pt-BR" dirty="0">
                <a:solidFill>
                  <a:srgbClr val="29527B"/>
                </a:solidFill>
                <a:latin typeface="Arial" panose="020B0604020202020204" pitchFamily="34" charset="0"/>
              </a:rPr>
              <a:t>/PR7) convida para o grupo de Vivências Estudantis, um espaço online de acolhimento e apoio aberto aos estudantes de graduação e pós-graduação da UFRJ</a:t>
            </a:r>
            <a:r>
              <a:rPr lang="pt-BR" dirty="0">
                <a:solidFill>
                  <a:srgbClr val="666666"/>
                </a:solidFill>
                <a:latin typeface="Arial" panose="020B0604020202020204" pitchFamily="34" charset="0"/>
              </a:rPr>
              <a:t>.</a:t>
            </a:r>
          </a:p>
          <a:p>
            <a:pPr algn="just"/>
            <a:r>
              <a:rPr lang="pt-BR" dirty="0">
                <a:solidFill>
                  <a:srgbClr val="666666"/>
                </a:solidFill>
                <a:latin typeface="Arial" panose="020B0604020202020204" pitchFamily="34" charset="0"/>
              </a:rPr>
              <a:t> </a:t>
            </a:r>
            <a:endParaRPr lang="pt-BR" b="0" i="0" dirty="0">
              <a:solidFill>
                <a:srgbClr val="666666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/>
          <a:srcRect l="68288" t="5738" b="51688"/>
          <a:stretch/>
        </p:blipFill>
        <p:spPr>
          <a:xfrm>
            <a:off x="2520778" y="3853193"/>
            <a:ext cx="4291915" cy="319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24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" y="-11006"/>
            <a:ext cx="9144000" cy="847256"/>
          </a:xfrm>
          <a:prstGeom prst="rect">
            <a:avLst/>
          </a:prstGeom>
        </p:spPr>
      </p:pic>
      <p:sp>
        <p:nvSpPr>
          <p:cNvPr id="5" name="AutoShape 2" descr="blob:https://web.whatsapp.com/ff2c49d5-2024-4cd3-bcb9-1f6f34cf3c8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4" descr="blob:https://web.whatsapp.com/ff2c49d5-2024-4cd3-bcb9-1f6f34cf3c8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46" y="2378576"/>
            <a:ext cx="3670856" cy="2753142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344546" y="1101873"/>
            <a:ext cx="19816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pt-BR" sz="4400" b="1" dirty="0">
                <a:solidFill>
                  <a:srgbClr val="081168"/>
                </a:solidFill>
                <a:latin typeface="Miso" pitchFamily="2" charset="0"/>
              </a:rPr>
              <a:t>Meditação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146" y="4307368"/>
            <a:ext cx="4130687" cy="2007973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4228178" y="1871314"/>
            <a:ext cx="5004585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b="1" dirty="0">
                <a:solidFill>
                  <a:schemeClr val="accent4">
                    <a:lumMod val="75000"/>
                  </a:schemeClr>
                </a:solidFill>
                <a:latin typeface="Mis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CMT 014 – Oficina de Estudos: A Arte e a Ciência da Meditação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Mis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pt-BR" b="1" dirty="0">
                <a:solidFill>
                  <a:schemeClr val="accent4">
                    <a:lumMod val="75000"/>
                  </a:schemeClr>
                </a:solidFill>
                <a:latin typeface="Mis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dirty="0">
              <a:solidFill>
                <a:schemeClr val="accent4">
                  <a:lumMod val="75000"/>
                </a:schemeClr>
              </a:solidFill>
              <a:latin typeface="Miso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Mis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Prof. Colaborador/Mentor: </a:t>
            </a:r>
            <a:r>
              <a:rPr lang="pt-BR" b="1" dirty="0">
                <a:solidFill>
                  <a:schemeClr val="accent4">
                    <a:lumMod val="75000"/>
                  </a:schemeClr>
                </a:solidFill>
                <a:latin typeface="Mis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Rubens </a:t>
            </a:r>
            <a:r>
              <a:rPr lang="pt-BR" b="1" dirty="0" err="1">
                <a:solidFill>
                  <a:schemeClr val="accent4">
                    <a:lumMod val="75000"/>
                  </a:schemeClr>
                </a:solidFill>
                <a:latin typeface="Mis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Turci</a:t>
            </a:r>
            <a:endParaRPr lang="pt-BR" b="1" dirty="0">
              <a:solidFill>
                <a:schemeClr val="accent4">
                  <a:lumMod val="75000"/>
                </a:schemeClr>
              </a:solidFill>
              <a:latin typeface="Miso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Mis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Coordenadora: </a:t>
            </a:r>
            <a:r>
              <a:rPr lang="pt-BR" b="1" dirty="0">
                <a:solidFill>
                  <a:schemeClr val="accent4">
                    <a:lumMod val="75000"/>
                  </a:schemeClr>
                </a:solidFill>
                <a:latin typeface="Mis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Profa. Cássia </a:t>
            </a:r>
            <a:r>
              <a:rPr lang="pt-BR" b="1" dirty="0" err="1">
                <a:solidFill>
                  <a:schemeClr val="accent4">
                    <a:lumMod val="75000"/>
                  </a:schemeClr>
                </a:solidFill>
                <a:latin typeface="Mis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Curan</a:t>
            </a:r>
            <a:r>
              <a:rPr lang="pt-BR" b="1" dirty="0">
                <a:solidFill>
                  <a:schemeClr val="accent4">
                    <a:lumMod val="75000"/>
                  </a:schemeClr>
                </a:solidFill>
                <a:latin typeface="Mis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b="1" dirty="0" err="1">
                <a:solidFill>
                  <a:schemeClr val="accent4">
                    <a:lumMod val="75000"/>
                  </a:schemeClr>
                </a:solidFill>
                <a:latin typeface="Mis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Turci</a:t>
            </a:r>
            <a:endParaRPr lang="pt-BR" b="1" dirty="0">
              <a:solidFill>
                <a:schemeClr val="accent4">
                  <a:lumMod val="75000"/>
                </a:schemeClr>
              </a:solidFill>
              <a:effectLst/>
              <a:latin typeface="Miso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5331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016843" y="74610"/>
            <a:ext cx="44051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/>
            <a:r>
              <a:rPr lang="pt-BR" sz="4400" dirty="0">
                <a:solidFill>
                  <a:srgbClr val="002060"/>
                </a:solidFill>
                <a:latin typeface="Miso" pitchFamily="2" charset="0"/>
              </a:rPr>
              <a:t>DAPE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3" b="30931"/>
          <a:stretch/>
        </p:blipFill>
        <p:spPr>
          <a:xfrm>
            <a:off x="2471351" y="1661067"/>
            <a:ext cx="4468018" cy="439616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0" t="32334" r="16216" b="34421"/>
          <a:stretch/>
        </p:blipFill>
        <p:spPr>
          <a:xfrm>
            <a:off x="1" y="-57664"/>
            <a:ext cx="2471350" cy="84099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38" y="5093711"/>
            <a:ext cx="1691250" cy="169125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1672280" y="783330"/>
            <a:ext cx="64625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t-BR" sz="4400" b="1" dirty="0">
                <a:solidFill>
                  <a:schemeClr val="accent4">
                    <a:lumMod val="75000"/>
                  </a:schemeClr>
                </a:solidFill>
                <a:latin typeface="Miso" pitchFamily="2" charset="0"/>
              </a:rPr>
              <a:t>Orientação </a:t>
            </a:r>
            <a:r>
              <a:rPr lang="pt-BR" sz="4400" b="1" dirty="0" err="1">
                <a:solidFill>
                  <a:schemeClr val="accent4">
                    <a:lumMod val="75000"/>
                  </a:schemeClr>
                </a:solidFill>
                <a:latin typeface="Miso" pitchFamily="2" charset="0"/>
              </a:rPr>
              <a:t>psicopedagógica</a:t>
            </a:r>
            <a:endParaRPr lang="pt-BR" sz="4400" b="1" dirty="0">
              <a:solidFill>
                <a:schemeClr val="accent4">
                  <a:lumMod val="75000"/>
                </a:schemeClr>
              </a:solidFill>
              <a:latin typeface="Mis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7049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1458097" y="1029731"/>
            <a:ext cx="64625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t-BR" sz="4400" b="1" dirty="0">
                <a:solidFill>
                  <a:schemeClr val="accent4">
                    <a:lumMod val="75000"/>
                  </a:schemeClr>
                </a:solidFill>
                <a:latin typeface="Miso" pitchFamily="2" charset="0"/>
              </a:rPr>
              <a:t>CASA VIRTUAL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9634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56" y="1533033"/>
            <a:ext cx="3086592" cy="308659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602" y="1799172"/>
            <a:ext cx="2990398" cy="299039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13CD873D-8B6F-4BEB-95D3-BDE0003A46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580" y="4462032"/>
            <a:ext cx="2942839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124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015"/>
            <a:ext cx="9144000" cy="432196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75" y="1268015"/>
            <a:ext cx="9248775" cy="520243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5016843" y="74610"/>
            <a:ext cx="44051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/>
            <a:r>
              <a:rPr lang="pt-BR" sz="4400" dirty="0">
                <a:solidFill>
                  <a:srgbClr val="002060"/>
                </a:solidFill>
                <a:latin typeface="Miso" pitchFamily="2" charset="0"/>
              </a:rPr>
              <a:t>DAPE</a:t>
            </a:r>
          </a:p>
        </p:txBody>
      </p:sp>
      <p:sp>
        <p:nvSpPr>
          <p:cNvPr id="7" name="Retângulo 6"/>
          <p:cNvSpPr/>
          <p:nvPr/>
        </p:nvSpPr>
        <p:spPr>
          <a:xfrm>
            <a:off x="1223654" y="0"/>
            <a:ext cx="36279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>
                <a:solidFill>
                  <a:srgbClr val="002060"/>
                </a:solidFill>
                <a:latin typeface="Miso" pitchFamily="2" charset="0"/>
              </a:rPr>
              <a:t>CENTRO DE TECNOLOGIA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48" b="30053"/>
          <a:stretch/>
        </p:blipFill>
        <p:spPr>
          <a:xfrm>
            <a:off x="1012998" y="1201276"/>
            <a:ext cx="9144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97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0" t="32334" r="16216" b="34421"/>
          <a:stretch/>
        </p:blipFill>
        <p:spPr>
          <a:xfrm>
            <a:off x="1" y="-57664"/>
            <a:ext cx="2471350" cy="84099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073993" y="625706"/>
            <a:ext cx="44051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/>
            <a:r>
              <a:rPr lang="pt-BR" sz="4400" dirty="0">
                <a:solidFill>
                  <a:srgbClr val="002060"/>
                </a:solidFill>
                <a:latin typeface="Miso" pitchFamily="2" charset="0"/>
              </a:rPr>
              <a:t>DAPE</a:t>
            </a:r>
          </a:p>
        </p:txBody>
      </p:sp>
      <p:sp>
        <p:nvSpPr>
          <p:cNvPr id="6" name="Retângulo 5"/>
          <p:cNvSpPr/>
          <p:nvPr/>
        </p:nvSpPr>
        <p:spPr>
          <a:xfrm>
            <a:off x="2757179" y="49155"/>
            <a:ext cx="36279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>
                <a:solidFill>
                  <a:srgbClr val="002060"/>
                </a:solidFill>
                <a:latin typeface="Miso" pitchFamily="2" charset="0"/>
              </a:rPr>
              <a:t>CENTRO DE TECNOLOGIA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2585" y="1296686"/>
            <a:ext cx="6155725" cy="461679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358" y="1634180"/>
            <a:ext cx="5255740" cy="394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7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0" t="32334" r="16216" b="34421"/>
          <a:stretch/>
        </p:blipFill>
        <p:spPr>
          <a:xfrm>
            <a:off x="1" y="-57664"/>
            <a:ext cx="2471350" cy="840994"/>
          </a:xfrm>
          <a:prstGeom prst="rect">
            <a:avLst/>
          </a:prstGeom>
        </p:spPr>
      </p:pic>
      <p:pic>
        <p:nvPicPr>
          <p:cNvPr id="4098" name="Picture 2" descr="Nenhuma descrição de foto disponível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42" y="1142338"/>
            <a:ext cx="7444510" cy="558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415664" y="436498"/>
            <a:ext cx="44051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/>
            <a:r>
              <a:rPr lang="pt-BR" sz="4400" dirty="0">
                <a:solidFill>
                  <a:srgbClr val="002060"/>
                </a:solidFill>
                <a:latin typeface="Miso" pitchFamily="2" charset="0"/>
              </a:rPr>
              <a:t>DAPE</a:t>
            </a:r>
          </a:p>
        </p:txBody>
      </p:sp>
      <p:sp>
        <p:nvSpPr>
          <p:cNvPr id="6" name="Retângulo 5"/>
          <p:cNvSpPr/>
          <p:nvPr/>
        </p:nvSpPr>
        <p:spPr>
          <a:xfrm>
            <a:off x="2757179" y="49155"/>
            <a:ext cx="36279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>
                <a:solidFill>
                  <a:srgbClr val="002060"/>
                </a:solidFill>
                <a:latin typeface="Miso" pitchFamily="2" charset="0"/>
              </a:rPr>
              <a:t>CENTRO DE TECNOLOGIA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59"/>
          <a:stretch/>
        </p:blipFill>
        <p:spPr>
          <a:xfrm rot="5400000">
            <a:off x="4563416" y="2512712"/>
            <a:ext cx="3643358" cy="483279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476" y="720941"/>
            <a:ext cx="3080951" cy="231071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75560" y="1629846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2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694799" y="35776"/>
            <a:ext cx="9877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pt-BR" sz="4400" b="1" dirty="0">
                <a:solidFill>
                  <a:srgbClr val="002060"/>
                </a:solidFill>
                <a:latin typeface="Miso" pitchFamily="2" charset="0"/>
              </a:rPr>
              <a:t> PR7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428452" y="-118113"/>
            <a:ext cx="3901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/>
            <a:r>
              <a:rPr lang="pt-BR" sz="5400" dirty="0">
                <a:solidFill>
                  <a:srgbClr val="002060"/>
                </a:solidFill>
                <a:latin typeface="Miso" pitchFamily="2" charset="0"/>
              </a:rPr>
              <a:t>DAPE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0" t="32334" r="16216" b="34421"/>
          <a:stretch/>
        </p:blipFill>
        <p:spPr>
          <a:xfrm>
            <a:off x="76523" y="0"/>
            <a:ext cx="2471350" cy="84099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139" y="996043"/>
            <a:ext cx="539115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837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0" t="32334" r="16216" b="34421"/>
          <a:stretch/>
        </p:blipFill>
        <p:spPr>
          <a:xfrm>
            <a:off x="1" y="-57664"/>
            <a:ext cx="2471350" cy="84099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045418" y="489238"/>
            <a:ext cx="44051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/>
            <a:r>
              <a:rPr lang="pt-BR" sz="4400" dirty="0">
                <a:solidFill>
                  <a:srgbClr val="002060"/>
                </a:solidFill>
                <a:latin typeface="Miso" pitchFamily="2" charset="0"/>
              </a:rPr>
              <a:t>DAPE</a:t>
            </a:r>
          </a:p>
        </p:txBody>
      </p:sp>
      <p:sp>
        <p:nvSpPr>
          <p:cNvPr id="6" name="Retângulo 5"/>
          <p:cNvSpPr/>
          <p:nvPr/>
        </p:nvSpPr>
        <p:spPr>
          <a:xfrm>
            <a:off x="2757179" y="49155"/>
            <a:ext cx="36279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>
                <a:solidFill>
                  <a:srgbClr val="002060"/>
                </a:solidFill>
                <a:latin typeface="Miso" pitchFamily="2" charset="0"/>
              </a:rPr>
              <a:t>CENTRO DE TECNOLOGIA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8348" y="1384361"/>
            <a:ext cx="6176101" cy="463207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02"/>
          <a:stretch/>
        </p:blipFill>
        <p:spPr>
          <a:xfrm>
            <a:off x="4215141" y="1407244"/>
            <a:ext cx="4792913" cy="470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7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4950168" y="409876"/>
            <a:ext cx="44051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/>
            <a:r>
              <a:rPr lang="pt-BR" sz="4400" dirty="0">
                <a:solidFill>
                  <a:srgbClr val="002060"/>
                </a:solidFill>
                <a:latin typeface="Miso" pitchFamily="2" charset="0"/>
              </a:rPr>
              <a:t>DAPE</a:t>
            </a:r>
          </a:p>
        </p:txBody>
      </p:sp>
      <p:sp>
        <p:nvSpPr>
          <p:cNvPr id="6" name="Retângulo 5"/>
          <p:cNvSpPr/>
          <p:nvPr/>
        </p:nvSpPr>
        <p:spPr>
          <a:xfrm>
            <a:off x="2757179" y="49155"/>
            <a:ext cx="36279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>
                <a:solidFill>
                  <a:srgbClr val="002060"/>
                </a:solidFill>
                <a:latin typeface="Miso" pitchFamily="2" charset="0"/>
              </a:rPr>
              <a:t>CENTRO DE TECNOLOGIA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0241" y="1581121"/>
            <a:ext cx="5896560" cy="442242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8"/>
          <a:stretch/>
        </p:blipFill>
        <p:spPr>
          <a:xfrm>
            <a:off x="4809249" y="992616"/>
            <a:ext cx="4160873" cy="545550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0" t="32334" r="16216" b="34421"/>
          <a:stretch/>
        </p:blipFill>
        <p:spPr>
          <a:xfrm>
            <a:off x="1" y="-57664"/>
            <a:ext cx="2471350" cy="84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0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016843" y="74610"/>
            <a:ext cx="44051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/>
            <a:r>
              <a:rPr lang="pt-BR" sz="4400" dirty="0">
                <a:solidFill>
                  <a:srgbClr val="002060"/>
                </a:solidFill>
                <a:latin typeface="Miso" pitchFamily="2" charset="0"/>
              </a:rPr>
              <a:t>DAPE</a:t>
            </a:r>
          </a:p>
        </p:txBody>
      </p:sp>
      <p:sp>
        <p:nvSpPr>
          <p:cNvPr id="6" name="Retângulo 5"/>
          <p:cNvSpPr/>
          <p:nvPr/>
        </p:nvSpPr>
        <p:spPr>
          <a:xfrm>
            <a:off x="2757179" y="49155"/>
            <a:ext cx="13564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>
                <a:solidFill>
                  <a:srgbClr val="002060"/>
                </a:solidFill>
                <a:latin typeface="Miso" pitchFamily="2" charset="0"/>
              </a:rPr>
              <a:t>FUNDÃO</a:t>
            </a:r>
          </a:p>
        </p:txBody>
      </p:sp>
      <p:pic>
        <p:nvPicPr>
          <p:cNvPr id="2050" name="Picture 2" descr="Nenhuma descrição de foto disponível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102" y="844051"/>
            <a:ext cx="7628239" cy="572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0" t="32334" r="16216" b="34421"/>
          <a:stretch/>
        </p:blipFill>
        <p:spPr>
          <a:xfrm>
            <a:off x="1" y="-57664"/>
            <a:ext cx="2471350" cy="84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514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Nenhuma descrição de foto disponível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23" y="1000570"/>
            <a:ext cx="7381501" cy="553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016843" y="74610"/>
            <a:ext cx="44051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/>
            <a:r>
              <a:rPr lang="pt-BR" sz="4400" dirty="0">
                <a:solidFill>
                  <a:srgbClr val="002060"/>
                </a:solidFill>
                <a:latin typeface="Miso" pitchFamily="2" charset="0"/>
              </a:rPr>
              <a:t>DAPE</a:t>
            </a:r>
          </a:p>
        </p:txBody>
      </p:sp>
      <p:sp>
        <p:nvSpPr>
          <p:cNvPr id="8" name="Retângulo 7"/>
          <p:cNvSpPr/>
          <p:nvPr/>
        </p:nvSpPr>
        <p:spPr>
          <a:xfrm>
            <a:off x="2757179" y="49155"/>
            <a:ext cx="13564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>
                <a:solidFill>
                  <a:srgbClr val="002060"/>
                </a:solidFill>
                <a:latin typeface="Miso" pitchFamily="2" charset="0"/>
              </a:rPr>
              <a:t>FUNDÃO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0" t="32334" r="16216" b="34421"/>
          <a:stretch/>
        </p:blipFill>
        <p:spPr>
          <a:xfrm>
            <a:off x="1" y="-57664"/>
            <a:ext cx="2471350" cy="84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077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159576" y="24169"/>
            <a:ext cx="44051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/>
            <a:r>
              <a:rPr lang="pt-BR" sz="4400" b="1" dirty="0">
                <a:solidFill>
                  <a:srgbClr val="002060"/>
                </a:solidFill>
                <a:latin typeface="Miso" pitchFamily="2" charset="0"/>
              </a:rPr>
              <a:t>DAPE</a:t>
            </a:r>
          </a:p>
        </p:txBody>
      </p:sp>
      <p:sp>
        <p:nvSpPr>
          <p:cNvPr id="6" name="Retângulo 5"/>
          <p:cNvSpPr/>
          <p:nvPr/>
        </p:nvSpPr>
        <p:spPr>
          <a:xfrm>
            <a:off x="2757179" y="49155"/>
            <a:ext cx="36279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>
                <a:solidFill>
                  <a:srgbClr val="002060"/>
                </a:solidFill>
                <a:latin typeface="Miso" pitchFamily="2" charset="0"/>
              </a:rPr>
              <a:t>CENTRO DE TECNOLOGIA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0" t="32334" r="16216" b="34421"/>
          <a:stretch/>
        </p:blipFill>
        <p:spPr>
          <a:xfrm>
            <a:off x="1" y="-57664"/>
            <a:ext cx="2471350" cy="840994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8561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28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159576" y="24169"/>
            <a:ext cx="44051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/>
            <a:r>
              <a:rPr lang="pt-BR" sz="4400" b="1" dirty="0">
                <a:solidFill>
                  <a:srgbClr val="002060"/>
                </a:solidFill>
                <a:latin typeface="Miso" pitchFamily="2" charset="0"/>
              </a:rPr>
              <a:t>DAPE</a:t>
            </a:r>
          </a:p>
        </p:txBody>
      </p:sp>
      <p:sp>
        <p:nvSpPr>
          <p:cNvPr id="6" name="Retângulo 5"/>
          <p:cNvSpPr/>
          <p:nvPr/>
        </p:nvSpPr>
        <p:spPr>
          <a:xfrm>
            <a:off x="2757179" y="49155"/>
            <a:ext cx="36279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>
                <a:solidFill>
                  <a:srgbClr val="002060"/>
                </a:solidFill>
                <a:latin typeface="Miso" pitchFamily="2" charset="0"/>
              </a:rPr>
              <a:t>CENTRO DE TECNOLOGIA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0" t="32334" r="16216" b="34421"/>
          <a:stretch/>
        </p:blipFill>
        <p:spPr>
          <a:xfrm>
            <a:off x="1" y="-57664"/>
            <a:ext cx="2471350" cy="84099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3" y="1527775"/>
            <a:ext cx="9144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96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159576" y="24169"/>
            <a:ext cx="44051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/>
            <a:r>
              <a:rPr lang="pt-BR" sz="4400" b="1" dirty="0">
                <a:solidFill>
                  <a:srgbClr val="002060"/>
                </a:solidFill>
                <a:latin typeface="Miso" pitchFamily="2" charset="0"/>
              </a:rPr>
              <a:t>DAPE</a:t>
            </a:r>
          </a:p>
        </p:txBody>
      </p:sp>
      <p:sp>
        <p:nvSpPr>
          <p:cNvPr id="6" name="Retângulo 5"/>
          <p:cNvSpPr/>
          <p:nvPr/>
        </p:nvSpPr>
        <p:spPr>
          <a:xfrm>
            <a:off x="2757179" y="49155"/>
            <a:ext cx="36279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>
                <a:solidFill>
                  <a:srgbClr val="002060"/>
                </a:solidFill>
                <a:latin typeface="Miso" pitchFamily="2" charset="0"/>
              </a:rPr>
              <a:t>CENTRO DE TECNOLOGIA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0" t="32334" r="16216" b="34421"/>
          <a:stretch/>
        </p:blipFill>
        <p:spPr>
          <a:xfrm>
            <a:off x="1" y="-57664"/>
            <a:ext cx="2471350" cy="84099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65" y="818596"/>
            <a:ext cx="8037078" cy="602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8218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159576" y="24169"/>
            <a:ext cx="44051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/>
            <a:r>
              <a:rPr lang="pt-BR" sz="4400" b="1" dirty="0">
                <a:solidFill>
                  <a:srgbClr val="002060"/>
                </a:solidFill>
                <a:latin typeface="Miso" pitchFamily="2" charset="0"/>
              </a:rPr>
              <a:t>DAPE</a:t>
            </a:r>
          </a:p>
        </p:txBody>
      </p:sp>
      <p:sp>
        <p:nvSpPr>
          <p:cNvPr id="6" name="Retângulo 5"/>
          <p:cNvSpPr/>
          <p:nvPr/>
        </p:nvSpPr>
        <p:spPr>
          <a:xfrm>
            <a:off x="2757179" y="49155"/>
            <a:ext cx="36279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 dirty="0">
                <a:solidFill>
                  <a:srgbClr val="002060"/>
                </a:solidFill>
                <a:latin typeface="Miso" pitchFamily="2" charset="0"/>
              </a:rPr>
              <a:t>CENTRO DE TECNOLOGIA</a:t>
            </a:r>
          </a:p>
        </p:txBody>
      </p:sp>
      <p:pic>
        <p:nvPicPr>
          <p:cNvPr id="1028" name="Picture 4" descr="Nenhuma descrição de foto disponível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777" y="967618"/>
            <a:ext cx="4571057" cy="571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0" t="32334" r="16216" b="34421"/>
          <a:stretch/>
        </p:blipFill>
        <p:spPr>
          <a:xfrm>
            <a:off x="1" y="-57664"/>
            <a:ext cx="2471350" cy="84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675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159576" y="24169"/>
            <a:ext cx="44051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/>
            <a:r>
              <a:rPr lang="pt-BR" sz="4400" b="1" dirty="0">
                <a:solidFill>
                  <a:srgbClr val="002060"/>
                </a:solidFill>
                <a:latin typeface="Miso" pitchFamily="2" charset="0"/>
              </a:rPr>
              <a:t>DAPE</a:t>
            </a:r>
          </a:p>
        </p:txBody>
      </p:sp>
      <p:sp>
        <p:nvSpPr>
          <p:cNvPr id="4" name="Retângulo 3"/>
          <p:cNvSpPr/>
          <p:nvPr/>
        </p:nvSpPr>
        <p:spPr>
          <a:xfrm>
            <a:off x="265834" y="783330"/>
            <a:ext cx="7621218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endParaRPr lang="pt-BR" sz="4800" b="1" dirty="0">
              <a:solidFill>
                <a:srgbClr val="081168"/>
              </a:solidFill>
              <a:latin typeface="Miso" pitchFamily="2" charset="0"/>
            </a:endParaRPr>
          </a:p>
          <a:p>
            <a:pPr algn="just" fontAlgn="base"/>
            <a:r>
              <a:rPr lang="pt-BR" sz="4800" b="1" dirty="0">
                <a:solidFill>
                  <a:srgbClr val="081168"/>
                </a:solidFill>
                <a:latin typeface="Miso" pitchFamily="2" charset="0"/>
              </a:rPr>
              <a:t>ESTA COMPLICADO?</a:t>
            </a:r>
          </a:p>
          <a:p>
            <a:pPr algn="just" fontAlgn="base"/>
            <a:endParaRPr lang="pt-BR" sz="2800" dirty="0">
              <a:solidFill>
                <a:srgbClr val="081168"/>
              </a:solidFill>
              <a:latin typeface="Miso" pitchFamily="2" charset="0"/>
            </a:endParaRPr>
          </a:p>
          <a:p>
            <a:pPr algn="just" fontAlgn="base"/>
            <a:endParaRPr lang="pt-BR" sz="2800" dirty="0">
              <a:solidFill>
                <a:srgbClr val="081168"/>
              </a:solidFill>
              <a:latin typeface="Miso" pitchFamily="2" charset="0"/>
            </a:endParaRPr>
          </a:p>
          <a:p>
            <a:pPr algn="just" fontAlgn="base"/>
            <a:r>
              <a:rPr lang="pt-BR" sz="2800" b="1" dirty="0">
                <a:solidFill>
                  <a:srgbClr val="081168"/>
                </a:solidFill>
                <a:latin typeface="Miso" pitchFamily="2" charset="0"/>
              </a:rPr>
              <a:t>PROCURE A DAPE</a:t>
            </a:r>
          </a:p>
          <a:p>
            <a:pPr algn="just" fontAlgn="base"/>
            <a:endParaRPr lang="pt-BR" sz="2800" b="1" dirty="0">
              <a:solidFill>
                <a:srgbClr val="081168"/>
              </a:solidFill>
              <a:latin typeface="Miso" pitchFamily="2" charset="0"/>
            </a:endParaRPr>
          </a:p>
          <a:p>
            <a:pPr algn="just" fontAlgn="base"/>
            <a:r>
              <a:rPr lang="pt-BR" sz="2800" b="1" dirty="0">
                <a:solidFill>
                  <a:srgbClr val="081168"/>
                </a:solidFill>
                <a:latin typeface="Miso" pitchFamily="2" charset="0"/>
              </a:rPr>
              <a:t>MARTA TAPIA</a:t>
            </a:r>
          </a:p>
          <a:p>
            <a:pPr algn="just" fontAlgn="base"/>
            <a:r>
              <a:rPr lang="pt-BR" sz="2800" b="1" dirty="0">
                <a:solidFill>
                  <a:srgbClr val="081168"/>
                </a:solidFill>
                <a:latin typeface="Miso" pitchFamily="2" charset="0"/>
              </a:rPr>
              <a:t>BLOCO C – SALA 207.B</a:t>
            </a:r>
          </a:p>
          <a:p>
            <a:pPr algn="just" fontAlgn="base"/>
            <a:r>
              <a:rPr lang="pt-BR" sz="2800" b="1" dirty="0">
                <a:solidFill>
                  <a:srgbClr val="081168"/>
                </a:solidFill>
                <a:latin typeface="Miso" pitchFamily="2" charset="0"/>
              </a:rPr>
              <a:t>DAPE.DIRETORA@POLI.UFRJ.BR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096" y="1004500"/>
            <a:ext cx="2298904" cy="325183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222" y="2214175"/>
            <a:ext cx="2298904" cy="325183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0" t="32334" r="16216" b="34421"/>
          <a:stretch/>
        </p:blipFill>
        <p:spPr>
          <a:xfrm>
            <a:off x="1" y="-57664"/>
            <a:ext cx="2471350" cy="84099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61658"/>
            <a:ext cx="9144000" cy="89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0412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507525" y="667265"/>
            <a:ext cx="79083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/>
            <a:r>
              <a:rPr lang="pt-BR" sz="7200" b="1" dirty="0">
                <a:solidFill>
                  <a:srgbClr val="002060"/>
                </a:solidFill>
                <a:latin typeface="Miso" pitchFamily="2" charset="0"/>
              </a:rPr>
              <a:t>D</a:t>
            </a:r>
            <a:r>
              <a:rPr lang="pt-BR" sz="7200" dirty="0">
                <a:solidFill>
                  <a:srgbClr val="002060"/>
                </a:solidFill>
                <a:latin typeface="Miso" pitchFamily="2" charset="0"/>
              </a:rPr>
              <a:t>IREÇÃO </a:t>
            </a:r>
          </a:p>
          <a:p>
            <a:pPr lvl="4"/>
            <a:r>
              <a:rPr lang="pt-BR" sz="7200" b="1" dirty="0">
                <a:solidFill>
                  <a:srgbClr val="002060"/>
                </a:solidFill>
                <a:latin typeface="Miso" pitchFamily="2" charset="0"/>
              </a:rPr>
              <a:t>A</a:t>
            </a:r>
            <a:r>
              <a:rPr lang="pt-BR" sz="7200" dirty="0">
                <a:solidFill>
                  <a:srgbClr val="002060"/>
                </a:solidFill>
                <a:latin typeface="Miso" pitchFamily="2" charset="0"/>
              </a:rPr>
              <a:t>DJUNTA DE </a:t>
            </a:r>
          </a:p>
          <a:p>
            <a:pPr lvl="4"/>
            <a:r>
              <a:rPr lang="pt-BR" sz="7200" b="1" dirty="0">
                <a:solidFill>
                  <a:srgbClr val="002060"/>
                </a:solidFill>
                <a:latin typeface="Miso" pitchFamily="2" charset="0"/>
              </a:rPr>
              <a:t>P</a:t>
            </a:r>
            <a:r>
              <a:rPr lang="pt-BR" sz="7200" dirty="0">
                <a:solidFill>
                  <a:srgbClr val="002060"/>
                </a:solidFill>
                <a:latin typeface="Miso" pitchFamily="2" charset="0"/>
              </a:rPr>
              <a:t>OLÍTICAS </a:t>
            </a:r>
          </a:p>
          <a:p>
            <a:pPr lvl="4"/>
            <a:r>
              <a:rPr lang="pt-BR" sz="7200" b="1" dirty="0">
                <a:solidFill>
                  <a:srgbClr val="002060"/>
                </a:solidFill>
                <a:latin typeface="Miso" pitchFamily="2" charset="0"/>
              </a:rPr>
              <a:t>E</a:t>
            </a:r>
            <a:r>
              <a:rPr lang="pt-BR" sz="7200" dirty="0">
                <a:solidFill>
                  <a:srgbClr val="002060"/>
                </a:solidFill>
                <a:latin typeface="Miso" pitchFamily="2" charset="0"/>
              </a:rPr>
              <a:t>STUDANTIS</a:t>
            </a:r>
          </a:p>
          <a:p>
            <a:endParaRPr lang="pt-BR" sz="3600" dirty="0">
              <a:solidFill>
                <a:srgbClr val="002060"/>
              </a:solidFill>
              <a:latin typeface="BankGothic Md BT" panose="020B0807020203060204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0" t="32334" r="16216" b="34421"/>
          <a:stretch/>
        </p:blipFill>
        <p:spPr>
          <a:xfrm>
            <a:off x="1" y="-57664"/>
            <a:ext cx="2471350" cy="840994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611" y="5927653"/>
            <a:ext cx="3175254" cy="95627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46" y="5985922"/>
            <a:ext cx="5938651" cy="83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98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5016843" y="74610"/>
            <a:ext cx="3901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/>
            <a:r>
              <a:rPr lang="pt-BR" sz="5400" dirty="0">
                <a:solidFill>
                  <a:srgbClr val="002060"/>
                </a:solidFill>
                <a:latin typeface="Miso" pitchFamily="2" charset="0"/>
              </a:rPr>
              <a:t>DAPE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728245" y="1361476"/>
            <a:ext cx="62706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002060"/>
                </a:solidFill>
                <a:latin typeface="Miso" pitchFamily="2" charset="0"/>
              </a:rPr>
              <a:t>Frentes de Trabalho</a:t>
            </a:r>
          </a:p>
        </p:txBody>
      </p:sp>
      <p:sp>
        <p:nvSpPr>
          <p:cNvPr id="7" name="Retângulo 6"/>
          <p:cNvSpPr/>
          <p:nvPr/>
        </p:nvSpPr>
        <p:spPr>
          <a:xfrm>
            <a:off x="580398" y="2880423"/>
            <a:ext cx="6021200" cy="52322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sz="5400" dirty="0">
                <a:solidFill>
                  <a:srgbClr val="002060"/>
                </a:solidFill>
                <a:latin typeface="Miso" pitchFamily="2" charset="0"/>
              </a:rPr>
              <a:t>APOIO SÓCIO ECONÔMICO</a:t>
            </a:r>
          </a:p>
          <a:p>
            <a:pPr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sz="5400" dirty="0">
                <a:solidFill>
                  <a:srgbClr val="002060"/>
                </a:solidFill>
                <a:latin typeface="Miso" pitchFamily="2" charset="0"/>
              </a:rPr>
              <a:t>SAÚDE DO ESTUDANTE</a:t>
            </a:r>
          </a:p>
          <a:p>
            <a:pPr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sz="5400" dirty="0">
                <a:solidFill>
                  <a:srgbClr val="002060"/>
                </a:solidFill>
                <a:latin typeface="Miso" pitchFamily="2" charset="0"/>
              </a:rPr>
              <a:t>AUXILIO PEDAGÓGICO</a:t>
            </a:r>
          </a:p>
          <a:p>
            <a:endParaRPr lang="pt-BR" sz="5400" dirty="0">
              <a:latin typeface="Miso" pitchFamily="2" charset="0"/>
            </a:endParaRPr>
          </a:p>
          <a:p>
            <a:endParaRPr lang="pt-BR" sz="5400" dirty="0">
              <a:latin typeface="Miso" pitchFamily="2" charset="0"/>
            </a:endParaRPr>
          </a:p>
          <a:p>
            <a:endParaRPr lang="pt-BR" sz="5400" dirty="0">
              <a:solidFill>
                <a:srgbClr val="002060"/>
              </a:solidFill>
              <a:latin typeface="Miso" pitchFamily="2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0" t="32334" r="16216" b="34421"/>
          <a:stretch/>
        </p:blipFill>
        <p:spPr>
          <a:xfrm>
            <a:off x="1" y="-57664"/>
            <a:ext cx="2471350" cy="84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44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821904" y="1051276"/>
            <a:ext cx="44887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pt-BR" sz="4400" b="1" dirty="0">
                <a:solidFill>
                  <a:srgbClr val="002060"/>
                </a:solidFill>
                <a:latin typeface="Miso" pitchFamily="2" charset="0"/>
              </a:rPr>
              <a:t>APOIO SÓCIO ECONÔMICO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066269" y="255394"/>
            <a:ext cx="3901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/>
            <a:r>
              <a:rPr lang="pt-BR" sz="5400" dirty="0">
                <a:solidFill>
                  <a:srgbClr val="002060"/>
                </a:solidFill>
                <a:latin typeface="Miso" pitchFamily="2" charset="0"/>
              </a:rPr>
              <a:t>DAPE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0" t="32334" r="16216" b="34421"/>
          <a:stretch/>
        </p:blipFill>
        <p:spPr>
          <a:xfrm>
            <a:off x="271848" y="296562"/>
            <a:ext cx="2471350" cy="84099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797" y="1974606"/>
            <a:ext cx="2879984" cy="287998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442" y="1650642"/>
            <a:ext cx="2713974" cy="271397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3049" y="3863447"/>
            <a:ext cx="2870114" cy="290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603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694799" y="35776"/>
            <a:ext cx="9877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pt-BR" sz="4400" b="1" dirty="0">
                <a:solidFill>
                  <a:srgbClr val="002060"/>
                </a:solidFill>
                <a:latin typeface="Miso" pitchFamily="2" charset="0"/>
              </a:rPr>
              <a:t> PR7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428452" y="-118113"/>
            <a:ext cx="3901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/>
            <a:r>
              <a:rPr lang="pt-BR" sz="5400" dirty="0">
                <a:solidFill>
                  <a:srgbClr val="002060"/>
                </a:solidFill>
                <a:latin typeface="Miso" pitchFamily="2" charset="0"/>
              </a:rPr>
              <a:t>DAPE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0" t="32334" r="16216" b="34421"/>
          <a:stretch/>
        </p:blipFill>
        <p:spPr>
          <a:xfrm>
            <a:off x="76523" y="0"/>
            <a:ext cx="2471350" cy="84099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23" y="1745796"/>
            <a:ext cx="9144000" cy="214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42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694799" y="35776"/>
            <a:ext cx="9877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pt-BR" sz="4400" b="1" dirty="0">
                <a:solidFill>
                  <a:srgbClr val="002060"/>
                </a:solidFill>
                <a:latin typeface="Miso" pitchFamily="2" charset="0"/>
              </a:rPr>
              <a:t> PR7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428452" y="-118113"/>
            <a:ext cx="3901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/>
            <a:r>
              <a:rPr lang="pt-BR" sz="5400" dirty="0">
                <a:solidFill>
                  <a:srgbClr val="002060"/>
                </a:solidFill>
                <a:latin typeface="Miso" pitchFamily="2" charset="0"/>
              </a:rPr>
              <a:t>DAPE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0" t="32334" r="16216" b="34421"/>
          <a:stretch/>
        </p:blipFill>
        <p:spPr>
          <a:xfrm>
            <a:off x="76523" y="0"/>
            <a:ext cx="2471350" cy="84099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394" y="1195682"/>
            <a:ext cx="7522352" cy="55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97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694799" y="35776"/>
            <a:ext cx="9877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pt-BR" sz="4400" b="1" dirty="0">
                <a:solidFill>
                  <a:srgbClr val="002060"/>
                </a:solidFill>
                <a:latin typeface="Miso" pitchFamily="2" charset="0"/>
              </a:rPr>
              <a:t> PR7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428452" y="-118113"/>
            <a:ext cx="3901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/>
            <a:r>
              <a:rPr lang="pt-BR" sz="5400" dirty="0">
                <a:solidFill>
                  <a:srgbClr val="002060"/>
                </a:solidFill>
                <a:latin typeface="Miso" pitchFamily="2" charset="0"/>
              </a:rPr>
              <a:t>DAPE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0" t="32334" r="16216" b="34421"/>
          <a:stretch/>
        </p:blipFill>
        <p:spPr>
          <a:xfrm>
            <a:off x="76523" y="0"/>
            <a:ext cx="2471350" cy="84099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62" y="1118279"/>
            <a:ext cx="8343164" cy="222000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68" y="4021363"/>
            <a:ext cx="7730220" cy="201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6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704029" y="234810"/>
            <a:ext cx="9877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pt-BR" sz="4400" b="1" dirty="0">
                <a:solidFill>
                  <a:srgbClr val="002060"/>
                </a:solidFill>
                <a:latin typeface="Miso" pitchFamily="2" charset="0"/>
              </a:rPr>
              <a:t> PR7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055511" y="234810"/>
            <a:ext cx="3901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/>
            <a:r>
              <a:rPr lang="pt-BR" sz="5400" dirty="0">
                <a:solidFill>
                  <a:srgbClr val="002060"/>
                </a:solidFill>
                <a:latin typeface="Miso" pitchFamily="2" charset="0"/>
              </a:rPr>
              <a:t>DAPE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0" t="32334" r="16216" b="34421"/>
          <a:stretch/>
        </p:blipFill>
        <p:spPr>
          <a:xfrm>
            <a:off x="221637" y="0"/>
            <a:ext cx="2471350" cy="84099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14" y="1303283"/>
            <a:ext cx="7964169" cy="270627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514" y="4471843"/>
            <a:ext cx="7985418" cy="194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0033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826</TotalTime>
  <Words>261</Words>
  <Application>Microsoft Office PowerPoint</Application>
  <PresentationFormat>Apresentação na tela (4:3)</PresentationFormat>
  <Paragraphs>118</Paragraphs>
  <Slides>39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39</vt:i4>
      </vt:variant>
    </vt:vector>
  </HeadingPairs>
  <TitlesOfParts>
    <vt:vector size="49" baseType="lpstr">
      <vt:lpstr>Arial</vt:lpstr>
      <vt:lpstr>BankGothic Lt BT</vt:lpstr>
      <vt:lpstr>BankGothic Md BT</vt:lpstr>
      <vt:lpstr>Calibri</vt:lpstr>
      <vt:lpstr>Calibri Light</vt:lpstr>
      <vt:lpstr>Miso</vt:lpstr>
      <vt:lpstr>Times New Roman</vt:lpstr>
      <vt:lpstr>Wingdings</vt:lpstr>
      <vt:lpstr>Office Theme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Marta -</dc:creator>
  <cp:lastModifiedBy>Conta da Microsoft</cp:lastModifiedBy>
  <cp:revision>46</cp:revision>
  <dcterms:created xsi:type="dcterms:W3CDTF">2019-04-10T12:52:06Z</dcterms:created>
  <dcterms:modified xsi:type="dcterms:W3CDTF">2022-04-13T02:30:58Z</dcterms:modified>
</cp:coreProperties>
</file>